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8"/>
  </p:notesMasterIdLst>
  <p:sldIdLst>
    <p:sldId id="256" r:id="rId2"/>
    <p:sldId id="280" r:id="rId3"/>
    <p:sldId id="279" r:id="rId4"/>
    <p:sldId id="282" r:id="rId5"/>
    <p:sldId id="287" r:id="rId6"/>
    <p:sldId id="286" r:id="rId7"/>
    <p:sldId id="294" r:id="rId8"/>
    <p:sldId id="292" r:id="rId9"/>
    <p:sldId id="289" r:id="rId10"/>
    <p:sldId id="288" r:id="rId11"/>
    <p:sldId id="290" r:id="rId12"/>
    <p:sldId id="293" r:id="rId13"/>
    <p:sldId id="291" r:id="rId14"/>
    <p:sldId id="295" r:id="rId15"/>
    <p:sldId id="296" r:id="rId16"/>
    <p:sldId id="496"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497" r:id="rId42"/>
    <p:sldId id="323"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8" r:id="rId58"/>
    <p:sldId id="339" r:id="rId59"/>
    <p:sldId id="340" r:id="rId60"/>
    <p:sldId id="498" r:id="rId61"/>
    <p:sldId id="342" r:id="rId62"/>
    <p:sldId id="343" r:id="rId63"/>
    <p:sldId id="344" r:id="rId64"/>
    <p:sldId id="345" r:id="rId65"/>
    <p:sldId id="346" r:id="rId66"/>
    <p:sldId id="347" r:id="rId67"/>
    <p:sldId id="348" r:id="rId68"/>
    <p:sldId id="349" r:id="rId69"/>
    <p:sldId id="350" r:id="rId70"/>
    <p:sldId id="351" r:id="rId71"/>
    <p:sldId id="352" r:id="rId72"/>
    <p:sldId id="353" r:id="rId73"/>
    <p:sldId id="354" r:id="rId74"/>
    <p:sldId id="355" r:id="rId75"/>
    <p:sldId id="356" r:id="rId76"/>
    <p:sldId id="357" r:id="rId77"/>
    <p:sldId id="358" r:id="rId78"/>
    <p:sldId id="359" r:id="rId79"/>
    <p:sldId id="360" r:id="rId80"/>
    <p:sldId id="499" r:id="rId81"/>
    <p:sldId id="362" r:id="rId82"/>
    <p:sldId id="363" r:id="rId83"/>
    <p:sldId id="364" r:id="rId84"/>
    <p:sldId id="365" r:id="rId85"/>
    <p:sldId id="366" r:id="rId86"/>
    <p:sldId id="500" r:id="rId87"/>
    <p:sldId id="535" r:id="rId88"/>
    <p:sldId id="536" r:id="rId89"/>
    <p:sldId id="537" r:id="rId90"/>
    <p:sldId id="538" r:id="rId91"/>
    <p:sldId id="539" r:id="rId92"/>
    <p:sldId id="540" r:id="rId93"/>
    <p:sldId id="541" r:id="rId94"/>
    <p:sldId id="542" r:id="rId95"/>
    <p:sldId id="543" r:id="rId96"/>
    <p:sldId id="544" r:id="rId97"/>
    <p:sldId id="545" r:id="rId98"/>
    <p:sldId id="546" r:id="rId99"/>
    <p:sldId id="547" r:id="rId100"/>
    <p:sldId id="548" r:id="rId101"/>
    <p:sldId id="549" r:id="rId102"/>
    <p:sldId id="550" r:id="rId103"/>
    <p:sldId id="551" r:id="rId104"/>
    <p:sldId id="552" r:id="rId105"/>
    <p:sldId id="553" r:id="rId106"/>
    <p:sldId id="378" r:id="rId107"/>
    <p:sldId id="554" r:id="rId108"/>
    <p:sldId id="555" r:id="rId109"/>
    <p:sldId id="501" r:id="rId110"/>
    <p:sldId id="381" r:id="rId111"/>
    <p:sldId id="382" r:id="rId112"/>
    <p:sldId id="383" r:id="rId113"/>
    <p:sldId id="384" r:id="rId114"/>
    <p:sldId id="385" r:id="rId115"/>
    <p:sldId id="386" r:id="rId116"/>
    <p:sldId id="387" r:id="rId117"/>
    <p:sldId id="388" r:id="rId118"/>
    <p:sldId id="389" r:id="rId119"/>
    <p:sldId id="390" r:id="rId120"/>
    <p:sldId id="391" r:id="rId121"/>
    <p:sldId id="392" r:id="rId122"/>
    <p:sldId id="393" r:id="rId123"/>
    <p:sldId id="394" r:id="rId124"/>
    <p:sldId id="395" r:id="rId125"/>
    <p:sldId id="396" r:id="rId126"/>
    <p:sldId id="397" r:id="rId127"/>
    <p:sldId id="398" r:id="rId128"/>
    <p:sldId id="399" r:id="rId129"/>
    <p:sldId id="400" r:id="rId130"/>
    <p:sldId id="401" r:id="rId131"/>
    <p:sldId id="402" r:id="rId132"/>
    <p:sldId id="502" r:id="rId133"/>
    <p:sldId id="404" r:id="rId134"/>
    <p:sldId id="405" r:id="rId135"/>
    <p:sldId id="406" r:id="rId136"/>
    <p:sldId id="407" r:id="rId137"/>
    <p:sldId id="408" r:id="rId138"/>
    <p:sldId id="409" r:id="rId139"/>
    <p:sldId id="410" r:id="rId140"/>
    <p:sldId id="411" r:id="rId141"/>
    <p:sldId id="412" r:id="rId142"/>
    <p:sldId id="413" r:id="rId143"/>
    <p:sldId id="414" r:id="rId144"/>
    <p:sldId id="415" r:id="rId145"/>
    <p:sldId id="416" r:id="rId146"/>
    <p:sldId id="417" r:id="rId147"/>
    <p:sldId id="418" r:id="rId148"/>
    <p:sldId id="419" r:id="rId149"/>
    <p:sldId id="420" r:id="rId150"/>
    <p:sldId id="421" r:id="rId151"/>
    <p:sldId id="422" r:id="rId152"/>
    <p:sldId id="423" r:id="rId153"/>
    <p:sldId id="583" r:id="rId154"/>
    <p:sldId id="557" r:id="rId155"/>
    <p:sldId id="558" r:id="rId156"/>
    <p:sldId id="559" r:id="rId157"/>
    <p:sldId id="560" r:id="rId158"/>
    <p:sldId id="561" r:id="rId159"/>
    <p:sldId id="562" r:id="rId160"/>
    <p:sldId id="563" r:id="rId161"/>
    <p:sldId id="564" r:id="rId162"/>
    <p:sldId id="565" r:id="rId163"/>
    <p:sldId id="566" r:id="rId164"/>
    <p:sldId id="567" r:id="rId165"/>
    <p:sldId id="568" r:id="rId166"/>
    <p:sldId id="569" r:id="rId167"/>
    <p:sldId id="570" r:id="rId168"/>
    <p:sldId id="571" r:id="rId169"/>
    <p:sldId id="572" r:id="rId170"/>
    <p:sldId id="573" r:id="rId171"/>
    <p:sldId id="574" r:id="rId172"/>
    <p:sldId id="575" r:id="rId173"/>
    <p:sldId id="576" r:id="rId174"/>
    <p:sldId id="577" r:id="rId175"/>
    <p:sldId id="578" r:id="rId176"/>
    <p:sldId id="579" r:id="rId177"/>
    <p:sldId id="580" r:id="rId178"/>
    <p:sldId id="581" r:id="rId179"/>
    <p:sldId id="450" r:id="rId180"/>
    <p:sldId id="582" r:id="rId181"/>
    <p:sldId id="504" r:id="rId182"/>
    <p:sldId id="452" r:id="rId183"/>
    <p:sldId id="453" r:id="rId184"/>
    <p:sldId id="454" r:id="rId185"/>
    <p:sldId id="455" r:id="rId186"/>
    <p:sldId id="456" r:id="rId187"/>
    <p:sldId id="457" r:id="rId188"/>
    <p:sldId id="458" r:id="rId189"/>
    <p:sldId id="459" r:id="rId190"/>
    <p:sldId id="460" r:id="rId191"/>
    <p:sldId id="461" r:id="rId192"/>
    <p:sldId id="462" r:id="rId193"/>
    <p:sldId id="463" r:id="rId194"/>
    <p:sldId id="464" r:id="rId195"/>
    <p:sldId id="465" r:id="rId196"/>
    <p:sldId id="505" r:id="rId197"/>
    <p:sldId id="467" r:id="rId198"/>
    <p:sldId id="468" r:id="rId199"/>
    <p:sldId id="469" r:id="rId200"/>
    <p:sldId id="470" r:id="rId201"/>
    <p:sldId id="471" r:id="rId202"/>
    <p:sldId id="472" r:id="rId203"/>
    <p:sldId id="473" r:id="rId204"/>
    <p:sldId id="474" r:id="rId205"/>
    <p:sldId id="475" r:id="rId206"/>
    <p:sldId id="476" r:id="rId207"/>
    <p:sldId id="477" r:id="rId208"/>
    <p:sldId id="506" r:id="rId209"/>
    <p:sldId id="479" r:id="rId210"/>
    <p:sldId id="480" r:id="rId211"/>
    <p:sldId id="481" r:id="rId212"/>
    <p:sldId id="482" r:id="rId213"/>
    <p:sldId id="483" r:id="rId214"/>
    <p:sldId id="484" r:id="rId215"/>
    <p:sldId id="485" r:id="rId216"/>
    <p:sldId id="486" r:id="rId217"/>
    <p:sldId id="487" r:id="rId218"/>
    <p:sldId id="488" r:id="rId219"/>
    <p:sldId id="489" r:id="rId220"/>
    <p:sldId id="490" r:id="rId221"/>
    <p:sldId id="491" r:id="rId222"/>
    <p:sldId id="492" r:id="rId223"/>
    <p:sldId id="493" r:id="rId224"/>
    <p:sldId id="494" r:id="rId225"/>
    <p:sldId id="495" r:id="rId226"/>
    <p:sldId id="585" r:id="rId2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3300"/>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0000" autoAdjust="0"/>
    <p:restoredTop sz="94660"/>
  </p:normalViewPr>
  <p:slideViewPr>
    <p:cSldViewPr>
      <p:cViewPr>
        <p:scale>
          <a:sx n="75" d="100"/>
          <a:sy n="75" d="100"/>
        </p:scale>
        <p:origin x="-146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presProps" Target="presProps.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DAAC88-92AF-4311-83D8-30F876233DE9}" type="doc">
      <dgm:prSet loTypeId="urn:microsoft.com/office/officeart/2005/8/layout/default#1" loCatId="list" qsTypeId="urn:microsoft.com/office/officeart/2005/8/quickstyle/3d3" qsCatId="3D" csTypeId="urn:microsoft.com/office/officeart/2005/8/colors/accent1_1" csCatId="accent1" phldr="1"/>
      <dgm:spPr/>
      <dgm:t>
        <a:bodyPr/>
        <a:lstStyle/>
        <a:p>
          <a:endParaRPr lang="en-IN"/>
        </a:p>
      </dgm:t>
    </dgm:pt>
    <dgm:pt modelId="{A15B4716-1947-497C-AD6F-565AB693D944}">
      <dgm:prSet/>
      <dgm:spPr>
        <a:solidFill>
          <a:srgbClr val="FFFF00"/>
        </a:solidFill>
      </dgm:spPr>
      <dgm:t>
        <a:bodyPr/>
        <a:lstStyle/>
        <a:p>
          <a:pPr rtl="0"/>
          <a:r>
            <a:rPr lang="en-US" b="1" dirty="0" smtClean="0"/>
            <a:t>Clear communication of directives and precautionary measures </a:t>
          </a:r>
          <a:endParaRPr lang="en-IN" b="1" dirty="0"/>
        </a:p>
      </dgm:t>
    </dgm:pt>
    <dgm:pt modelId="{5A3D3396-E77E-420E-A982-7EE4A41ACF95}" type="parTrans" cxnId="{E76B14F2-D3B6-4791-A971-CE6AFD43D7D6}">
      <dgm:prSet/>
      <dgm:spPr/>
      <dgm:t>
        <a:bodyPr/>
        <a:lstStyle/>
        <a:p>
          <a:endParaRPr lang="en-IN" b="1"/>
        </a:p>
      </dgm:t>
    </dgm:pt>
    <dgm:pt modelId="{63721B92-5ABC-4214-8F29-ADB6C78E8699}" type="sibTrans" cxnId="{E76B14F2-D3B6-4791-A971-CE6AFD43D7D6}">
      <dgm:prSet/>
      <dgm:spPr/>
      <dgm:t>
        <a:bodyPr/>
        <a:lstStyle/>
        <a:p>
          <a:endParaRPr lang="en-IN" b="1"/>
        </a:p>
      </dgm:t>
    </dgm:pt>
    <dgm:pt modelId="{396F1548-26B0-4F56-8D64-C7B39031AA3E}">
      <dgm:prSet/>
      <dgm:spPr>
        <a:solidFill>
          <a:srgbClr val="92D050"/>
        </a:solidFill>
      </dgm:spPr>
      <dgm:t>
        <a:bodyPr/>
        <a:lstStyle/>
        <a:p>
          <a:pPr rtl="0"/>
          <a:r>
            <a:rPr lang="en-US" b="1" dirty="0" smtClean="0"/>
            <a:t>Ability to give feedback to and obtain support from management </a:t>
          </a:r>
          <a:endParaRPr lang="en-IN" b="1" dirty="0"/>
        </a:p>
      </dgm:t>
    </dgm:pt>
    <dgm:pt modelId="{ABFDC9ED-783D-4FA5-B816-E71D9100D66C}" type="parTrans" cxnId="{BB251AF3-2233-427A-873D-77BE286B605B}">
      <dgm:prSet/>
      <dgm:spPr/>
      <dgm:t>
        <a:bodyPr/>
        <a:lstStyle/>
        <a:p>
          <a:endParaRPr lang="en-IN" b="1"/>
        </a:p>
      </dgm:t>
    </dgm:pt>
    <dgm:pt modelId="{818D8B05-6A4C-40FE-912C-04A199FC04C3}" type="sibTrans" cxnId="{BB251AF3-2233-427A-873D-77BE286B605B}">
      <dgm:prSet/>
      <dgm:spPr/>
      <dgm:t>
        <a:bodyPr/>
        <a:lstStyle/>
        <a:p>
          <a:endParaRPr lang="en-IN" b="1"/>
        </a:p>
      </dgm:t>
    </dgm:pt>
    <dgm:pt modelId="{EB4D29B6-0820-499C-9642-A74900D6A96F}">
      <dgm:prSet/>
      <dgm:spPr>
        <a:solidFill>
          <a:schemeClr val="accent1">
            <a:lumMod val="20000"/>
            <a:lumOff val="80000"/>
          </a:schemeClr>
        </a:solidFill>
      </dgm:spPr>
      <dgm:t>
        <a:bodyPr/>
        <a:lstStyle/>
        <a:p>
          <a:pPr rtl="0"/>
          <a:r>
            <a:rPr lang="en-US" b="1" dirty="0" smtClean="0"/>
            <a:t>Support from supervisors and colleagues </a:t>
          </a:r>
          <a:endParaRPr lang="en-IN" b="1" dirty="0"/>
        </a:p>
      </dgm:t>
    </dgm:pt>
    <dgm:pt modelId="{2A9C86B7-10B9-4BDA-96F0-F7976E54EAC9}" type="parTrans" cxnId="{1EB59573-8F6A-4300-B1C6-5CA99DBCCE91}">
      <dgm:prSet/>
      <dgm:spPr/>
      <dgm:t>
        <a:bodyPr/>
        <a:lstStyle/>
        <a:p>
          <a:endParaRPr lang="en-IN" b="1"/>
        </a:p>
      </dgm:t>
    </dgm:pt>
    <dgm:pt modelId="{95F8E37C-B6F1-457B-BFB6-1EBE1B0611CD}" type="sibTrans" cxnId="{1EB59573-8F6A-4300-B1C6-5CA99DBCCE91}">
      <dgm:prSet/>
      <dgm:spPr/>
      <dgm:t>
        <a:bodyPr/>
        <a:lstStyle/>
        <a:p>
          <a:endParaRPr lang="en-IN" b="1"/>
        </a:p>
      </dgm:t>
    </dgm:pt>
    <dgm:pt modelId="{081AC0D3-570E-4E87-87D2-0890350ECE2C}">
      <dgm:prSet/>
      <dgm:spPr>
        <a:solidFill>
          <a:schemeClr val="accent2">
            <a:lumMod val="60000"/>
            <a:lumOff val="40000"/>
          </a:schemeClr>
        </a:solidFill>
      </dgm:spPr>
      <dgm:t>
        <a:bodyPr/>
        <a:lstStyle/>
        <a:p>
          <a:pPr rtl="0"/>
          <a:r>
            <a:rPr lang="en-US" b="1" dirty="0" smtClean="0"/>
            <a:t>Support from the family </a:t>
          </a:r>
          <a:endParaRPr lang="en-IN" b="1" dirty="0"/>
        </a:p>
      </dgm:t>
    </dgm:pt>
    <dgm:pt modelId="{7F5A8D9F-081D-44C5-8C19-0429C1905948}" type="parTrans" cxnId="{05303F8C-95BB-416B-8B03-9B0578320AA8}">
      <dgm:prSet/>
      <dgm:spPr/>
      <dgm:t>
        <a:bodyPr/>
        <a:lstStyle/>
        <a:p>
          <a:endParaRPr lang="en-IN" b="1"/>
        </a:p>
      </dgm:t>
    </dgm:pt>
    <dgm:pt modelId="{AEE7A744-50A8-4058-858B-6436F2822950}" type="sibTrans" cxnId="{05303F8C-95BB-416B-8B03-9B0578320AA8}">
      <dgm:prSet/>
      <dgm:spPr/>
      <dgm:t>
        <a:bodyPr/>
        <a:lstStyle/>
        <a:p>
          <a:endParaRPr lang="en-IN" b="1"/>
        </a:p>
      </dgm:t>
    </dgm:pt>
    <dgm:pt modelId="{1C374958-4BD9-4750-97E7-16A5FC1A3546}">
      <dgm:prSet/>
      <dgm:spPr>
        <a:solidFill>
          <a:schemeClr val="accent4">
            <a:lumMod val="40000"/>
            <a:lumOff val="60000"/>
          </a:schemeClr>
        </a:solidFill>
      </dgm:spPr>
      <dgm:t>
        <a:bodyPr/>
        <a:lstStyle/>
        <a:p>
          <a:pPr rtl="0"/>
          <a:r>
            <a:rPr lang="en-US" b="1" dirty="0" smtClean="0"/>
            <a:t>Ability to talk to someone about their experiences </a:t>
          </a:r>
          <a:endParaRPr lang="en-IN" b="1" dirty="0"/>
        </a:p>
      </dgm:t>
    </dgm:pt>
    <dgm:pt modelId="{B28E91B1-FF2A-41A7-A5F5-F06F4DAD193C}" type="parTrans" cxnId="{13F47F48-8A7C-4D9A-B8BC-7809251259CC}">
      <dgm:prSet/>
      <dgm:spPr/>
      <dgm:t>
        <a:bodyPr/>
        <a:lstStyle/>
        <a:p>
          <a:endParaRPr lang="en-IN" b="1"/>
        </a:p>
      </dgm:t>
    </dgm:pt>
    <dgm:pt modelId="{53EBB538-DE47-493E-8A65-4C4EAF201273}" type="sibTrans" cxnId="{13F47F48-8A7C-4D9A-B8BC-7809251259CC}">
      <dgm:prSet/>
      <dgm:spPr/>
      <dgm:t>
        <a:bodyPr/>
        <a:lstStyle/>
        <a:p>
          <a:endParaRPr lang="en-IN" b="1"/>
        </a:p>
      </dgm:t>
    </dgm:pt>
    <dgm:pt modelId="{B69591EE-A412-4F0E-92FE-F9B4A74563E5}">
      <dgm:prSet/>
      <dgm:spPr>
        <a:solidFill>
          <a:srgbClr val="FFC000"/>
        </a:solidFill>
      </dgm:spPr>
      <dgm:t>
        <a:bodyPr/>
        <a:lstStyle/>
        <a:p>
          <a:pPr rtl="0"/>
          <a:r>
            <a:rPr lang="en-US" b="1" dirty="0" smtClean="0"/>
            <a:t>Religious convictions </a:t>
          </a:r>
          <a:endParaRPr lang="en-IN" b="1" dirty="0"/>
        </a:p>
      </dgm:t>
    </dgm:pt>
    <dgm:pt modelId="{D016E1A6-8394-4F68-AADA-6631FA5701BC}" type="parTrans" cxnId="{01B85CB5-C624-4F74-BD78-7769AF5BBDFB}">
      <dgm:prSet/>
      <dgm:spPr/>
      <dgm:t>
        <a:bodyPr/>
        <a:lstStyle/>
        <a:p>
          <a:endParaRPr lang="en-IN" b="1"/>
        </a:p>
      </dgm:t>
    </dgm:pt>
    <dgm:pt modelId="{66A5F5B4-2AEC-43FF-BE5F-EE26C5DE0A1A}" type="sibTrans" cxnId="{01B85CB5-C624-4F74-BD78-7769AF5BBDFB}">
      <dgm:prSet/>
      <dgm:spPr/>
      <dgm:t>
        <a:bodyPr/>
        <a:lstStyle/>
        <a:p>
          <a:endParaRPr lang="en-IN" b="1"/>
        </a:p>
      </dgm:t>
    </dgm:pt>
    <dgm:pt modelId="{0E9DA11C-CA89-4D98-8E33-9E30A180244B}" type="pres">
      <dgm:prSet presAssocID="{39DAAC88-92AF-4311-83D8-30F876233DE9}" presName="diagram" presStyleCnt="0">
        <dgm:presLayoutVars>
          <dgm:dir/>
          <dgm:resizeHandles val="exact"/>
        </dgm:presLayoutVars>
      </dgm:prSet>
      <dgm:spPr/>
      <dgm:t>
        <a:bodyPr/>
        <a:lstStyle/>
        <a:p>
          <a:endParaRPr lang="en-IN"/>
        </a:p>
      </dgm:t>
    </dgm:pt>
    <dgm:pt modelId="{2A923CBF-F9BD-4572-A58A-883E5CA84D32}" type="pres">
      <dgm:prSet presAssocID="{A15B4716-1947-497C-AD6F-565AB693D944}" presName="node" presStyleLbl="node1" presStyleIdx="0" presStyleCnt="6">
        <dgm:presLayoutVars>
          <dgm:bulletEnabled val="1"/>
        </dgm:presLayoutVars>
      </dgm:prSet>
      <dgm:spPr/>
      <dgm:t>
        <a:bodyPr/>
        <a:lstStyle/>
        <a:p>
          <a:endParaRPr lang="en-IN"/>
        </a:p>
      </dgm:t>
    </dgm:pt>
    <dgm:pt modelId="{0B09190D-9580-4D15-9E35-9E7212AA0EB2}" type="pres">
      <dgm:prSet presAssocID="{63721B92-5ABC-4214-8F29-ADB6C78E8699}" presName="sibTrans" presStyleCnt="0"/>
      <dgm:spPr/>
      <dgm:t>
        <a:bodyPr/>
        <a:lstStyle/>
        <a:p>
          <a:endParaRPr lang="en-IN"/>
        </a:p>
      </dgm:t>
    </dgm:pt>
    <dgm:pt modelId="{B7524BF7-8FAC-4511-95D8-CFCCC055B08A}" type="pres">
      <dgm:prSet presAssocID="{396F1548-26B0-4F56-8D64-C7B39031AA3E}" presName="node" presStyleLbl="node1" presStyleIdx="1" presStyleCnt="6">
        <dgm:presLayoutVars>
          <dgm:bulletEnabled val="1"/>
        </dgm:presLayoutVars>
      </dgm:prSet>
      <dgm:spPr/>
      <dgm:t>
        <a:bodyPr/>
        <a:lstStyle/>
        <a:p>
          <a:endParaRPr lang="en-IN"/>
        </a:p>
      </dgm:t>
    </dgm:pt>
    <dgm:pt modelId="{B9C58C3B-0345-47EB-93D0-FBCD75EBE692}" type="pres">
      <dgm:prSet presAssocID="{818D8B05-6A4C-40FE-912C-04A199FC04C3}" presName="sibTrans" presStyleCnt="0"/>
      <dgm:spPr/>
      <dgm:t>
        <a:bodyPr/>
        <a:lstStyle/>
        <a:p>
          <a:endParaRPr lang="en-IN"/>
        </a:p>
      </dgm:t>
    </dgm:pt>
    <dgm:pt modelId="{7112F88A-6ADC-423A-AB09-61420AD7A292}" type="pres">
      <dgm:prSet presAssocID="{EB4D29B6-0820-499C-9642-A74900D6A96F}" presName="node" presStyleLbl="node1" presStyleIdx="2" presStyleCnt="6">
        <dgm:presLayoutVars>
          <dgm:bulletEnabled val="1"/>
        </dgm:presLayoutVars>
      </dgm:prSet>
      <dgm:spPr/>
      <dgm:t>
        <a:bodyPr/>
        <a:lstStyle/>
        <a:p>
          <a:endParaRPr lang="en-IN"/>
        </a:p>
      </dgm:t>
    </dgm:pt>
    <dgm:pt modelId="{254BBA56-E918-4961-9FEC-725EEEC39B23}" type="pres">
      <dgm:prSet presAssocID="{95F8E37C-B6F1-457B-BFB6-1EBE1B0611CD}" presName="sibTrans" presStyleCnt="0"/>
      <dgm:spPr/>
      <dgm:t>
        <a:bodyPr/>
        <a:lstStyle/>
        <a:p>
          <a:endParaRPr lang="en-IN"/>
        </a:p>
      </dgm:t>
    </dgm:pt>
    <dgm:pt modelId="{F2623673-D759-48F2-B119-F4F35DD8DF55}" type="pres">
      <dgm:prSet presAssocID="{081AC0D3-570E-4E87-87D2-0890350ECE2C}" presName="node" presStyleLbl="node1" presStyleIdx="3" presStyleCnt="6">
        <dgm:presLayoutVars>
          <dgm:bulletEnabled val="1"/>
        </dgm:presLayoutVars>
      </dgm:prSet>
      <dgm:spPr/>
      <dgm:t>
        <a:bodyPr/>
        <a:lstStyle/>
        <a:p>
          <a:endParaRPr lang="en-IN"/>
        </a:p>
      </dgm:t>
    </dgm:pt>
    <dgm:pt modelId="{ECF22968-7CFE-4A01-92E0-5841CA171DF2}" type="pres">
      <dgm:prSet presAssocID="{AEE7A744-50A8-4058-858B-6436F2822950}" presName="sibTrans" presStyleCnt="0"/>
      <dgm:spPr/>
      <dgm:t>
        <a:bodyPr/>
        <a:lstStyle/>
        <a:p>
          <a:endParaRPr lang="en-IN"/>
        </a:p>
      </dgm:t>
    </dgm:pt>
    <dgm:pt modelId="{796650CB-3BEA-48A4-BCDC-B5D155E29358}" type="pres">
      <dgm:prSet presAssocID="{1C374958-4BD9-4750-97E7-16A5FC1A3546}" presName="node" presStyleLbl="node1" presStyleIdx="4" presStyleCnt="6">
        <dgm:presLayoutVars>
          <dgm:bulletEnabled val="1"/>
        </dgm:presLayoutVars>
      </dgm:prSet>
      <dgm:spPr/>
      <dgm:t>
        <a:bodyPr/>
        <a:lstStyle/>
        <a:p>
          <a:endParaRPr lang="en-IN"/>
        </a:p>
      </dgm:t>
    </dgm:pt>
    <dgm:pt modelId="{01EF7756-5368-4363-A228-6C3AB67F19EF}" type="pres">
      <dgm:prSet presAssocID="{53EBB538-DE47-493E-8A65-4C4EAF201273}" presName="sibTrans" presStyleCnt="0"/>
      <dgm:spPr/>
      <dgm:t>
        <a:bodyPr/>
        <a:lstStyle/>
        <a:p>
          <a:endParaRPr lang="en-IN"/>
        </a:p>
      </dgm:t>
    </dgm:pt>
    <dgm:pt modelId="{6348FA52-0370-4253-8592-82D486CCBA3B}" type="pres">
      <dgm:prSet presAssocID="{B69591EE-A412-4F0E-92FE-F9B4A74563E5}" presName="node" presStyleLbl="node1" presStyleIdx="5" presStyleCnt="6">
        <dgm:presLayoutVars>
          <dgm:bulletEnabled val="1"/>
        </dgm:presLayoutVars>
      </dgm:prSet>
      <dgm:spPr/>
      <dgm:t>
        <a:bodyPr/>
        <a:lstStyle/>
        <a:p>
          <a:endParaRPr lang="en-IN"/>
        </a:p>
      </dgm:t>
    </dgm:pt>
  </dgm:ptLst>
  <dgm:cxnLst>
    <dgm:cxn modelId="{01B85CB5-C624-4F74-BD78-7769AF5BBDFB}" srcId="{39DAAC88-92AF-4311-83D8-30F876233DE9}" destId="{B69591EE-A412-4F0E-92FE-F9B4A74563E5}" srcOrd="5" destOrd="0" parTransId="{D016E1A6-8394-4F68-AADA-6631FA5701BC}" sibTransId="{66A5F5B4-2AEC-43FF-BE5F-EE26C5DE0A1A}"/>
    <dgm:cxn modelId="{0A9EBE55-57D2-45F2-A307-C661F13F9753}" type="presOf" srcId="{A15B4716-1947-497C-AD6F-565AB693D944}" destId="{2A923CBF-F9BD-4572-A58A-883E5CA84D32}" srcOrd="0" destOrd="0" presId="urn:microsoft.com/office/officeart/2005/8/layout/default#1"/>
    <dgm:cxn modelId="{CDCC22A5-BB3B-4373-8F01-747D54E7EC40}" type="presOf" srcId="{EB4D29B6-0820-499C-9642-A74900D6A96F}" destId="{7112F88A-6ADC-423A-AB09-61420AD7A292}" srcOrd="0" destOrd="0" presId="urn:microsoft.com/office/officeart/2005/8/layout/default#1"/>
    <dgm:cxn modelId="{E76B14F2-D3B6-4791-A971-CE6AFD43D7D6}" srcId="{39DAAC88-92AF-4311-83D8-30F876233DE9}" destId="{A15B4716-1947-497C-AD6F-565AB693D944}" srcOrd="0" destOrd="0" parTransId="{5A3D3396-E77E-420E-A982-7EE4A41ACF95}" sibTransId="{63721B92-5ABC-4214-8F29-ADB6C78E8699}"/>
    <dgm:cxn modelId="{CBEA9672-F0C5-48B1-8771-389A7EDBB5FF}" type="presOf" srcId="{39DAAC88-92AF-4311-83D8-30F876233DE9}" destId="{0E9DA11C-CA89-4D98-8E33-9E30A180244B}" srcOrd="0" destOrd="0" presId="urn:microsoft.com/office/officeart/2005/8/layout/default#1"/>
    <dgm:cxn modelId="{13F47F48-8A7C-4D9A-B8BC-7809251259CC}" srcId="{39DAAC88-92AF-4311-83D8-30F876233DE9}" destId="{1C374958-4BD9-4750-97E7-16A5FC1A3546}" srcOrd="4" destOrd="0" parTransId="{B28E91B1-FF2A-41A7-A5F5-F06F4DAD193C}" sibTransId="{53EBB538-DE47-493E-8A65-4C4EAF201273}"/>
    <dgm:cxn modelId="{1EB59573-8F6A-4300-B1C6-5CA99DBCCE91}" srcId="{39DAAC88-92AF-4311-83D8-30F876233DE9}" destId="{EB4D29B6-0820-499C-9642-A74900D6A96F}" srcOrd="2" destOrd="0" parTransId="{2A9C86B7-10B9-4BDA-96F0-F7976E54EAC9}" sibTransId="{95F8E37C-B6F1-457B-BFB6-1EBE1B0611CD}"/>
    <dgm:cxn modelId="{7CE6390E-B0D6-41DC-8D4D-E11389039539}" type="presOf" srcId="{B69591EE-A412-4F0E-92FE-F9B4A74563E5}" destId="{6348FA52-0370-4253-8592-82D486CCBA3B}" srcOrd="0" destOrd="0" presId="urn:microsoft.com/office/officeart/2005/8/layout/default#1"/>
    <dgm:cxn modelId="{9B8C5BE7-93A2-4D69-8F36-6A9ABA95AC89}" type="presOf" srcId="{1C374958-4BD9-4750-97E7-16A5FC1A3546}" destId="{796650CB-3BEA-48A4-BCDC-B5D155E29358}" srcOrd="0" destOrd="0" presId="urn:microsoft.com/office/officeart/2005/8/layout/default#1"/>
    <dgm:cxn modelId="{189BFC73-1836-40E6-9133-747A0DCB0480}" type="presOf" srcId="{081AC0D3-570E-4E87-87D2-0890350ECE2C}" destId="{F2623673-D759-48F2-B119-F4F35DD8DF55}" srcOrd="0" destOrd="0" presId="urn:microsoft.com/office/officeart/2005/8/layout/default#1"/>
    <dgm:cxn modelId="{345DBA49-3E86-4E50-8757-6DC77DD454D4}" type="presOf" srcId="{396F1548-26B0-4F56-8D64-C7B39031AA3E}" destId="{B7524BF7-8FAC-4511-95D8-CFCCC055B08A}" srcOrd="0" destOrd="0" presId="urn:microsoft.com/office/officeart/2005/8/layout/default#1"/>
    <dgm:cxn modelId="{05303F8C-95BB-416B-8B03-9B0578320AA8}" srcId="{39DAAC88-92AF-4311-83D8-30F876233DE9}" destId="{081AC0D3-570E-4E87-87D2-0890350ECE2C}" srcOrd="3" destOrd="0" parTransId="{7F5A8D9F-081D-44C5-8C19-0429C1905948}" sibTransId="{AEE7A744-50A8-4058-858B-6436F2822950}"/>
    <dgm:cxn modelId="{BB251AF3-2233-427A-873D-77BE286B605B}" srcId="{39DAAC88-92AF-4311-83D8-30F876233DE9}" destId="{396F1548-26B0-4F56-8D64-C7B39031AA3E}" srcOrd="1" destOrd="0" parTransId="{ABFDC9ED-783D-4FA5-B816-E71D9100D66C}" sibTransId="{818D8B05-6A4C-40FE-912C-04A199FC04C3}"/>
    <dgm:cxn modelId="{69833D4E-62AD-422E-8371-5ABBA9D85D67}" type="presParOf" srcId="{0E9DA11C-CA89-4D98-8E33-9E30A180244B}" destId="{2A923CBF-F9BD-4572-A58A-883E5CA84D32}" srcOrd="0" destOrd="0" presId="urn:microsoft.com/office/officeart/2005/8/layout/default#1"/>
    <dgm:cxn modelId="{2FD07F60-5A37-43BD-BC74-35AE326CAF02}" type="presParOf" srcId="{0E9DA11C-CA89-4D98-8E33-9E30A180244B}" destId="{0B09190D-9580-4D15-9E35-9E7212AA0EB2}" srcOrd="1" destOrd="0" presId="urn:microsoft.com/office/officeart/2005/8/layout/default#1"/>
    <dgm:cxn modelId="{895DA989-9FED-477B-9BC8-75A7213EF209}" type="presParOf" srcId="{0E9DA11C-CA89-4D98-8E33-9E30A180244B}" destId="{B7524BF7-8FAC-4511-95D8-CFCCC055B08A}" srcOrd="2" destOrd="0" presId="urn:microsoft.com/office/officeart/2005/8/layout/default#1"/>
    <dgm:cxn modelId="{D9575821-6B99-4211-B73A-D169A1C6D9B9}" type="presParOf" srcId="{0E9DA11C-CA89-4D98-8E33-9E30A180244B}" destId="{B9C58C3B-0345-47EB-93D0-FBCD75EBE692}" srcOrd="3" destOrd="0" presId="urn:microsoft.com/office/officeart/2005/8/layout/default#1"/>
    <dgm:cxn modelId="{928C4178-E23D-42EF-B69C-95324EC0A990}" type="presParOf" srcId="{0E9DA11C-CA89-4D98-8E33-9E30A180244B}" destId="{7112F88A-6ADC-423A-AB09-61420AD7A292}" srcOrd="4" destOrd="0" presId="urn:microsoft.com/office/officeart/2005/8/layout/default#1"/>
    <dgm:cxn modelId="{3CD9D148-0F93-49DA-A1B9-678F39454A0B}" type="presParOf" srcId="{0E9DA11C-CA89-4D98-8E33-9E30A180244B}" destId="{254BBA56-E918-4961-9FEC-725EEEC39B23}" srcOrd="5" destOrd="0" presId="urn:microsoft.com/office/officeart/2005/8/layout/default#1"/>
    <dgm:cxn modelId="{FC3FEDBD-D433-4D0E-A993-37BC18AA7905}" type="presParOf" srcId="{0E9DA11C-CA89-4D98-8E33-9E30A180244B}" destId="{F2623673-D759-48F2-B119-F4F35DD8DF55}" srcOrd="6" destOrd="0" presId="urn:microsoft.com/office/officeart/2005/8/layout/default#1"/>
    <dgm:cxn modelId="{4F7BC2F7-2079-4598-B65A-4E643DD41024}" type="presParOf" srcId="{0E9DA11C-CA89-4D98-8E33-9E30A180244B}" destId="{ECF22968-7CFE-4A01-92E0-5841CA171DF2}" srcOrd="7" destOrd="0" presId="urn:microsoft.com/office/officeart/2005/8/layout/default#1"/>
    <dgm:cxn modelId="{C1A025F9-B345-4FE2-8617-37C8B5A9963A}" type="presParOf" srcId="{0E9DA11C-CA89-4D98-8E33-9E30A180244B}" destId="{796650CB-3BEA-48A4-BCDC-B5D155E29358}" srcOrd="8" destOrd="0" presId="urn:microsoft.com/office/officeart/2005/8/layout/default#1"/>
    <dgm:cxn modelId="{D4ABAC93-FBC2-4D9D-8897-2B7C4AE2DFBB}" type="presParOf" srcId="{0E9DA11C-CA89-4D98-8E33-9E30A180244B}" destId="{01EF7756-5368-4363-A228-6C3AB67F19EF}" srcOrd="9" destOrd="0" presId="urn:microsoft.com/office/officeart/2005/8/layout/default#1"/>
    <dgm:cxn modelId="{8A3880D4-8E80-4E2D-A4BF-B22C80A382ED}" type="presParOf" srcId="{0E9DA11C-CA89-4D98-8E33-9E30A180244B}" destId="{6348FA52-0370-4253-8592-82D486CCBA3B}" srcOrd="10" destOrd="0" presId="urn:microsoft.com/office/officeart/2005/8/layout/defaul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D1791D-8EEF-44D7-B68A-FFDBBEA4E9E3}" type="doc">
      <dgm:prSet loTypeId="urn:microsoft.com/office/officeart/2005/8/layout/cycle7" loCatId="cycle" qsTypeId="urn:microsoft.com/office/officeart/2005/8/quickstyle/3d3" qsCatId="3D" csTypeId="urn:microsoft.com/office/officeart/2005/8/colors/colorful1#1" csCatId="colorful" phldr="1"/>
      <dgm:spPr/>
      <dgm:t>
        <a:bodyPr/>
        <a:lstStyle/>
        <a:p>
          <a:endParaRPr lang="en-IN"/>
        </a:p>
      </dgm:t>
    </dgm:pt>
    <dgm:pt modelId="{FA04F44D-FEFF-405C-B259-428C626DE9A3}">
      <dgm:prSet custT="1"/>
      <dgm:spPr/>
      <dgm:t>
        <a:bodyPr/>
        <a:lstStyle/>
        <a:p>
          <a:pPr rtl="0"/>
          <a:r>
            <a:rPr lang="en-IN" sz="2000" b="1" dirty="0"/>
            <a:t>Thought </a:t>
          </a:r>
        </a:p>
      </dgm:t>
    </dgm:pt>
    <dgm:pt modelId="{D77D6631-9D6C-4784-BB41-50F907CB4DF6}" type="parTrans" cxnId="{E369AA7B-C2A1-4F98-BA45-36A69CB244FF}">
      <dgm:prSet/>
      <dgm:spPr/>
      <dgm:t>
        <a:bodyPr/>
        <a:lstStyle/>
        <a:p>
          <a:endParaRPr lang="en-IN" sz="1600" b="1"/>
        </a:p>
      </dgm:t>
    </dgm:pt>
    <dgm:pt modelId="{9463656F-B2FD-448B-9442-0ED66090E2D7}" type="sibTrans" cxnId="{E369AA7B-C2A1-4F98-BA45-36A69CB244FF}">
      <dgm:prSet custT="1"/>
      <dgm:spPr/>
      <dgm:t>
        <a:bodyPr/>
        <a:lstStyle/>
        <a:p>
          <a:endParaRPr lang="en-IN" sz="1200" b="1"/>
        </a:p>
      </dgm:t>
    </dgm:pt>
    <dgm:pt modelId="{74B30F16-5C08-49A6-AF02-F659D10A16A2}">
      <dgm:prSet custT="1"/>
      <dgm:spPr/>
      <dgm:t>
        <a:bodyPr/>
        <a:lstStyle/>
        <a:p>
          <a:pPr rtl="0"/>
          <a:r>
            <a:rPr lang="en-IN" sz="2000" b="1" dirty="0"/>
            <a:t>Emotions </a:t>
          </a:r>
        </a:p>
      </dgm:t>
    </dgm:pt>
    <dgm:pt modelId="{F9A496D9-AD2B-43DD-A90C-1C27A847678A}" type="parTrans" cxnId="{6D7D3709-B0C2-44FC-8A19-1FFFEE8E8D77}">
      <dgm:prSet/>
      <dgm:spPr/>
      <dgm:t>
        <a:bodyPr/>
        <a:lstStyle/>
        <a:p>
          <a:endParaRPr lang="en-IN" sz="1600" b="1"/>
        </a:p>
      </dgm:t>
    </dgm:pt>
    <dgm:pt modelId="{ABC17255-378B-4CBC-BA13-9A1488B79CBC}" type="sibTrans" cxnId="{6D7D3709-B0C2-44FC-8A19-1FFFEE8E8D77}">
      <dgm:prSet custT="1"/>
      <dgm:spPr/>
      <dgm:t>
        <a:bodyPr/>
        <a:lstStyle/>
        <a:p>
          <a:endParaRPr lang="en-IN" sz="1200" b="1"/>
        </a:p>
      </dgm:t>
    </dgm:pt>
    <dgm:pt modelId="{E1A4B453-B82D-494F-8EAA-A697E9C951DB}">
      <dgm:prSet custT="1"/>
      <dgm:spPr/>
      <dgm:t>
        <a:bodyPr/>
        <a:lstStyle/>
        <a:p>
          <a:pPr rtl="0"/>
          <a:r>
            <a:rPr lang="en-IN" sz="2000" b="1" dirty="0"/>
            <a:t>Physical sensations</a:t>
          </a:r>
        </a:p>
      </dgm:t>
    </dgm:pt>
    <dgm:pt modelId="{5DFE8690-78ED-491C-B34A-E6DDB6846975}" type="parTrans" cxnId="{7953A29A-D3B8-45EB-9438-2C566D6F8E76}">
      <dgm:prSet/>
      <dgm:spPr/>
      <dgm:t>
        <a:bodyPr/>
        <a:lstStyle/>
        <a:p>
          <a:endParaRPr lang="en-IN" sz="1600" b="1"/>
        </a:p>
      </dgm:t>
    </dgm:pt>
    <dgm:pt modelId="{F6854386-B12A-428C-8F1C-600F85B5327F}" type="sibTrans" cxnId="{7953A29A-D3B8-45EB-9438-2C566D6F8E76}">
      <dgm:prSet custT="1"/>
      <dgm:spPr/>
      <dgm:t>
        <a:bodyPr/>
        <a:lstStyle/>
        <a:p>
          <a:endParaRPr lang="en-IN" sz="1200" b="1"/>
        </a:p>
      </dgm:t>
    </dgm:pt>
    <dgm:pt modelId="{76531B19-48AD-4714-8F88-5AD7A322EC52}">
      <dgm:prSet custT="1"/>
      <dgm:spPr/>
      <dgm:t>
        <a:bodyPr/>
        <a:lstStyle/>
        <a:p>
          <a:pPr rtl="0"/>
          <a:r>
            <a:rPr lang="en-IN" sz="2000" b="1" dirty="0" smtClean="0"/>
            <a:t>Behaviour </a:t>
          </a:r>
          <a:endParaRPr lang="en-IN" sz="2000" b="1" dirty="0"/>
        </a:p>
      </dgm:t>
    </dgm:pt>
    <dgm:pt modelId="{241787D4-DA9F-4008-BB7D-37388A2D268F}" type="parTrans" cxnId="{56CE91BC-C16E-49D8-A6E6-3AF4899071D3}">
      <dgm:prSet/>
      <dgm:spPr/>
      <dgm:t>
        <a:bodyPr/>
        <a:lstStyle/>
        <a:p>
          <a:endParaRPr lang="en-IN" sz="1600" b="1"/>
        </a:p>
      </dgm:t>
    </dgm:pt>
    <dgm:pt modelId="{492E7840-384F-44AA-9EB3-1E094E3D54BF}" type="sibTrans" cxnId="{56CE91BC-C16E-49D8-A6E6-3AF4899071D3}">
      <dgm:prSet custT="1"/>
      <dgm:spPr/>
      <dgm:t>
        <a:bodyPr/>
        <a:lstStyle/>
        <a:p>
          <a:endParaRPr lang="en-IN" sz="1200" b="1"/>
        </a:p>
      </dgm:t>
    </dgm:pt>
    <dgm:pt modelId="{94A8CC2C-21A7-3645-8514-793C0D855B5F}" type="pres">
      <dgm:prSet presAssocID="{47D1791D-8EEF-44D7-B68A-FFDBBEA4E9E3}" presName="Name0" presStyleCnt="0">
        <dgm:presLayoutVars>
          <dgm:dir/>
          <dgm:resizeHandles val="exact"/>
        </dgm:presLayoutVars>
      </dgm:prSet>
      <dgm:spPr/>
      <dgm:t>
        <a:bodyPr/>
        <a:lstStyle/>
        <a:p>
          <a:endParaRPr lang="en-US"/>
        </a:p>
      </dgm:t>
    </dgm:pt>
    <dgm:pt modelId="{09FA9CF6-BBFD-0149-88D3-1D6CBB198382}" type="pres">
      <dgm:prSet presAssocID="{FA04F44D-FEFF-405C-B259-428C626DE9A3}" presName="node" presStyleLbl="node1" presStyleIdx="0" presStyleCnt="4">
        <dgm:presLayoutVars>
          <dgm:bulletEnabled val="1"/>
        </dgm:presLayoutVars>
      </dgm:prSet>
      <dgm:spPr/>
      <dgm:t>
        <a:bodyPr/>
        <a:lstStyle/>
        <a:p>
          <a:endParaRPr lang="en-US"/>
        </a:p>
      </dgm:t>
    </dgm:pt>
    <dgm:pt modelId="{760D3F32-7CE1-E444-BDEB-27F03F15D4E1}" type="pres">
      <dgm:prSet presAssocID="{9463656F-B2FD-448B-9442-0ED66090E2D7}" presName="sibTrans" presStyleLbl="sibTrans2D1" presStyleIdx="0" presStyleCnt="4"/>
      <dgm:spPr/>
      <dgm:t>
        <a:bodyPr/>
        <a:lstStyle/>
        <a:p>
          <a:endParaRPr lang="en-US"/>
        </a:p>
      </dgm:t>
    </dgm:pt>
    <dgm:pt modelId="{12D5D4A2-FC3A-6A40-9DE7-264CDC6FD6C7}" type="pres">
      <dgm:prSet presAssocID="{9463656F-B2FD-448B-9442-0ED66090E2D7}" presName="connectorText" presStyleLbl="sibTrans2D1" presStyleIdx="0" presStyleCnt="4"/>
      <dgm:spPr/>
      <dgm:t>
        <a:bodyPr/>
        <a:lstStyle/>
        <a:p>
          <a:endParaRPr lang="en-US"/>
        </a:p>
      </dgm:t>
    </dgm:pt>
    <dgm:pt modelId="{7EDA9861-52DB-9D4D-8712-3700B7789172}" type="pres">
      <dgm:prSet presAssocID="{74B30F16-5C08-49A6-AF02-F659D10A16A2}" presName="node" presStyleLbl="node1" presStyleIdx="1" presStyleCnt="4" custRadScaleRad="121071" custRadScaleInc="-9045">
        <dgm:presLayoutVars>
          <dgm:bulletEnabled val="1"/>
        </dgm:presLayoutVars>
      </dgm:prSet>
      <dgm:spPr/>
      <dgm:t>
        <a:bodyPr/>
        <a:lstStyle/>
        <a:p>
          <a:endParaRPr lang="en-US"/>
        </a:p>
      </dgm:t>
    </dgm:pt>
    <dgm:pt modelId="{1AAD6E2D-0CFD-1A48-BD5D-6C0DA6A85CAF}" type="pres">
      <dgm:prSet presAssocID="{ABC17255-378B-4CBC-BA13-9A1488B79CBC}" presName="sibTrans" presStyleLbl="sibTrans2D1" presStyleIdx="1" presStyleCnt="4"/>
      <dgm:spPr/>
      <dgm:t>
        <a:bodyPr/>
        <a:lstStyle/>
        <a:p>
          <a:endParaRPr lang="en-US"/>
        </a:p>
      </dgm:t>
    </dgm:pt>
    <dgm:pt modelId="{55D19D6D-8655-7543-B47A-E6F8411FE207}" type="pres">
      <dgm:prSet presAssocID="{ABC17255-378B-4CBC-BA13-9A1488B79CBC}" presName="connectorText" presStyleLbl="sibTrans2D1" presStyleIdx="1" presStyleCnt="4"/>
      <dgm:spPr/>
      <dgm:t>
        <a:bodyPr/>
        <a:lstStyle/>
        <a:p>
          <a:endParaRPr lang="en-US"/>
        </a:p>
      </dgm:t>
    </dgm:pt>
    <dgm:pt modelId="{4CA78243-911D-2B48-8F3C-7D2C265D1957}" type="pres">
      <dgm:prSet presAssocID="{E1A4B453-B82D-494F-8EAA-A697E9C951DB}" presName="node" presStyleLbl="node1" presStyleIdx="2" presStyleCnt="4" custRadScaleRad="91433" custRadScaleInc="-2992">
        <dgm:presLayoutVars>
          <dgm:bulletEnabled val="1"/>
        </dgm:presLayoutVars>
      </dgm:prSet>
      <dgm:spPr/>
      <dgm:t>
        <a:bodyPr/>
        <a:lstStyle/>
        <a:p>
          <a:endParaRPr lang="en-US"/>
        </a:p>
      </dgm:t>
    </dgm:pt>
    <dgm:pt modelId="{B918FB7D-9102-8748-A971-E5A4D9CF25CC}" type="pres">
      <dgm:prSet presAssocID="{F6854386-B12A-428C-8F1C-600F85B5327F}" presName="sibTrans" presStyleLbl="sibTrans2D1" presStyleIdx="2" presStyleCnt="4"/>
      <dgm:spPr/>
      <dgm:t>
        <a:bodyPr/>
        <a:lstStyle/>
        <a:p>
          <a:endParaRPr lang="en-US"/>
        </a:p>
      </dgm:t>
    </dgm:pt>
    <dgm:pt modelId="{EB3F5781-D52B-5C45-8D06-415D4795C7BB}" type="pres">
      <dgm:prSet presAssocID="{F6854386-B12A-428C-8F1C-600F85B5327F}" presName="connectorText" presStyleLbl="sibTrans2D1" presStyleIdx="2" presStyleCnt="4"/>
      <dgm:spPr/>
      <dgm:t>
        <a:bodyPr/>
        <a:lstStyle/>
        <a:p>
          <a:endParaRPr lang="en-US"/>
        </a:p>
      </dgm:t>
    </dgm:pt>
    <dgm:pt modelId="{C58C56CA-AB58-5A42-9BC9-88991385FEBC}" type="pres">
      <dgm:prSet presAssocID="{76531B19-48AD-4714-8F88-5AD7A322EC52}" presName="node" presStyleLbl="node1" presStyleIdx="3" presStyleCnt="4" custRadScaleRad="123467" custRadScaleInc="2955">
        <dgm:presLayoutVars>
          <dgm:bulletEnabled val="1"/>
        </dgm:presLayoutVars>
      </dgm:prSet>
      <dgm:spPr/>
      <dgm:t>
        <a:bodyPr/>
        <a:lstStyle/>
        <a:p>
          <a:endParaRPr lang="en-US"/>
        </a:p>
      </dgm:t>
    </dgm:pt>
    <dgm:pt modelId="{8175E6A9-BBDC-D240-BB82-DA695C44E4FB}" type="pres">
      <dgm:prSet presAssocID="{492E7840-384F-44AA-9EB3-1E094E3D54BF}" presName="sibTrans" presStyleLbl="sibTrans2D1" presStyleIdx="3" presStyleCnt="4"/>
      <dgm:spPr/>
      <dgm:t>
        <a:bodyPr/>
        <a:lstStyle/>
        <a:p>
          <a:endParaRPr lang="en-US"/>
        </a:p>
      </dgm:t>
    </dgm:pt>
    <dgm:pt modelId="{FD525B5F-D3C7-9147-A68D-000792BC601F}" type="pres">
      <dgm:prSet presAssocID="{492E7840-384F-44AA-9EB3-1E094E3D54BF}" presName="connectorText" presStyleLbl="sibTrans2D1" presStyleIdx="3" presStyleCnt="4"/>
      <dgm:spPr/>
      <dgm:t>
        <a:bodyPr/>
        <a:lstStyle/>
        <a:p>
          <a:endParaRPr lang="en-US"/>
        </a:p>
      </dgm:t>
    </dgm:pt>
  </dgm:ptLst>
  <dgm:cxnLst>
    <dgm:cxn modelId="{9D72A2D5-684F-4721-B8F4-5A9E9D106B7A}" type="presOf" srcId="{FA04F44D-FEFF-405C-B259-428C626DE9A3}" destId="{09FA9CF6-BBFD-0149-88D3-1D6CBB198382}" srcOrd="0" destOrd="0" presId="urn:microsoft.com/office/officeart/2005/8/layout/cycle7"/>
    <dgm:cxn modelId="{6D7D3709-B0C2-44FC-8A19-1FFFEE8E8D77}" srcId="{47D1791D-8EEF-44D7-B68A-FFDBBEA4E9E3}" destId="{74B30F16-5C08-49A6-AF02-F659D10A16A2}" srcOrd="1" destOrd="0" parTransId="{F9A496D9-AD2B-43DD-A90C-1C27A847678A}" sibTransId="{ABC17255-378B-4CBC-BA13-9A1488B79CBC}"/>
    <dgm:cxn modelId="{DDC1546A-EAC1-441E-8499-CF694FB9FACA}" type="presOf" srcId="{74B30F16-5C08-49A6-AF02-F659D10A16A2}" destId="{7EDA9861-52DB-9D4D-8712-3700B7789172}" srcOrd="0" destOrd="0" presId="urn:microsoft.com/office/officeart/2005/8/layout/cycle7"/>
    <dgm:cxn modelId="{BB80123F-E621-46E6-9CDD-B6A9A94471B7}" type="presOf" srcId="{E1A4B453-B82D-494F-8EAA-A697E9C951DB}" destId="{4CA78243-911D-2B48-8F3C-7D2C265D1957}" srcOrd="0" destOrd="0" presId="urn:microsoft.com/office/officeart/2005/8/layout/cycle7"/>
    <dgm:cxn modelId="{C9D1AD9A-BF25-4584-BE4C-3DE8F8A88260}" type="presOf" srcId="{492E7840-384F-44AA-9EB3-1E094E3D54BF}" destId="{8175E6A9-BBDC-D240-BB82-DA695C44E4FB}" srcOrd="0" destOrd="0" presId="urn:microsoft.com/office/officeart/2005/8/layout/cycle7"/>
    <dgm:cxn modelId="{E369AA7B-C2A1-4F98-BA45-36A69CB244FF}" srcId="{47D1791D-8EEF-44D7-B68A-FFDBBEA4E9E3}" destId="{FA04F44D-FEFF-405C-B259-428C626DE9A3}" srcOrd="0" destOrd="0" parTransId="{D77D6631-9D6C-4784-BB41-50F907CB4DF6}" sibTransId="{9463656F-B2FD-448B-9442-0ED66090E2D7}"/>
    <dgm:cxn modelId="{2116AB4F-1C5B-402E-A703-9E9770227BCC}" type="presOf" srcId="{F6854386-B12A-428C-8F1C-600F85B5327F}" destId="{B918FB7D-9102-8748-A971-E5A4D9CF25CC}" srcOrd="0" destOrd="0" presId="urn:microsoft.com/office/officeart/2005/8/layout/cycle7"/>
    <dgm:cxn modelId="{003D9C0F-5769-4328-AB8B-BF22530E9216}" type="presOf" srcId="{76531B19-48AD-4714-8F88-5AD7A322EC52}" destId="{C58C56CA-AB58-5A42-9BC9-88991385FEBC}" srcOrd="0" destOrd="0" presId="urn:microsoft.com/office/officeart/2005/8/layout/cycle7"/>
    <dgm:cxn modelId="{9DCC570D-6B55-4DD3-A4F5-D3BB10BEECA9}" type="presOf" srcId="{492E7840-384F-44AA-9EB3-1E094E3D54BF}" destId="{FD525B5F-D3C7-9147-A68D-000792BC601F}" srcOrd="1" destOrd="0" presId="urn:microsoft.com/office/officeart/2005/8/layout/cycle7"/>
    <dgm:cxn modelId="{CBE93C8A-4DE1-467B-9D0F-38FD9175279F}" type="presOf" srcId="{9463656F-B2FD-448B-9442-0ED66090E2D7}" destId="{12D5D4A2-FC3A-6A40-9DE7-264CDC6FD6C7}" srcOrd="1" destOrd="0" presId="urn:microsoft.com/office/officeart/2005/8/layout/cycle7"/>
    <dgm:cxn modelId="{1FFECF11-6CF3-401E-96C3-9DBA2ABFF74A}" type="presOf" srcId="{F6854386-B12A-428C-8F1C-600F85B5327F}" destId="{EB3F5781-D52B-5C45-8D06-415D4795C7BB}" srcOrd="1" destOrd="0" presId="urn:microsoft.com/office/officeart/2005/8/layout/cycle7"/>
    <dgm:cxn modelId="{18ED47A7-E7FB-489B-88B6-D77FD4395ADD}" type="presOf" srcId="{9463656F-B2FD-448B-9442-0ED66090E2D7}" destId="{760D3F32-7CE1-E444-BDEB-27F03F15D4E1}" srcOrd="0" destOrd="0" presId="urn:microsoft.com/office/officeart/2005/8/layout/cycle7"/>
    <dgm:cxn modelId="{EFBAB1EF-293C-4E02-8D18-B7A56E48B799}" type="presOf" srcId="{47D1791D-8EEF-44D7-B68A-FFDBBEA4E9E3}" destId="{94A8CC2C-21A7-3645-8514-793C0D855B5F}" srcOrd="0" destOrd="0" presId="urn:microsoft.com/office/officeart/2005/8/layout/cycle7"/>
    <dgm:cxn modelId="{7953A29A-D3B8-45EB-9438-2C566D6F8E76}" srcId="{47D1791D-8EEF-44D7-B68A-FFDBBEA4E9E3}" destId="{E1A4B453-B82D-494F-8EAA-A697E9C951DB}" srcOrd="2" destOrd="0" parTransId="{5DFE8690-78ED-491C-B34A-E6DDB6846975}" sibTransId="{F6854386-B12A-428C-8F1C-600F85B5327F}"/>
    <dgm:cxn modelId="{93022477-BC95-4C79-B2FE-D0C191EC2E8B}" type="presOf" srcId="{ABC17255-378B-4CBC-BA13-9A1488B79CBC}" destId="{1AAD6E2D-0CFD-1A48-BD5D-6C0DA6A85CAF}" srcOrd="0" destOrd="0" presId="urn:microsoft.com/office/officeart/2005/8/layout/cycle7"/>
    <dgm:cxn modelId="{56CE91BC-C16E-49D8-A6E6-3AF4899071D3}" srcId="{47D1791D-8EEF-44D7-B68A-FFDBBEA4E9E3}" destId="{76531B19-48AD-4714-8F88-5AD7A322EC52}" srcOrd="3" destOrd="0" parTransId="{241787D4-DA9F-4008-BB7D-37388A2D268F}" sibTransId="{492E7840-384F-44AA-9EB3-1E094E3D54BF}"/>
    <dgm:cxn modelId="{453D62DB-030F-497D-870F-9301E8B504B4}" type="presOf" srcId="{ABC17255-378B-4CBC-BA13-9A1488B79CBC}" destId="{55D19D6D-8655-7543-B47A-E6F8411FE207}" srcOrd="1" destOrd="0" presId="urn:microsoft.com/office/officeart/2005/8/layout/cycle7"/>
    <dgm:cxn modelId="{6D626B21-6D80-47D5-9EF3-76BC3DEBC205}" type="presParOf" srcId="{94A8CC2C-21A7-3645-8514-793C0D855B5F}" destId="{09FA9CF6-BBFD-0149-88D3-1D6CBB198382}" srcOrd="0" destOrd="0" presId="urn:microsoft.com/office/officeart/2005/8/layout/cycle7"/>
    <dgm:cxn modelId="{6D31E38A-FA62-4B99-B3AE-EAD97082B192}" type="presParOf" srcId="{94A8CC2C-21A7-3645-8514-793C0D855B5F}" destId="{760D3F32-7CE1-E444-BDEB-27F03F15D4E1}" srcOrd="1" destOrd="0" presId="urn:microsoft.com/office/officeart/2005/8/layout/cycle7"/>
    <dgm:cxn modelId="{302A1945-A89D-45ED-86F1-45D503BF1196}" type="presParOf" srcId="{760D3F32-7CE1-E444-BDEB-27F03F15D4E1}" destId="{12D5D4A2-FC3A-6A40-9DE7-264CDC6FD6C7}" srcOrd="0" destOrd="0" presId="urn:microsoft.com/office/officeart/2005/8/layout/cycle7"/>
    <dgm:cxn modelId="{915A7029-4885-404F-82F2-06DD55F24101}" type="presParOf" srcId="{94A8CC2C-21A7-3645-8514-793C0D855B5F}" destId="{7EDA9861-52DB-9D4D-8712-3700B7789172}" srcOrd="2" destOrd="0" presId="urn:microsoft.com/office/officeart/2005/8/layout/cycle7"/>
    <dgm:cxn modelId="{C90AE348-5027-44C8-9B8D-41294DCB757D}" type="presParOf" srcId="{94A8CC2C-21A7-3645-8514-793C0D855B5F}" destId="{1AAD6E2D-0CFD-1A48-BD5D-6C0DA6A85CAF}" srcOrd="3" destOrd="0" presId="urn:microsoft.com/office/officeart/2005/8/layout/cycle7"/>
    <dgm:cxn modelId="{BD5E0121-4B61-4EDE-83AA-816102EC46DF}" type="presParOf" srcId="{1AAD6E2D-0CFD-1A48-BD5D-6C0DA6A85CAF}" destId="{55D19D6D-8655-7543-B47A-E6F8411FE207}" srcOrd="0" destOrd="0" presId="urn:microsoft.com/office/officeart/2005/8/layout/cycle7"/>
    <dgm:cxn modelId="{6CCA6115-9968-4A0C-A067-EFB374C9296C}" type="presParOf" srcId="{94A8CC2C-21A7-3645-8514-793C0D855B5F}" destId="{4CA78243-911D-2B48-8F3C-7D2C265D1957}" srcOrd="4" destOrd="0" presId="urn:microsoft.com/office/officeart/2005/8/layout/cycle7"/>
    <dgm:cxn modelId="{6CF1639D-885C-4683-A0FA-E15E85786AA6}" type="presParOf" srcId="{94A8CC2C-21A7-3645-8514-793C0D855B5F}" destId="{B918FB7D-9102-8748-A971-E5A4D9CF25CC}" srcOrd="5" destOrd="0" presId="urn:microsoft.com/office/officeart/2005/8/layout/cycle7"/>
    <dgm:cxn modelId="{55C59F08-78E7-46F9-A1C8-730E3465DA17}" type="presParOf" srcId="{B918FB7D-9102-8748-A971-E5A4D9CF25CC}" destId="{EB3F5781-D52B-5C45-8D06-415D4795C7BB}" srcOrd="0" destOrd="0" presId="urn:microsoft.com/office/officeart/2005/8/layout/cycle7"/>
    <dgm:cxn modelId="{4AE492F0-AD2F-40F4-831F-80B96DCDCCE6}" type="presParOf" srcId="{94A8CC2C-21A7-3645-8514-793C0D855B5F}" destId="{C58C56CA-AB58-5A42-9BC9-88991385FEBC}" srcOrd="6" destOrd="0" presId="urn:microsoft.com/office/officeart/2005/8/layout/cycle7"/>
    <dgm:cxn modelId="{2B2952FC-58E1-45A3-9AEC-D003C103B953}" type="presParOf" srcId="{94A8CC2C-21A7-3645-8514-793C0D855B5F}" destId="{8175E6A9-BBDC-D240-BB82-DA695C44E4FB}" srcOrd="7" destOrd="0" presId="urn:microsoft.com/office/officeart/2005/8/layout/cycle7"/>
    <dgm:cxn modelId="{94948D66-D9A7-474A-A78D-4EAB9FF889D1}" type="presParOf" srcId="{8175E6A9-BBDC-D240-BB82-DA695C44E4FB}" destId="{FD525B5F-D3C7-9147-A68D-000792BC601F}" srcOrd="0" destOrd="0" presId="urn:microsoft.com/office/officeart/2005/8/layout/cycle7"/>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893580-2A39-4388-8854-7C9897412B64}" type="datetimeFigureOut">
              <a:rPr lang="en-US" smtClean="0"/>
              <a:pPr/>
              <a:t>16/05/2020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AD1DDC-AF68-489A-8347-CC76B33DEF6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0BF8429-EB00-48EF-84B3-657CBD7056F7}" type="slidenum">
              <a:rPr lang="en-US" smtClean="0"/>
              <a:pPr/>
              <a:t>57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IN" altLang="en-US" b="1" smtClean="0"/>
              <a:t>China center for disease control and prevention. [The epidemiological characteristic of an outbreak of 2019 novel coronavirus disease (COVID-19) in China]. Zhonhua Liu Xing Bing Xue Za Zhi, 2020. 41 (2). 145-151.</a:t>
            </a:r>
          </a:p>
          <a:p>
            <a:pPr eaLnBrk="1" hangingPunct="1"/>
            <a:r>
              <a:rPr lang="en-IN" altLang="en-US" b="1" smtClean="0"/>
              <a:t>Centers for disease control and prevention. Coronavirus 2020. Available from: http://wwwn.cdc.gov/coronavirus/2019_ncov/index.html; Assessed 6Mar 2010.</a:t>
            </a:r>
          </a:p>
          <a:p>
            <a:pPr eaLnBrk="1" hangingPunct="1"/>
            <a:r>
              <a:rPr lang="en-IN" altLang="en-US" b="1" smtClean="0"/>
              <a:t>Shen, K., et al., Diagnosis, prevention and treatment in novel corona virus infection in children: experts’ consensus statement. World J Pediatr, 2020</a:t>
            </a:r>
          </a:p>
          <a:p>
            <a:pPr eaLnBrk="1" hangingPunct="1"/>
            <a:endParaRPr lang="en-IN" altLang="en-US" b="1" smtClean="0"/>
          </a:p>
          <a:p>
            <a:pPr eaLnBrk="1" hangingPunct="1"/>
            <a:endParaRPr lang="en-IN" altLang="en-US" b="1" smtClean="0"/>
          </a:p>
          <a:p>
            <a:pPr eaLnBrk="1" hangingPunct="1"/>
            <a:endParaRPr lang="en-IN" altLang="en-US" b="1" smtClean="0"/>
          </a:p>
        </p:txBody>
      </p:sp>
      <p:sp>
        <p:nvSpPr>
          <p:cNvPr id="36868" name="Slide Number Placeholder 3"/>
          <p:cNvSpPr>
            <a:spLocks noGrp="1"/>
          </p:cNvSpPr>
          <p:nvPr>
            <p:ph type="sldNum" sz="quarter" idx="5"/>
          </p:nvPr>
        </p:nvSpPr>
        <p:spPr bwMode="auto">
          <a:noFill/>
          <a:ln>
            <a:miter lim="800000"/>
            <a:headEnd/>
            <a:tailEnd/>
          </a:ln>
        </p:spPr>
        <p:txBody>
          <a:bodyPr/>
          <a:lstStyle/>
          <a:p>
            <a:fld id="{E84370D7-7AF0-4C9E-8C79-151ED65959B3}" type="slidenum">
              <a:rPr lang="en-US" altLang="en-US"/>
              <a:pPr/>
              <a:t>94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b="1" smtClean="0"/>
              <a:t>Al-Taufiq, J.A., RF. Kattan, and JA Memish, Middle East respitory syndrome coronavirus disease is rare in children: An update from Saudi Arabia. World J Clin Pediatr, 2016. 5(4). P 391-396</a:t>
            </a:r>
          </a:p>
          <a:p>
            <a:r>
              <a:rPr lang="en-US" altLang="en-US" b="1" smtClean="0"/>
              <a:t>Chan, J.F., et al., A familial cluster of pneumonia associated with 2019 novel corona virus indicating person to person transmission: A study of a family cluster lancet, 2020. 24: p. 24.</a:t>
            </a:r>
            <a:endParaRPr lang="en-IN" altLang="en-US" b="1" smtClean="0"/>
          </a:p>
          <a:p>
            <a:r>
              <a:rPr lang="en-IN" altLang="en-US" b="1" smtClean="0"/>
              <a:t>Shen, k., et al., </a:t>
            </a:r>
            <a:r>
              <a:rPr lang="en-IN" altLang="en-US" b="1" i="1" smtClean="0"/>
              <a:t>Diagnosis, treatment and prevention of 2019 Novel Corona viral infection in children: experts’ consensus statement. World j pediatr 2020..</a:t>
            </a:r>
          </a:p>
          <a:p>
            <a:endParaRPr lang="en-IN"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6CD2C460-6F2E-4D95-A3C9-212F9AE2D7E5}" type="slidenum">
              <a:rPr lang="en-US" altLang="en-US"/>
              <a:pPr/>
              <a:t>95</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t>World Health Organization- People’s Republic of China joint mission. Report of WHO-China Joint Mission on Corona Virus Disease 2019 (COVID-19). Available at https://www.who.int/docs/default-source/who-china-joint-mission-on-co-19-joint-mission-final-report.pdfpdf iconexternal icon; accessed 6 Mar 2020</a:t>
            </a:r>
            <a:endParaRPr lang="en-IN" altLang="en-US" smtClean="0"/>
          </a:p>
        </p:txBody>
      </p:sp>
      <p:sp>
        <p:nvSpPr>
          <p:cNvPr id="40964" name="Slide Number Placeholder 3"/>
          <p:cNvSpPr>
            <a:spLocks noGrp="1"/>
          </p:cNvSpPr>
          <p:nvPr>
            <p:ph type="sldNum" sz="quarter" idx="5"/>
          </p:nvPr>
        </p:nvSpPr>
        <p:spPr bwMode="auto">
          <a:noFill/>
          <a:ln>
            <a:miter lim="800000"/>
            <a:headEnd/>
            <a:tailEnd/>
          </a:ln>
        </p:spPr>
        <p:txBody>
          <a:bodyPr/>
          <a:lstStyle/>
          <a:p>
            <a:fld id="{1E60E59C-6578-4F10-A698-F1C954813822}" type="slidenum">
              <a:rPr lang="en-US" altLang="en-US"/>
              <a:pPr/>
              <a:t>96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t>Xia w., et al., Clinical and CT features in pediatric patients with COVID-19 infection: Different points from adults. Pediatric pulmonology.2020; 16. https:// onlinelibrary. Wiley.com/doi/full/10.1002/ppul.24718external icon.</a:t>
            </a:r>
            <a:endParaRPr lang="en-IN" altLang="en-US" smtClean="0"/>
          </a:p>
        </p:txBody>
      </p:sp>
      <p:sp>
        <p:nvSpPr>
          <p:cNvPr id="43012" name="Slide Number Placeholder 3"/>
          <p:cNvSpPr>
            <a:spLocks noGrp="1"/>
          </p:cNvSpPr>
          <p:nvPr>
            <p:ph type="sldNum" sz="quarter" idx="5"/>
          </p:nvPr>
        </p:nvSpPr>
        <p:spPr bwMode="auto">
          <a:noFill/>
          <a:ln>
            <a:miter lim="800000"/>
            <a:headEnd/>
            <a:tailEnd/>
          </a:ln>
        </p:spPr>
        <p:txBody>
          <a:bodyPr/>
          <a:lstStyle/>
          <a:p>
            <a:fld id="{A0FE4896-D880-4F14-8880-498E8C49FFAF}" type="slidenum">
              <a:rPr lang="en-US" altLang="en-US"/>
              <a:pPr/>
              <a:t>97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Walter cannon 1920  </a:t>
            </a:r>
          </a:p>
        </p:txBody>
      </p:sp>
      <p:sp>
        <p:nvSpPr>
          <p:cNvPr id="4" name="Slide Number Placeholder 3"/>
          <p:cNvSpPr>
            <a:spLocks noGrp="1"/>
          </p:cNvSpPr>
          <p:nvPr>
            <p:ph type="sldNum" sz="quarter" idx="10"/>
          </p:nvPr>
        </p:nvSpPr>
        <p:spPr/>
        <p:txBody>
          <a:bodyPr/>
          <a:lstStyle/>
          <a:p>
            <a:pPr>
              <a:defRPr/>
            </a:pPr>
            <a:fld id="{4597E7DB-13A2-4CF8-9786-AC00C722CFF1}" type="slidenum">
              <a:rPr lang="en-US" smtClean="0"/>
              <a:pPr>
                <a:defRPr/>
              </a:pPr>
              <a:t>141</a:t>
            </a:fld>
            <a:endParaRPr lang="en-US"/>
          </a:p>
        </p:txBody>
      </p:sp>
    </p:spTree>
    <p:extLst>
      <p:ext uri="{BB962C8B-B14F-4D97-AF65-F5344CB8AC3E}">
        <p14:creationId xmlns:p14="http://schemas.microsoft.com/office/powerpoint/2010/main" xmlns="" val="1628625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597E7DB-13A2-4CF8-9786-AC00C722CFF1}" type="slidenum">
              <a:rPr lang="en-US" smtClean="0"/>
              <a:pPr>
                <a:defRPr/>
              </a:pPr>
              <a:t>142</a:t>
            </a:fld>
            <a:endParaRPr lang="en-US"/>
          </a:p>
        </p:txBody>
      </p:sp>
    </p:spTree>
    <p:extLst>
      <p:ext uri="{BB962C8B-B14F-4D97-AF65-F5344CB8AC3E}">
        <p14:creationId xmlns:p14="http://schemas.microsoft.com/office/powerpoint/2010/main" xmlns="" val="393667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4597E7DB-13A2-4CF8-9786-AC00C722CFF1}" type="slidenum">
              <a:rPr lang="en-US" smtClean="0"/>
              <a:pPr>
                <a:defRPr/>
              </a:pPr>
              <a:t>143</a:t>
            </a:fld>
            <a:endParaRPr lang="en-US"/>
          </a:p>
        </p:txBody>
      </p:sp>
    </p:spTree>
    <p:extLst>
      <p:ext uri="{BB962C8B-B14F-4D97-AF65-F5344CB8AC3E}">
        <p14:creationId xmlns:p14="http://schemas.microsoft.com/office/powerpoint/2010/main" xmlns="" val="90190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a:t>Presenter: SKK</a:t>
            </a:r>
          </a:p>
          <a:p>
            <a:endParaRPr lang="en-US" b="1" u="sng" dirty="0"/>
          </a:p>
          <a:p>
            <a:endParaRPr lang="en-US" b="1" u="sng" dirty="0"/>
          </a:p>
          <a:p>
            <a:r>
              <a:rPr lang="en-US" b="1" u="sng" dirty="0"/>
              <a:t>3</a:t>
            </a:r>
            <a:r>
              <a:rPr lang="en-US" b="1" u="sng" baseline="0" dirty="0"/>
              <a:t> minutes</a:t>
            </a:r>
            <a:endParaRPr lang="en-US" b="1" u="sng" dirty="0"/>
          </a:p>
        </p:txBody>
      </p:sp>
      <p:sp>
        <p:nvSpPr>
          <p:cNvPr id="4" name="Slide Number Placeholder 3"/>
          <p:cNvSpPr>
            <a:spLocks noGrp="1"/>
          </p:cNvSpPr>
          <p:nvPr>
            <p:ph type="sldNum" sz="quarter" idx="10"/>
          </p:nvPr>
        </p:nvSpPr>
        <p:spPr/>
        <p:txBody>
          <a:bodyPr/>
          <a:lstStyle/>
          <a:p>
            <a:fld id="{60FAF0DC-DAF7-754B-B904-14E67FA60F64}"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xmlns="" val="3313471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N"/>
              <a:t>(eg. Corridors may be divided into two halves, lengthwise, so that one side is available for movement of traffic while the other is being cleaned.)</a:t>
            </a:r>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EB93CB-1B40-4BC9-8925-2E9C8F3D405D}" type="slidenum">
              <a:rPr lang="en-IN" smtClean="0"/>
              <a:pPr fontAlgn="base">
                <a:spcBef>
                  <a:spcPct val="0"/>
                </a:spcBef>
                <a:spcAft>
                  <a:spcPct val="0"/>
                </a:spcAft>
                <a:defRPr/>
              </a:pPr>
              <a:t>169</a:t>
            </a:fld>
            <a:endParaRPr lang="en-I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A4303F-58EF-4EC4-90F9-2FCBD2D512E8}" type="slidenum">
              <a:rPr lang="en-IN" smtClean="0"/>
              <a:pPr fontAlgn="base">
                <a:spcBef>
                  <a:spcPct val="0"/>
                </a:spcBef>
                <a:spcAft>
                  <a:spcPct val="0"/>
                </a:spcAft>
                <a:defRPr/>
              </a:pPr>
              <a:t>173</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xmlns="" id="{FD2A2C52-FA9E-4DAE-8F68-7F436528A6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a:extLst>
              <a:ext uri="{FF2B5EF4-FFF2-40B4-BE49-F238E27FC236}">
                <a16:creationId xmlns:a16="http://schemas.microsoft.com/office/drawing/2014/main" xmlns="" id="{24D57B11-4801-4E33-9CDC-6125E4D33F8D}"/>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My 5 moments of hand Hygiene</a:t>
            </a:r>
          </a:p>
        </p:txBody>
      </p:sp>
      <p:sp>
        <p:nvSpPr>
          <p:cNvPr id="69636" name="Slide Number Placeholder 3">
            <a:extLst>
              <a:ext uri="{FF2B5EF4-FFF2-40B4-BE49-F238E27FC236}">
                <a16:creationId xmlns:a16="http://schemas.microsoft.com/office/drawing/2014/main" xmlns="" id="{ABD9AC90-1E9E-4C07-A2B9-EA167DC9FD6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1D1746-634C-4FAD-804C-64359FB1BAF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2532" name="Slide Number Placeholder 3"/>
          <p:cNvSpPr>
            <a:spLocks noGrp="1"/>
          </p:cNvSpPr>
          <p:nvPr>
            <p:ph type="sldNum" sz="quarter" idx="5"/>
          </p:nvPr>
        </p:nvSpPr>
        <p:spPr bwMode="auto">
          <a:noFill/>
          <a:ln>
            <a:miter lim="800000"/>
            <a:headEnd/>
            <a:tailEnd/>
          </a:ln>
        </p:spPr>
        <p:txBody>
          <a:bodyPr/>
          <a:lstStyle/>
          <a:p>
            <a:fld id="{E6EB1451-2922-4834-9360-B930F21AA284}" type="slidenum">
              <a:rPr lang="en-US" altLang="en-US"/>
              <a:pPr/>
              <a:t>87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4580" name="Slide Number Placeholder 3"/>
          <p:cNvSpPr>
            <a:spLocks noGrp="1"/>
          </p:cNvSpPr>
          <p:nvPr>
            <p:ph type="sldNum" sz="quarter" idx="5"/>
          </p:nvPr>
        </p:nvSpPr>
        <p:spPr bwMode="auto">
          <a:noFill/>
          <a:ln>
            <a:miter lim="800000"/>
            <a:headEnd/>
            <a:tailEnd/>
          </a:ln>
        </p:spPr>
        <p:txBody>
          <a:bodyPr/>
          <a:lstStyle/>
          <a:p>
            <a:fld id="{6FB9C996-6E60-4371-9C22-F990ED485A9A}" type="slidenum">
              <a:rPr lang="en-US" altLang="en-US"/>
              <a:pPr/>
              <a:t>88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N" altLang="en-US" i="1" smtClean="0">
                <a:solidFill>
                  <a:srgbClr val="000000"/>
                </a:solidFill>
                <a:ea typeface="Calibri" pitchFamily="34" charset="0"/>
                <a:cs typeface="Calibri" pitchFamily="34" charset="0"/>
              </a:rPr>
              <a:t>Memish, Z.A., et al., Middle East respiratory syndrome coronavirus disease in children. Pediatr Infect Dis J, 2014. 33(9): p. 904-6.</a:t>
            </a:r>
          </a:p>
          <a:p>
            <a:pPr eaLnBrk="1" hangingPunct="1">
              <a:spcBef>
                <a:spcPct val="0"/>
              </a:spcBef>
            </a:pPr>
            <a:r>
              <a:rPr lang="en-IN" altLang="en-US" i="1" smtClean="0">
                <a:solidFill>
                  <a:srgbClr val="000000"/>
                </a:solidFill>
                <a:ea typeface="Calibri" pitchFamily="34" charset="0"/>
                <a:cs typeface="Calibri" pitchFamily="34" charset="0"/>
              </a:rPr>
              <a:t>* Monto, A.S., J.S. Koopman, and I.M. Longini, Jr., Tecumseh study of illness. XIII. Influenza infection and disease, 1976-1981. Am J Epidemiol, 1985. 121(6): 811-22.</a:t>
            </a:r>
          </a:p>
          <a:p>
            <a:pPr eaLnBrk="1" hangingPunct="1">
              <a:spcBef>
                <a:spcPct val="0"/>
              </a:spcBef>
            </a:pPr>
            <a:endParaRPr lang="en-IN" altLang="en-US" i="1" smtClean="0">
              <a:solidFill>
                <a:srgbClr val="000000"/>
              </a:solidFill>
              <a:ea typeface="Calibri" pitchFamily="34" charset="0"/>
              <a:cs typeface="Calibri" pitchFamily="34" charset="0"/>
            </a:endParaRPr>
          </a:p>
          <a:p>
            <a:pPr eaLnBrk="1" hangingPunct="1">
              <a:spcBef>
                <a:spcPct val="0"/>
              </a:spcBef>
            </a:pPr>
            <a:r>
              <a:rPr lang="en-IN" altLang="en-US" i="1" smtClean="0">
                <a:solidFill>
                  <a:srgbClr val="000000"/>
                </a:solidFill>
                <a:ea typeface="Calibri" pitchFamily="34" charset="0"/>
                <a:cs typeface="Calibri" pitchFamily="34" charset="0"/>
              </a:rPr>
              <a:t>* Pan, X., et al., Asymptomatic cases in a family cluster with SARS-CoV-2 infection.Lancet Infect Dis, 2020.</a:t>
            </a:r>
            <a:endParaRPr lang="en-US" altLang="en-US" smtClean="0">
              <a:solidFill>
                <a:srgbClr val="F40C91"/>
              </a:solidFill>
            </a:endParaRPr>
          </a:p>
          <a:p>
            <a:pPr eaLnBrk="1" hangingPunct="1">
              <a:spcBef>
                <a:spcPct val="0"/>
              </a:spcBef>
            </a:pPr>
            <a:endParaRPr lang="en-US" altLang="en-US" smtClean="0"/>
          </a:p>
        </p:txBody>
      </p:sp>
      <p:sp>
        <p:nvSpPr>
          <p:cNvPr id="26628" name="Slide Number Placeholder 3"/>
          <p:cNvSpPr>
            <a:spLocks noGrp="1"/>
          </p:cNvSpPr>
          <p:nvPr>
            <p:ph type="sldNum" sz="quarter" idx="5"/>
          </p:nvPr>
        </p:nvSpPr>
        <p:spPr bwMode="auto">
          <a:noFill/>
          <a:ln>
            <a:miter lim="800000"/>
            <a:headEnd/>
            <a:tailEnd/>
          </a:ln>
        </p:spPr>
        <p:txBody>
          <a:bodyPr/>
          <a:lstStyle/>
          <a:p>
            <a:fld id="{55523B37-3F18-4327-9FBC-AF7C9A83A61A}" type="slidenum">
              <a:rPr lang="en-US" altLang="en-US"/>
              <a:pPr/>
              <a:t>89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N" altLang="en-US" b="1" smtClean="0">
                <a:solidFill>
                  <a:srgbClr val="000000"/>
                </a:solidFill>
                <a:ea typeface="Calibri" pitchFamily="34" charset="0"/>
                <a:cs typeface="Calibri" pitchFamily="34" charset="0"/>
              </a:rPr>
              <a:t>* Memish, Z.A., et al., Middle East respiratory syndrome coronavirus disease in children. Pediatr Infect Dis J, 2014. 33(9): p. 904-6.</a:t>
            </a:r>
          </a:p>
          <a:p>
            <a:pPr eaLnBrk="1" hangingPunct="1">
              <a:spcBef>
                <a:spcPct val="0"/>
              </a:spcBef>
            </a:pPr>
            <a:r>
              <a:rPr lang="en-IN" altLang="en-US" b="1" smtClean="0">
                <a:solidFill>
                  <a:srgbClr val="000000"/>
                </a:solidFill>
                <a:ea typeface="Calibri" pitchFamily="34" charset="0"/>
                <a:cs typeface="Calibri" pitchFamily="34" charset="0"/>
              </a:rPr>
              <a:t>* Monto, A.S., J.S. Koopman, and I.M. Longini, Jr., Tecumseh study of illness. XIII. Influenza infection and disease, 1976-1981. Am J Epidemiol, 1985. 121(6): 811-22.</a:t>
            </a:r>
          </a:p>
          <a:p>
            <a:pPr eaLnBrk="1" hangingPunct="1">
              <a:spcBef>
                <a:spcPct val="0"/>
              </a:spcBef>
            </a:pPr>
            <a:r>
              <a:rPr lang="en-IN" altLang="en-US" b="1" smtClean="0">
                <a:solidFill>
                  <a:srgbClr val="000000"/>
                </a:solidFill>
                <a:ea typeface="Calibri" pitchFamily="34" charset="0"/>
                <a:cs typeface="Calibri" pitchFamily="34" charset="0"/>
              </a:rPr>
              <a:t>* Pan, X., et al., Asymptomatic cases in a family cluster with SARS-CoV-2 infection.Lancet Infect Dis, 2020.</a:t>
            </a:r>
          </a:p>
          <a:p>
            <a:pPr eaLnBrk="1" hangingPunct="1">
              <a:spcBef>
                <a:spcPct val="0"/>
              </a:spcBef>
            </a:pPr>
            <a:endParaRPr lang="en-US" altLang="en-US" smtClean="0"/>
          </a:p>
        </p:txBody>
      </p:sp>
      <p:sp>
        <p:nvSpPr>
          <p:cNvPr id="28676" name="Slide Number Placeholder 3"/>
          <p:cNvSpPr>
            <a:spLocks noGrp="1"/>
          </p:cNvSpPr>
          <p:nvPr>
            <p:ph type="sldNum" sz="quarter" idx="5"/>
          </p:nvPr>
        </p:nvSpPr>
        <p:spPr bwMode="auto">
          <a:noFill/>
          <a:ln>
            <a:miter lim="800000"/>
            <a:headEnd/>
            <a:tailEnd/>
          </a:ln>
        </p:spPr>
        <p:txBody>
          <a:bodyPr/>
          <a:lstStyle/>
          <a:p>
            <a:fld id="{29B5FCBC-F646-4186-82DF-CFB71B4F43C3}" type="slidenum">
              <a:rPr lang="en-US" altLang="en-US"/>
              <a:pPr/>
              <a:t>90</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N" altLang="en-US" b="1" smtClean="0">
                <a:solidFill>
                  <a:srgbClr val="000000"/>
                </a:solidFill>
                <a:ea typeface="Calibri" pitchFamily="34" charset="0"/>
                <a:cs typeface="Calibri" pitchFamily="34" charset="0"/>
              </a:rPr>
              <a:t>* Pan, X., et al., </a:t>
            </a:r>
            <a:r>
              <a:rPr lang="en-IN" altLang="en-US" b="1" i="1" smtClean="0">
                <a:solidFill>
                  <a:srgbClr val="000000"/>
                </a:solidFill>
                <a:ea typeface="Calibri" pitchFamily="34" charset="0"/>
                <a:cs typeface="Calibri" pitchFamily="34" charset="0"/>
              </a:rPr>
              <a:t>Asymptomatic cases in a family cluster with SARS-CoV-2 infection.</a:t>
            </a:r>
            <a:r>
              <a:rPr lang="en-IN" altLang="en-US" b="1" smtClean="0">
                <a:solidFill>
                  <a:srgbClr val="000000"/>
                </a:solidFill>
                <a:ea typeface="Calibri" pitchFamily="34" charset="0"/>
                <a:cs typeface="Calibri" pitchFamily="34" charset="0"/>
              </a:rPr>
              <a:t>Lancet Infect Dis, 2020.</a:t>
            </a:r>
          </a:p>
          <a:p>
            <a:pPr eaLnBrk="1" hangingPunct="1">
              <a:spcBef>
                <a:spcPct val="0"/>
              </a:spcBef>
            </a:pPr>
            <a:r>
              <a:rPr lang="en-IN" altLang="en-US" b="1" smtClean="0">
                <a:solidFill>
                  <a:srgbClr val="000000"/>
                </a:solidFill>
                <a:ea typeface="Calibri" pitchFamily="34" charset="0"/>
                <a:cs typeface="Calibri" pitchFamily="34" charset="0"/>
              </a:rPr>
              <a:t># Shen, K., et al., </a:t>
            </a:r>
            <a:r>
              <a:rPr lang="en-IN" altLang="en-US" b="1" i="1" smtClean="0">
                <a:solidFill>
                  <a:srgbClr val="000000"/>
                </a:solidFill>
                <a:ea typeface="Calibri" pitchFamily="34" charset="0"/>
                <a:cs typeface="Calibri" pitchFamily="34" charset="0"/>
              </a:rPr>
              <a:t>Diagnosis, treatment, and prevention of 2019 novel coronavirus infection in children: experts’ consensus statement.</a:t>
            </a:r>
            <a:r>
              <a:rPr lang="en-IN" altLang="en-US" b="1" smtClean="0">
                <a:solidFill>
                  <a:srgbClr val="000000"/>
                </a:solidFill>
                <a:ea typeface="Calibri" pitchFamily="34" charset="0"/>
                <a:cs typeface="Calibri" pitchFamily="34" charset="0"/>
              </a:rPr>
              <a:t> World J Pediatr, 2020.</a:t>
            </a:r>
          </a:p>
          <a:p>
            <a:pPr eaLnBrk="1" hangingPunct="1">
              <a:spcBef>
                <a:spcPct val="0"/>
              </a:spcBef>
            </a:pPr>
            <a:r>
              <a:rPr lang="en-IN" altLang="en-US" b="1" smtClean="0">
                <a:solidFill>
                  <a:srgbClr val="000000"/>
                </a:solidFill>
                <a:ea typeface="Calibri" pitchFamily="34" charset="0"/>
                <a:cs typeface="Calibri" pitchFamily="34" charset="0"/>
              </a:rPr>
              <a:t>@ Stockman, L.J., et al., Severe acute respiratory syndrome in children. Pediatr Infect Dis J, 2007. 26(1): p. 68-74. </a:t>
            </a:r>
          </a:p>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noFill/>
          <a:ln>
            <a:miter lim="800000"/>
            <a:headEnd/>
            <a:tailEnd/>
          </a:ln>
        </p:spPr>
        <p:txBody>
          <a:bodyPr/>
          <a:lstStyle/>
          <a:p>
            <a:fld id="{7C057FFC-4A41-4C0F-8DC4-502E02AAFE0E}" type="slidenum">
              <a:rPr lang="en-US" altLang="en-US"/>
              <a:pPr/>
              <a:t>91</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IN" altLang="en-US" b="1" smtClean="0"/>
              <a:t>Shen, k., et al., </a:t>
            </a:r>
            <a:r>
              <a:rPr lang="en-IN" altLang="en-US" b="1" i="1" smtClean="0"/>
              <a:t>Diagnosis, treatment and prevention of 2019 Novel Corona viral infection in children: experts’ consensus statement. World j pediatr 2020..</a:t>
            </a:r>
          </a:p>
        </p:txBody>
      </p:sp>
      <p:sp>
        <p:nvSpPr>
          <p:cNvPr id="32772" name="Slide Number Placeholder 3"/>
          <p:cNvSpPr>
            <a:spLocks noGrp="1"/>
          </p:cNvSpPr>
          <p:nvPr>
            <p:ph type="sldNum" sz="quarter" idx="5"/>
          </p:nvPr>
        </p:nvSpPr>
        <p:spPr bwMode="auto">
          <a:noFill/>
          <a:ln>
            <a:miter lim="800000"/>
            <a:headEnd/>
            <a:tailEnd/>
          </a:ln>
        </p:spPr>
        <p:txBody>
          <a:bodyPr/>
          <a:lstStyle/>
          <a:p>
            <a:fld id="{B20066EB-CCB3-4906-AFB2-6534691016BE}" type="slidenum">
              <a:rPr lang="en-US" altLang="en-US"/>
              <a:pPr/>
              <a:t>92</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IN" altLang="en-US" b="1" smtClean="0"/>
              <a:t>Kam KQ, Yung CF, Cui L, Lin Tzer Pin R, Mak TM, Malwald M, Li J, Chong CV, Nadua K, Tan NW, Thoon KC. Awell infant with Coronavirus disease 2019 (COVID-19) with high viral load. Clinical Infectious disease. 2020 Feb 28</a:t>
            </a:r>
          </a:p>
          <a:p>
            <a:pPr eaLnBrk="1" hangingPunct="1"/>
            <a:r>
              <a:rPr lang="en-IN" altLang="en-US" b="1" smtClean="0"/>
              <a:t>Liu J et al., Connunity transmission of Acute Respiratory Syndrome Coronavirus 2, Shenjhen China, Emerging Infectious Disease, 2020. 26(6). http://wwwn.cdc.gov/eid/article/26/6/20/0239_article</a:t>
            </a:r>
          </a:p>
          <a:p>
            <a:pPr eaLnBrk="1" hangingPunct="1"/>
            <a:r>
              <a:rPr lang="en-IN" altLang="en-US" b="1" smtClean="0"/>
              <a:t>Shen, K., et al., Diagnosis, prevention and treatment in novel corona virus infection in children: experts’ consensus statement. World J Pediatr, 2020</a:t>
            </a:r>
          </a:p>
        </p:txBody>
      </p:sp>
      <p:sp>
        <p:nvSpPr>
          <p:cNvPr id="34820" name="Slide Number Placeholder 3"/>
          <p:cNvSpPr>
            <a:spLocks noGrp="1"/>
          </p:cNvSpPr>
          <p:nvPr>
            <p:ph type="sldNum" sz="quarter" idx="5"/>
          </p:nvPr>
        </p:nvSpPr>
        <p:spPr bwMode="auto">
          <a:noFill/>
          <a:ln>
            <a:miter lim="800000"/>
            <a:headEnd/>
            <a:tailEnd/>
          </a:ln>
        </p:spPr>
        <p:txBody>
          <a:bodyPr/>
          <a:lstStyle/>
          <a:p>
            <a:fld id="{66145680-9CFA-417D-B906-8FFFF7E5D8C9}" type="slidenum">
              <a:rPr lang="en-US" altLang="en-US"/>
              <a:pPr/>
              <a:t>93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F45B76-6CDE-4490-A8FC-6681CAC4581F}" type="datetimeFigureOut">
              <a:rPr lang="en-US" smtClean="0"/>
              <a:pPr/>
              <a:t>16/05/2020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0B870-37DD-449B-8F5B-9FAAF323743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45B76-6CDE-4490-A8FC-6681CAC4581F}" type="datetimeFigureOut">
              <a:rPr lang="en-US" smtClean="0"/>
              <a:pPr/>
              <a:t>16/05/2020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0B870-37DD-449B-8F5B-9FAAF323743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45B76-6CDE-4490-A8FC-6681CAC4581F}" type="datetimeFigureOut">
              <a:rPr lang="en-US" smtClean="0"/>
              <a:pPr/>
              <a:t>16/05/2020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0B870-37DD-449B-8F5B-9FAAF323743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F45B76-6CDE-4490-A8FC-6681CAC4581F}" type="datetimeFigureOut">
              <a:rPr lang="en-US" smtClean="0"/>
              <a:pPr/>
              <a:t>16/05/2020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0B870-37DD-449B-8F5B-9FAAF323743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F45B76-6CDE-4490-A8FC-6681CAC4581F}" type="datetimeFigureOut">
              <a:rPr lang="en-US" smtClean="0"/>
              <a:pPr/>
              <a:t>16/05/2020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0B870-37DD-449B-8F5B-9FAAF323743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F45B76-6CDE-4490-A8FC-6681CAC4581F}" type="datetimeFigureOut">
              <a:rPr lang="en-US" smtClean="0"/>
              <a:pPr/>
              <a:t>16/05/2020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0B870-37DD-449B-8F5B-9FAAF323743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45B76-6CDE-4490-A8FC-6681CAC4581F}" type="datetimeFigureOut">
              <a:rPr lang="en-US" smtClean="0"/>
              <a:pPr/>
              <a:t>16/05/2020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70B870-37DD-449B-8F5B-9FAAF323743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F45B76-6CDE-4490-A8FC-6681CAC4581F}" type="datetimeFigureOut">
              <a:rPr lang="en-US" smtClean="0"/>
              <a:pPr/>
              <a:t>16/05/2020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70B870-37DD-449B-8F5B-9FAAF323743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45B76-6CDE-4490-A8FC-6681CAC4581F}" type="datetimeFigureOut">
              <a:rPr lang="en-US" smtClean="0"/>
              <a:pPr/>
              <a:t>16/05/2020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70B870-37DD-449B-8F5B-9FAAF323743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45B76-6CDE-4490-A8FC-6681CAC4581F}" type="datetimeFigureOut">
              <a:rPr lang="en-US" smtClean="0"/>
              <a:pPr/>
              <a:t>16/05/2020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0B870-37DD-449B-8F5B-9FAAF323743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45B76-6CDE-4490-A8FC-6681CAC4581F}" type="datetimeFigureOut">
              <a:rPr lang="en-US" smtClean="0"/>
              <a:pPr/>
              <a:t>16/05/2020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0B870-37DD-449B-8F5B-9FAAF323743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45B76-6CDE-4490-A8FC-6681CAC4581F}" type="datetimeFigureOut">
              <a:rPr lang="en-US" smtClean="0"/>
              <a:pPr/>
              <a:t>16/05/2020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0B870-37DD-449B-8F5B-9FAAF323743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2.gif"/><Relationship Id="rId4" Type="http://schemas.openxmlformats.org/officeDocument/2006/relationships/image" Target="../media/image61.gif"/></Relationships>
</file>

<file path=ppt/slides/_rels/slide142.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63.wmf"/><Relationship Id="rId7" Type="http://schemas.openxmlformats.org/officeDocument/2006/relationships/image" Target="../media/image67.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65.wmf"/><Relationship Id="rId4" Type="http://schemas.openxmlformats.org/officeDocument/2006/relationships/image" Target="../media/image64.wmf"/></Relationships>
</file>

<file path=ppt/slides/_rels/slide143.xml.rels><?xml version="1.0" encoding="UTF-8" standalone="yes"?>
<Relationships xmlns="http://schemas.openxmlformats.org/package/2006/relationships"><Relationship Id="rId3" Type="http://schemas.openxmlformats.org/officeDocument/2006/relationships/image" Target="../media/image69.gif"/><Relationship Id="rId7" Type="http://schemas.openxmlformats.org/officeDocument/2006/relationships/image" Target="../media/image73.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image" Target="../media/image71.gif"/><Relationship Id="rId4" Type="http://schemas.openxmlformats.org/officeDocument/2006/relationships/image" Target="../media/image70.gif"/></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2.xml"/><Relationship Id="rId6" Type="http://schemas.openxmlformats.org/officeDocument/2006/relationships/image" Target="../media/image81.gif"/><Relationship Id="rId5" Type="http://schemas.openxmlformats.org/officeDocument/2006/relationships/image" Target="../media/image80.png"/><Relationship Id="rId4" Type="http://schemas.openxmlformats.org/officeDocument/2006/relationships/image" Target="../media/image79.gif"/></Relationships>
</file>

<file path=ppt/slides/_rels/slide148.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1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0729"/>
            <a:ext cx="8763000" cy="2233958"/>
          </a:xfrm>
        </p:spPr>
        <p:txBody>
          <a:bodyPr>
            <a:normAutofit/>
          </a:bodyPr>
          <a:lstStyle/>
          <a:p>
            <a:pPr>
              <a:spcBef>
                <a:spcPts val="200"/>
              </a:spcBef>
              <a:spcAft>
                <a:spcPts val="400"/>
              </a:spcAft>
            </a:pPr>
            <a:r>
              <a:rPr lang="nn-NO" sz="4000" b="1" dirty="0" smtClean="0"/>
              <a:t>Integral University</a:t>
            </a:r>
            <a:r>
              <a:rPr lang="nn-NO" sz="4000" b="1" dirty="0"/>
              <a:t>, </a:t>
            </a:r>
            <a:r>
              <a:rPr lang="nn-NO" sz="4000" b="1" dirty="0" smtClean="0"/>
              <a:t/>
            </a:r>
            <a:br>
              <a:rPr lang="nn-NO" sz="4000" b="1" dirty="0" smtClean="0"/>
            </a:br>
            <a:r>
              <a:rPr lang="nn-NO" sz="3200" b="1" dirty="0" smtClean="0"/>
              <a:t>integral college of Nursing Lucknow</a:t>
            </a:r>
            <a:r>
              <a:rPr lang="nn-NO" sz="4000" b="1" dirty="0"/>
              <a:t/>
            </a:r>
            <a:br>
              <a:rPr lang="nn-NO" sz="4000" b="1" dirty="0"/>
            </a:br>
            <a:r>
              <a:rPr lang="en-US" sz="3600" b="1" dirty="0">
                <a:solidFill>
                  <a:srgbClr val="0033CC"/>
                </a:solidFill>
              </a:rPr>
              <a:t>COVID 19 – Training Modules </a:t>
            </a:r>
            <a:endParaRPr lang="en-US" sz="4000" dirty="0">
              <a:solidFill>
                <a:srgbClr val="FF3300"/>
              </a:solidFill>
            </a:endParaRPr>
          </a:p>
        </p:txBody>
      </p:sp>
      <p:pic>
        <p:nvPicPr>
          <p:cNvPr id="4" name="Picture 3" descr="C:\Users\TEMP\Desktop\CDC-Coronavirus-836x567.jpg"/>
          <p:cNvPicPr/>
          <p:nvPr/>
        </p:nvPicPr>
        <p:blipFill>
          <a:blip r:embed="rId2" cstate="print"/>
          <a:srcRect l="23404" t="9929" r="22735" b="11348"/>
          <a:stretch>
            <a:fillRect/>
          </a:stretch>
        </p:blipFill>
        <p:spPr bwMode="auto">
          <a:xfrm>
            <a:off x="7884368" y="44624"/>
            <a:ext cx="1219200" cy="1143000"/>
          </a:xfrm>
          <a:prstGeom prst="rect">
            <a:avLst/>
          </a:prstGeom>
          <a:noFill/>
          <a:ln w="9525">
            <a:noFill/>
            <a:miter lim="800000"/>
            <a:headEnd/>
            <a:tailEnd/>
          </a:ln>
        </p:spPr>
      </p:pic>
      <p:sp>
        <p:nvSpPr>
          <p:cNvPr id="7" name="Subtitle 6"/>
          <p:cNvSpPr>
            <a:spLocks noGrp="1"/>
          </p:cNvSpPr>
          <p:nvPr>
            <p:ph type="subTitle" idx="1"/>
          </p:nvPr>
        </p:nvSpPr>
        <p:spPr>
          <a:xfrm>
            <a:off x="1428728" y="3500438"/>
            <a:ext cx="6486548" cy="3000396"/>
          </a:xfrm>
        </p:spPr>
        <p:txBody>
          <a:bodyPr>
            <a:normAutofit fontScale="92500" lnSpcReduction="20000"/>
          </a:bodyPr>
          <a:lstStyle/>
          <a:p>
            <a:pPr algn="l"/>
            <a:endParaRPr lang="en-US" dirty="0" smtClean="0"/>
          </a:p>
          <a:p>
            <a:pPr algn="l"/>
            <a:endParaRPr lang="en-US" dirty="0" smtClean="0"/>
          </a:p>
          <a:p>
            <a:pPr algn="l"/>
            <a:endParaRPr lang="en-US" dirty="0" smtClean="0"/>
          </a:p>
          <a:p>
            <a:pPr algn="l"/>
            <a:endParaRPr lang="en-US" dirty="0" smtClean="0"/>
          </a:p>
          <a:p>
            <a:r>
              <a:rPr lang="en-US" b="1" dirty="0" smtClean="0">
                <a:solidFill>
                  <a:srgbClr val="00B050"/>
                </a:solidFill>
                <a:latin typeface="Times New Roman" pitchFamily="18" charset="0"/>
                <a:cs typeface="Times New Roman" pitchFamily="18" charset="0"/>
              </a:rPr>
              <a:t>Prepared by </a:t>
            </a:r>
          </a:p>
          <a:p>
            <a:r>
              <a:rPr lang="en-US" b="1" dirty="0" smtClean="0">
                <a:solidFill>
                  <a:srgbClr val="00B050"/>
                </a:solidFill>
                <a:latin typeface="Times New Roman" pitchFamily="18" charset="0"/>
                <a:cs typeface="Times New Roman" pitchFamily="18" charset="0"/>
              </a:rPr>
              <a:t>Prof. Ataullah Khan</a:t>
            </a:r>
            <a:endParaRPr lang="en-US" b="1" dirty="0">
              <a:solidFill>
                <a:srgbClr val="00B050"/>
              </a:solidFill>
              <a:latin typeface="Times New Roman" pitchFamily="18" charset="0"/>
              <a:cs typeface="Times New Roman" pitchFamily="18" charset="0"/>
            </a:endParaRPr>
          </a:p>
        </p:txBody>
      </p:sp>
      <p:pic>
        <p:nvPicPr>
          <p:cNvPr id="1026" name="Picture 2" descr="C:\Users\TEMP\Desktop\227831_web.jpg"/>
          <p:cNvPicPr>
            <a:picLocks noChangeAspect="1" noChangeArrowheads="1"/>
          </p:cNvPicPr>
          <p:nvPr/>
        </p:nvPicPr>
        <p:blipFill>
          <a:blip r:embed="rId3" cstate="print"/>
          <a:srcRect/>
          <a:stretch>
            <a:fillRect/>
          </a:stretch>
        </p:blipFill>
        <p:spPr bwMode="auto">
          <a:xfrm>
            <a:off x="3571868" y="3571876"/>
            <a:ext cx="2321454" cy="1785950"/>
          </a:xfrm>
          <a:prstGeom prst="rect">
            <a:avLst/>
          </a:prstGeom>
          <a:noFill/>
        </p:spPr>
      </p:pic>
      <p:sp>
        <p:nvSpPr>
          <p:cNvPr id="12" name="Rectangle 11"/>
          <p:cNvSpPr/>
          <p:nvPr/>
        </p:nvSpPr>
        <p:spPr>
          <a:xfrm>
            <a:off x="1500166" y="2928934"/>
            <a:ext cx="6222666" cy="723275"/>
          </a:xfrm>
          <a:prstGeom prst="rect">
            <a:avLst/>
          </a:prstGeom>
        </p:spPr>
        <p:txBody>
          <a:bodyPr wrap="none">
            <a:spAutoFit/>
          </a:bodyPr>
          <a:lstStyle/>
          <a:p>
            <a:r>
              <a:rPr lang="en-US" sz="4100" b="1" dirty="0" smtClean="0">
                <a:solidFill>
                  <a:srgbClr val="00B050"/>
                </a:solidFill>
                <a:cs typeface="Trebuchet MS"/>
              </a:rPr>
              <a:t>Welcome and Introductions</a:t>
            </a:r>
            <a:endParaRPr lang="en-US" sz="4100" dirty="0">
              <a:solidFill>
                <a:srgbClr val="00B050"/>
              </a:solidFill>
            </a:endParaRPr>
          </a:p>
        </p:txBody>
      </p:sp>
      <p:pic>
        <p:nvPicPr>
          <p:cNvPr id="50177" name="Picture 1" descr="C:\Users\Admin\Desktop\images.jpg"/>
          <p:cNvPicPr>
            <a:picLocks noChangeAspect="1" noChangeArrowheads="1"/>
          </p:cNvPicPr>
          <p:nvPr/>
        </p:nvPicPr>
        <p:blipFill>
          <a:blip r:embed="rId4"/>
          <a:srcRect/>
          <a:stretch>
            <a:fillRect/>
          </a:stretch>
        </p:blipFill>
        <p:spPr bwMode="auto">
          <a:xfrm>
            <a:off x="142844" y="214290"/>
            <a:ext cx="1357322" cy="1357322"/>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Corona Virus and Immunity </a:t>
            </a:r>
          </a:p>
        </p:txBody>
      </p:sp>
      <p:sp>
        <p:nvSpPr>
          <p:cNvPr id="3" name="Content Placeholder 2"/>
          <p:cNvSpPr>
            <a:spLocks noGrp="1"/>
          </p:cNvSpPr>
          <p:nvPr>
            <p:ph idx="1"/>
          </p:nvPr>
        </p:nvSpPr>
        <p:spPr/>
        <p:txBody>
          <a:bodyPr/>
          <a:lstStyle/>
          <a:p>
            <a:r>
              <a:rPr lang="en-US" b="1" dirty="0"/>
              <a:t>No Vaccine</a:t>
            </a:r>
          </a:p>
          <a:p>
            <a:r>
              <a:rPr lang="en-US" b="1" dirty="0"/>
              <a:t>No Medicine </a:t>
            </a:r>
          </a:p>
          <a:p>
            <a:r>
              <a:rPr lang="en-US" b="1" dirty="0"/>
              <a:t>Only hope at present </a:t>
            </a:r>
          </a:p>
          <a:p>
            <a:pPr lvl="2"/>
            <a:r>
              <a:rPr lang="en-US" sz="3600" b="1" dirty="0">
                <a:solidFill>
                  <a:srgbClr val="008000"/>
                </a:solidFill>
              </a:rPr>
              <a:t>Prevention </a:t>
            </a:r>
          </a:p>
          <a:p>
            <a:pPr lvl="2"/>
            <a:r>
              <a:rPr lang="en-US" sz="3600" b="1" dirty="0">
                <a:solidFill>
                  <a:srgbClr val="008000"/>
                </a:solidFill>
              </a:rPr>
              <a:t>Immunity boosting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altLang="en-US" b="1" dirty="0" smtClean="0">
                <a:solidFill>
                  <a:srgbClr val="FF0000"/>
                </a:solidFill>
              </a:rPr>
              <a:t>Investigations…</a:t>
            </a:r>
          </a:p>
        </p:txBody>
      </p:sp>
      <p:sp>
        <p:nvSpPr>
          <p:cNvPr id="46083" name="Content Placeholder 2"/>
          <p:cNvSpPr>
            <a:spLocks noGrp="1"/>
          </p:cNvSpPr>
          <p:nvPr>
            <p:ph idx="1"/>
          </p:nvPr>
        </p:nvSpPr>
        <p:spPr/>
        <p:txBody>
          <a:bodyPr/>
          <a:lstStyle/>
          <a:p>
            <a:pPr eaLnBrk="1" hangingPunct="1"/>
            <a:r>
              <a:rPr lang="en-US" altLang="en-US" b="1" dirty="0" smtClean="0"/>
              <a:t>Testing should be according to local guidance for management of community-acquired pneumonia. Examples of other etiologies include </a:t>
            </a:r>
            <a:r>
              <a:rPr lang="en-US" altLang="en-US" b="1" dirty="0" smtClean="0">
                <a:solidFill>
                  <a:srgbClr val="0033CC"/>
                </a:solidFill>
              </a:rPr>
              <a:t>Streptococcus </a:t>
            </a:r>
            <a:r>
              <a:rPr lang="en-US" altLang="en-US" b="1" dirty="0" err="1" smtClean="0">
                <a:solidFill>
                  <a:srgbClr val="0033CC"/>
                </a:solidFill>
              </a:rPr>
              <a:t>pneumoniae</a:t>
            </a:r>
            <a:r>
              <a:rPr lang="en-US" altLang="en-US" b="1" dirty="0" smtClean="0">
                <a:solidFill>
                  <a:srgbClr val="0033CC"/>
                </a:solidFill>
              </a:rPr>
              <a:t>, </a:t>
            </a:r>
            <a:r>
              <a:rPr lang="en-US" altLang="en-US" b="1" dirty="0" err="1" smtClean="0">
                <a:solidFill>
                  <a:srgbClr val="0033CC"/>
                </a:solidFill>
              </a:rPr>
              <a:t>Haemophilus</a:t>
            </a:r>
            <a:r>
              <a:rPr lang="en-US" altLang="en-US" b="1" dirty="0" smtClean="0">
                <a:solidFill>
                  <a:srgbClr val="0033CC"/>
                </a:solidFill>
              </a:rPr>
              <a:t> influenza type B, </a:t>
            </a:r>
            <a:r>
              <a:rPr lang="en-US" altLang="en-US" b="1" dirty="0" err="1" smtClean="0">
                <a:solidFill>
                  <a:srgbClr val="0033CC"/>
                </a:solidFill>
              </a:rPr>
              <a:t>Legionella</a:t>
            </a:r>
            <a:r>
              <a:rPr lang="en-US" altLang="en-US" b="1" dirty="0" smtClean="0">
                <a:solidFill>
                  <a:srgbClr val="0033CC"/>
                </a:solidFill>
              </a:rPr>
              <a:t> </a:t>
            </a:r>
            <a:r>
              <a:rPr lang="en-US" altLang="en-US" b="1" dirty="0" err="1" smtClean="0">
                <a:solidFill>
                  <a:srgbClr val="0033CC"/>
                </a:solidFill>
              </a:rPr>
              <a:t>pneumophila</a:t>
            </a:r>
            <a:r>
              <a:rPr lang="en-US" altLang="en-US" b="1" dirty="0" smtClean="0">
                <a:solidFill>
                  <a:srgbClr val="0033CC"/>
                </a:solidFill>
              </a:rPr>
              <a:t>, other recognized primary bacterial pneumonias, influenza viruses, and respiratory </a:t>
            </a:r>
            <a:r>
              <a:rPr lang="en-US" altLang="en-US" b="1" dirty="0" err="1" smtClean="0">
                <a:solidFill>
                  <a:srgbClr val="0033CC"/>
                </a:solidFill>
              </a:rPr>
              <a:t>syncytial</a:t>
            </a:r>
            <a:r>
              <a:rPr lang="en-US" altLang="en-US" b="1" dirty="0" smtClean="0">
                <a:solidFill>
                  <a:srgbClr val="0033CC"/>
                </a:solidFill>
              </a:rPr>
              <a:t> virus.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IN" altLang="en-US" b="1" dirty="0" smtClean="0">
                <a:solidFill>
                  <a:srgbClr val="FF0000"/>
                </a:solidFill>
              </a:rPr>
              <a:t>Supportive therapy</a:t>
            </a:r>
          </a:p>
        </p:txBody>
      </p:sp>
      <p:sp>
        <p:nvSpPr>
          <p:cNvPr id="47107" name="Content Placeholder 2"/>
          <p:cNvSpPr>
            <a:spLocks noGrp="1"/>
          </p:cNvSpPr>
          <p:nvPr>
            <p:ph idx="1"/>
          </p:nvPr>
        </p:nvSpPr>
        <p:spPr/>
        <p:txBody>
          <a:bodyPr/>
          <a:lstStyle/>
          <a:p>
            <a:r>
              <a:rPr lang="en-IN" altLang="en-US" b="1" dirty="0" smtClean="0"/>
              <a:t>O2 </a:t>
            </a:r>
            <a:r>
              <a:rPr lang="en-IN" altLang="en-US" b="1" dirty="0" smtClean="0">
                <a:sym typeface="Wingdings" pitchFamily="2" charset="2"/>
              </a:rPr>
              <a:t> </a:t>
            </a:r>
            <a:r>
              <a:rPr lang="en-US" altLang="en-US" b="1" dirty="0" smtClean="0"/>
              <a:t>target SpO2 ≥94%; otherwise, the target SpO2 is ≥90%. </a:t>
            </a:r>
          </a:p>
          <a:p>
            <a:r>
              <a:rPr lang="en-US" altLang="en-US" b="1" dirty="0" smtClean="0"/>
              <a:t>Antibiotics</a:t>
            </a:r>
          </a:p>
          <a:p>
            <a:r>
              <a:rPr lang="en-US" altLang="en-US" b="1" dirty="0" smtClean="0"/>
              <a:t>Oral/ tube feed or IV Fl.</a:t>
            </a:r>
          </a:p>
          <a:p>
            <a:r>
              <a:rPr lang="en-US" altLang="en-US" b="1" dirty="0" smtClean="0"/>
              <a:t>Antipyretics only when needed.</a:t>
            </a:r>
          </a:p>
          <a:p>
            <a:r>
              <a:rPr lang="en-US" altLang="en-US" b="1" dirty="0" smtClean="0"/>
              <a:t>Keep </a:t>
            </a:r>
            <a:r>
              <a:rPr lang="en-US" altLang="en-US" b="1" dirty="0" err="1" smtClean="0"/>
              <a:t>comorbidities</a:t>
            </a:r>
            <a:r>
              <a:rPr lang="en-US" altLang="en-US" b="1" dirty="0" smtClean="0"/>
              <a:t> in mind</a:t>
            </a:r>
          </a:p>
          <a:p>
            <a:endParaRPr lang="en-US" altLang="en-US" b="1" dirty="0" smtClean="0"/>
          </a:p>
          <a:p>
            <a:endParaRPr lang="en-IN" altLang="en-US" b="1" dirty="0" smtClean="0"/>
          </a:p>
          <a:p>
            <a:endParaRPr lang="en-IN" altLang="en-US" b="1" dirty="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tLang="en-US" b="1" dirty="0" smtClean="0">
                <a:solidFill>
                  <a:srgbClr val="FF0000"/>
                </a:solidFill>
              </a:rPr>
              <a:t>ICU Requirements in COVID</a:t>
            </a: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n-US" b="1" dirty="0" smtClean="0">
                <a:solidFill>
                  <a:srgbClr val="0033CC"/>
                </a:solidFill>
              </a:rPr>
              <a:t>Chinese pediatric cases</a:t>
            </a:r>
            <a:r>
              <a:rPr lang="en-US" b="1" dirty="0" smtClean="0">
                <a:solidFill>
                  <a:srgbClr val="0033CC"/>
                </a:solidFill>
                <a:sym typeface="Wingdings" pitchFamily="2" charset="2"/>
              </a:rPr>
              <a:t> </a:t>
            </a:r>
            <a:r>
              <a:rPr lang="en-US" b="1" dirty="0" smtClean="0">
                <a:solidFill>
                  <a:srgbClr val="0033CC"/>
                </a:solidFill>
              </a:rPr>
              <a:t>5.9% of all pediatric cases</a:t>
            </a:r>
          </a:p>
          <a:p>
            <a:pPr eaLnBrk="1" fontAlgn="auto" hangingPunct="1">
              <a:spcAft>
                <a:spcPts val="0"/>
              </a:spcAft>
              <a:buFont typeface="Arial" panose="020B0604020202020204" pitchFamily="34" charset="0"/>
              <a:buChar char="•"/>
              <a:defRPr/>
            </a:pPr>
            <a:r>
              <a:rPr lang="en-US" b="1" dirty="0" smtClean="0">
                <a:solidFill>
                  <a:srgbClr val="0033CC"/>
                </a:solidFill>
              </a:rPr>
              <a:t>high-risk pediatric population includes </a:t>
            </a:r>
            <a:r>
              <a:rPr lang="en-US" b="1" dirty="0" smtClean="0"/>
              <a:t>children with comorbidities e.g.:</a:t>
            </a:r>
          </a:p>
          <a:p>
            <a:pPr eaLnBrk="1" fontAlgn="auto" hangingPunct="1">
              <a:spcAft>
                <a:spcPts val="0"/>
              </a:spcAft>
              <a:buNone/>
              <a:defRPr/>
            </a:pPr>
            <a:r>
              <a:rPr lang="en-US" b="1" dirty="0" smtClean="0">
                <a:solidFill>
                  <a:srgbClr val="008000"/>
                </a:solidFill>
                <a:sym typeface="Wingdings" panose="05000000000000000000" pitchFamily="2" charset="2"/>
              </a:rPr>
              <a:t>	</a:t>
            </a:r>
            <a:r>
              <a:rPr lang="en-US" b="1" dirty="0" smtClean="0">
                <a:solidFill>
                  <a:srgbClr val="008000"/>
                </a:solidFill>
              </a:rPr>
              <a:t>Congenital heart disease, </a:t>
            </a:r>
          </a:p>
          <a:p>
            <a:pPr eaLnBrk="1" fontAlgn="auto" hangingPunct="1">
              <a:spcAft>
                <a:spcPts val="0"/>
              </a:spcAft>
              <a:buNone/>
              <a:defRPr/>
            </a:pPr>
            <a:r>
              <a:rPr lang="en-US" b="1" dirty="0" smtClean="0">
                <a:solidFill>
                  <a:srgbClr val="008000"/>
                </a:solidFill>
                <a:sym typeface="Wingdings" panose="05000000000000000000" pitchFamily="2" charset="2"/>
              </a:rPr>
              <a:t>	</a:t>
            </a:r>
            <a:r>
              <a:rPr lang="en-US" b="1" dirty="0" smtClean="0">
                <a:solidFill>
                  <a:srgbClr val="008000"/>
                </a:solidFill>
              </a:rPr>
              <a:t>Broncho-pulmonary hypoplasia, </a:t>
            </a:r>
          </a:p>
          <a:p>
            <a:pPr eaLnBrk="1" fontAlgn="auto" hangingPunct="1">
              <a:spcAft>
                <a:spcPts val="0"/>
              </a:spcAft>
              <a:buNone/>
              <a:defRPr/>
            </a:pPr>
            <a:r>
              <a:rPr lang="en-US" b="1" dirty="0" smtClean="0">
                <a:solidFill>
                  <a:srgbClr val="008000"/>
                </a:solidFill>
                <a:sym typeface="Wingdings" panose="05000000000000000000" pitchFamily="2" charset="2"/>
              </a:rPr>
              <a:t>	</a:t>
            </a:r>
            <a:r>
              <a:rPr lang="en-US" b="1" dirty="0" smtClean="0">
                <a:solidFill>
                  <a:srgbClr val="008000"/>
                </a:solidFill>
              </a:rPr>
              <a:t>Airway/lung anomalies, </a:t>
            </a:r>
          </a:p>
          <a:p>
            <a:pPr eaLnBrk="1" fontAlgn="auto" hangingPunct="1">
              <a:spcAft>
                <a:spcPts val="0"/>
              </a:spcAft>
              <a:buNone/>
              <a:defRPr/>
            </a:pPr>
            <a:r>
              <a:rPr lang="en-US" b="1" dirty="0" smtClean="0">
                <a:solidFill>
                  <a:srgbClr val="008000"/>
                </a:solidFill>
                <a:sym typeface="Wingdings" panose="05000000000000000000" pitchFamily="2" charset="2"/>
              </a:rPr>
              <a:t>	</a:t>
            </a:r>
            <a:r>
              <a:rPr lang="en-US" b="1" dirty="0" smtClean="0">
                <a:solidFill>
                  <a:srgbClr val="008000"/>
                </a:solidFill>
              </a:rPr>
              <a:t>Severe malnutrition, and </a:t>
            </a:r>
          </a:p>
          <a:p>
            <a:pPr eaLnBrk="1" fontAlgn="auto" hangingPunct="1">
              <a:spcAft>
                <a:spcPts val="0"/>
              </a:spcAft>
              <a:buNone/>
              <a:defRPr/>
            </a:pPr>
            <a:r>
              <a:rPr lang="en-US" b="1" dirty="0" smtClean="0">
                <a:solidFill>
                  <a:srgbClr val="008000"/>
                </a:solidFill>
                <a:sym typeface="Wingdings" panose="05000000000000000000" pitchFamily="2" charset="2"/>
              </a:rPr>
              <a:t>	</a:t>
            </a:r>
            <a:r>
              <a:rPr lang="en-US" b="1" dirty="0" smtClean="0">
                <a:solidFill>
                  <a:srgbClr val="008000"/>
                </a:solidFill>
              </a:rPr>
              <a:t>Immunocompromised state;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0"/>
            <a:ext cx="8229600" cy="1143000"/>
          </a:xfrm>
        </p:spPr>
        <p:txBody>
          <a:bodyPr/>
          <a:lstStyle/>
          <a:p>
            <a:pPr eaLnBrk="1" hangingPunct="1"/>
            <a:r>
              <a:rPr lang="en-IN" altLang="en-US" sz="3200" b="1" dirty="0" smtClean="0">
                <a:solidFill>
                  <a:srgbClr val="FF0000"/>
                </a:solidFill>
              </a:rPr>
              <a:t>Boston Children …(one of associated hospitals)</a:t>
            </a:r>
          </a:p>
        </p:txBody>
      </p:sp>
      <p:pic>
        <p:nvPicPr>
          <p:cNvPr id="49155" name="Content Placeholder 4"/>
          <p:cNvPicPr>
            <a:picLocks noGrp="1" noChangeAspect="1"/>
          </p:cNvPicPr>
          <p:nvPr>
            <p:ph idx="1"/>
          </p:nvPr>
        </p:nvPicPr>
        <p:blipFill>
          <a:blip r:embed="rId2" cstate="print"/>
          <a:srcRect l="16100" t="21887" r="15715" b="9085"/>
          <a:stretch>
            <a:fillRect/>
          </a:stretch>
        </p:blipFill>
        <p:spPr>
          <a:xfrm>
            <a:off x="228600" y="991246"/>
            <a:ext cx="8763000" cy="5866754"/>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IN" altLang="en-US" b="1" dirty="0" smtClean="0">
                <a:solidFill>
                  <a:srgbClr val="FF0000"/>
                </a:solidFill>
              </a:rPr>
              <a:t>Other Therapeutic Measures:</a:t>
            </a:r>
            <a:r>
              <a:rPr lang="en-IN" altLang="en-US" dirty="0" smtClean="0">
                <a:solidFill>
                  <a:srgbClr val="FF0000"/>
                </a:solidFill>
              </a:rPr>
              <a:t> </a:t>
            </a:r>
            <a:endParaRPr lang="en-US" altLang="en-US" dirty="0" smtClean="0">
              <a:solidFill>
                <a:srgbClr val="FF0000"/>
              </a:solidFill>
            </a:endParaRPr>
          </a:p>
        </p:txBody>
      </p:sp>
      <p:sp>
        <p:nvSpPr>
          <p:cNvPr id="50179" name="Content Placeholder 2"/>
          <p:cNvSpPr>
            <a:spLocks noGrp="1"/>
          </p:cNvSpPr>
          <p:nvPr>
            <p:ph idx="1"/>
          </p:nvPr>
        </p:nvSpPr>
        <p:spPr>
          <a:xfrm>
            <a:off x="228600" y="1600200"/>
            <a:ext cx="8610600" cy="4525963"/>
          </a:xfrm>
        </p:spPr>
        <p:txBody>
          <a:bodyPr/>
          <a:lstStyle/>
          <a:p>
            <a:pPr eaLnBrk="1" hangingPunct="1"/>
            <a:r>
              <a:rPr lang="en-IN" altLang="en-US" b="1" dirty="0" smtClean="0"/>
              <a:t>progressive deterioration of oxygenation indicators, rapid worsening on</a:t>
            </a:r>
            <a:br>
              <a:rPr lang="en-IN" altLang="en-US" b="1" dirty="0" smtClean="0"/>
            </a:br>
            <a:r>
              <a:rPr lang="en-IN" altLang="en-US" b="1" dirty="0" smtClean="0"/>
              <a:t>imaging and excessive activation of the body’s inflammatory response, </a:t>
            </a:r>
            <a:r>
              <a:rPr lang="en-IN" altLang="en-US" b="1" dirty="0" err="1" smtClean="0"/>
              <a:t>glucocorticoids</a:t>
            </a:r>
            <a:r>
              <a:rPr lang="en-IN" altLang="en-US" b="1" dirty="0" smtClean="0"/>
              <a:t> can</a:t>
            </a:r>
            <a:br>
              <a:rPr lang="en-IN" altLang="en-US" b="1" dirty="0" smtClean="0"/>
            </a:br>
            <a:r>
              <a:rPr lang="en-IN" altLang="en-US" b="1" dirty="0" smtClean="0"/>
              <a:t>be used for a short period of time (3 to 5 days). It is recommended that dose should not</a:t>
            </a:r>
            <a:br>
              <a:rPr lang="en-IN" altLang="en-US" b="1" dirty="0" smtClean="0"/>
            </a:br>
            <a:r>
              <a:rPr lang="en-IN" altLang="en-US" b="1" dirty="0" smtClean="0"/>
              <a:t>exceed the equivalent of </a:t>
            </a:r>
            <a:r>
              <a:rPr lang="en-IN" altLang="en-US" b="1" dirty="0" err="1" smtClean="0"/>
              <a:t>methylprednisolone</a:t>
            </a:r>
            <a:r>
              <a:rPr lang="en-IN" altLang="en-US" b="1" dirty="0" smtClean="0"/>
              <a:t> 1 – 2mg/kg/day </a:t>
            </a:r>
            <a:br>
              <a:rPr lang="en-IN" altLang="en-US" b="1" dirty="0" smtClean="0"/>
            </a:br>
            <a:endParaRPr lang="en-US" altLang="en-US" b="1"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52400"/>
            <a:ext cx="8229600" cy="1447800"/>
          </a:xfrm>
        </p:spPr>
        <p:txBody>
          <a:bodyPr/>
          <a:lstStyle/>
          <a:p>
            <a:pPr eaLnBrk="1" hangingPunct="1"/>
            <a:r>
              <a:rPr lang="en-IN" altLang="en-US" sz="2800" b="1" dirty="0" err="1" smtClean="0">
                <a:solidFill>
                  <a:srgbClr val="FF0000"/>
                </a:solidFill>
              </a:rPr>
              <a:t>Lopinavir</a:t>
            </a:r>
            <a:r>
              <a:rPr lang="en-IN" altLang="en-US" sz="2800" b="1" dirty="0" smtClean="0">
                <a:solidFill>
                  <a:srgbClr val="FF0000"/>
                </a:solidFill>
              </a:rPr>
              <a:t>/ </a:t>
            </a:r>
            <a:r>
              <a:rPr lang="en-IN" altLang="en-US" sz="2800" b="1" dirty="0" err="1" smtClean="0">
                <a:solidFill>
                  <a:srgbClr val="FF0000"/>
                </a:solidFill>
              </a:rPr>
              <a:t>Ritonavir</a:t>
            </a:r>
            <a:r>
              <a:rPr lang="en-IN" altLang="en-US" sz="2800" b="1" dirty="0" smtClean="0">
                <a:solidFill>
                  <a:srgbClr val="FF0000"/>
                </a:solidFill>
              </a:rPr>
              <a:t> to be considered in Laboratory confirmed cases of</a:t>
            </a:r>
            <a:br>
              <a:rPr lang="en-IN" altLang="en-US" sz="2800" b="1" dirty="0" smtClean="0">
                <a:solidFill>
                  <a:srgbClr val="FF0000"/>
                </a:solidFill>
              </a:rPr>
            </a:br>
            <a:r>
              <a:rPr lang="en-IN" altLang="en-US" sz="2800" b="1" dirty="0" smtClean="0">
                <a:solidFill>
                  <a:srgbClr val="FF0000"/>
                </a:solidFill>
              </a:rPr>
              <a:t>COVID – 19 when the following criteria are met: </a:t>
            </a:r>
          </a:p>
        </p:txBody>
      </p:sp>
      <p:sp>
        <p:nvSpPr>
          <p:cNvPr id="51203" name="Content Placeholder 2"/>
          <p:cNvSpPr>
            <a:spLocks noGrp="1"/>
          </p:cNvSpPr>
          <p:nvPr>
            <p:ph idx="1"/>
          </p:nvPr>
        </p:nvSpPr>
        <p:spPr>
          <a:xfrm>
            <a:off x="457200" y="1798637"/>
            <a:ext cx="8229600" cy="4525963"/>
          </a:xfrm>
        </p:spPr>
        <p:txBody>
          <a:bodyPr/>
          <a:lstStyle/>
          <a:p>
            <a:pPr eaLnBrk="1" hangingPunct="1"/>
            <a:r>
              <a:rPr lang="en-IN" altLang="en-US" b="1" dirty="0" smtClean="0"/>
              <a:t>Hypoxia</a:t>
            </a:r>
          </a:p>
          <a:p>
            <a:pPr eaLnBrk="1" hangingPunct="1"/>
            <a:r>
              <a:rPr lang="en-IN" altLang="en-US" b="1" dirty="0" smtClean="0"/>
              <a:t>Hypotension</a:t>
            </a:r>
          </a:p>
          <a:p>
            <a:pPr eaLnBrk="1" hangingPunct="1"/>
            <a:r>
              <a:rPr lang="en-IN" altLang="en-US" b="1" dirty="0" smtClean="0"/>
              <a:t>New onset organ </a:t>
            </a:r>
            <a:r>
              <a:rPr lang="en-IN" altLang="en-US" b="1" dirty="0" err="1" smtClean="0"/>
              <a:t>dysfuntion</a:t>
            </a:r>
            <a:endParaRPr lang="en-IN" altLang="en-US" b="1" dirty="0" smtClean="0"/>
          </a:p>
          <a:p>
            <a:pPr eaLnBrk="1" hangingPunct="1"/>
            <a:r>
              <a:rPr lang="en-IN" altLang="en-US" b="1" dirty="0" smtClean="0"/>
              <a:t>High risk : RF, DM, CLD, </a:t>
            </a:r>
            <a:r>
              <a:rPr lang="en-IN" altLang="en-US" b="1" dirty="0" err="1" smtClean="0"/>
              <a:t>immunocompromised</a:t>
            </a:r>
            <a:endParaRPr lang="en-IN" altLang="en-US" b="1" dirty="0" smtClean="0"/>
          </a:p>
          <a:p>
            <a:pPr eaLnBrk="1" hangingPunct="1"/>
            <a:endParaRPr lang="en-IN" altLang="en-US" b="1" dirty="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 </a:t>
            </a:r>
          </a:p>
        </p:txBody>
      </p:sp>
      <p:sp>
        <p:nvSpPr>
          <p:cNvPr id="3" name="Content Placeholder 2"/>
          <p:cNvSpPr>
            <a:spLocks noGrp="1"/>
          </p:cNvSpPr>
          <p:nvPr>
            <p:ph idx="1"/>
          </p:nvPr>
        </p:nvSpPr>
        <p:spPr/>
        <p:txBody>
          <a:bodyPr>
            <a:normAutofit/>
          </a:bodyPr>
          <a:lstStyle/>
          <a:p>
            <a:pPr algn="ctr">
              <a:buNone/>
            </a:pPr>
            <a:r>
              <a:rPr lang="en-US" sz="28700" b="1" dirty="0">
                <a:solidFill>
                  <a:srgbClr val="FF0000"/>
                </a:solidFill>
              </a:rPr>
              <a:t>?</a:t>
            </a:r>
          </a:p>
        </p:txBody>
      </p:sp>
      <p:sp>
        <p:nvSpPr>
          <p:cNvPr id="4" name="Rectangle 3"/>
          <p:cNvSpPr/>
          <p:nvPr/>
        </p:nvSpPr>
        <p:spPr>
          <a:xfrm>
            <a:off x="2214546" y="571480"/>
            <a:ext cx="4500594" cy="769441"/>
          </a:xfrm>
          <a:prstGeom prst="rect">
            <a:avLst/>
          </a:prstGeom>
        </p:spPr>
        <p:txBody>
          <a:bodyPr wrap="square">
            <a:spAutoFit/>
          </a:bodyPr>
          <a:lstStyle/>
          <a:p>
            <a:pPr algn="ctr"/>
            <a:r>
              <a:rPr lang="en-US" sz="4400" b="1" dirty="0" smtClean="0">
                <a:solidFill>
                  <a:srgbClr val="FF3300"/>
                </a:solidFill>
                <a:latin typeface="+mj-lt"/>
              </a:rPr>
              <a:t>Any Questions?</a:t>
            </a:r>
            <a:endParaRPr lang="en-US" sz="4400" dirty="0">
              <a:latin typeface="+mj-lt"/>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fontScale="90000"/>
          </a:bodyPr>
          <a:lstStyle/>
          <a:p>
            <a:r>
              <a:rPr lang="en-US" altLang="en-US" b="1" smtClean="0">
                <a:solidFill>
                  <a:srgbClr val="FF0000"/>
                </a:solidFill>
              </a:rPr>
              <a:t>To </a:t>
            </a:r>
            <a:r>
              <a:rPr lang="en-US" altLang="en-US" b="1" dirty="0" err="1" smtClean="0">
                <a:solidFill>
                  <a:srgbClr val="FF0000"/>
                </a:solidFill>
              </a:rPr>
              <a:t>Summarise</a:t>
            </a:r>
            <a:r>
              <a:rPr lang="en-US" altLang="en-US" b="1" dirty="0" smtClean="0">
                <a:solidFill>
                  <a:srgbClr val="FF0000"/>
                </a:solidFill>
              </a:rPr>
              <a:t>:</a:t>
            </a:r>
            <a:br>
              <a:rPr lang="en-US" altLang="en-US" b="1" dirty="0" smtClean="0">
                <a:solidFill>
                  <a:srgbClr val="FF0000"/>
                </a:solidFill>
              </a:rPr>
            </a:br>
            <a:r>
              <a:rPr lang="en-US" altLang="en-US" b="1" dirty="0" smtClean="0">
                <a:solidFill>
                  <a:srgbClr val="FF0000"/>
                </a:solidFill>
              </a:rPr>
              <a:t>Try and recollect that…</a:t>
            </a:r>
            <a:endParaRPr lang="en-IN" altLang="en-US" b="1" dirty="0" smtClean="0">
              <a:solidFill>
                <a:srgbClr val="FF0000"/>
              </a:solidFill>
            </a:endParaRPr>
          </a:p>
        </p:txBody>
      </p:sp>
      <p:sp>
        <p:nvSpPr>
          <p:cNvPr id="52227" name="Content Placeholder 2"/>
          <p:cNvSpPr>
            <a:spLocks noGrp="1"/>
          </p:cNvSpPr>
          <p:nvPr>
            <p:ph idx="1"/>
          </p:nvPr>
        </p:nvSpPr>
        <p:spPr/>
        <p:txBody>
          <a:bodyPr/>
          <a:lstStyle/>
          <a:p>
            <a:r>
              <a:rPr lang="en-IN" altLang="en-US" b="1" dirty="0" smtClean="0"/>
              <a:t>Common clinical symptoms and signs</a:t>
            </a:r>
          </a:p>
          <a:p>
            <a:r>
              <a:rPr lang="en-IN" altLang="en-US" b="1" dirty="0" smtClean="0"/>
              <a:t>Paediatric disease v. adult disease</a:t>
            </a:r>
          </a:p>
          <a:p>
            <a:r>
              <a:rPr lang="en-IN" altLang="en-US" b="1" dirty="0" smtClean="0"/>
              <a:t>Findings from recent studies</a:t>
            </a:r>
          </a:p>
          <a:p>
            <a:r>
              <a:rPr lang="en-IN" altLang="en-US" b="1" dirty="0" smtClean="0"/>
              <a:t>Clinical spectrum (grades of illness)of </a:t>
            </a:r>
            <a:r>
              <a:rPr lang="en-IN" altLang="en-US" b="1" dirty="0" err="1" smtClean="0"/>
              <a:t>pediatric</a:t>
            </a:r>
            <a:r>
              <a:rPr lang="en-IN" altLang="en-US" b="1" dirty="0" smtClean="0"/>
              <a:t> COVID-19 disease is wide</a:t>
            </a:r>
          </a:p>
          <a:p>
            <a:r>
              <a:rPr lang="en-IN" altLang="en-US" b="1" dirty="0" smtClean="0"/>
              <a:t>Outline of management.</a:t>
            </a:r>
          </a:p>
          <a:p>
            <a:endParaRPr lang="en-IN" altLang="en-US" b="1" dirty="0" smtClean="0"/>
          </a:p>
          <a:p>
            <a:endParaRPr lang="en-IN" altLang="en-US" b="1" dirty="0" smtClean="0"/>
          </a:p>
          <a:p>
            <a:endParaRPr lang="en-IN" altLang="en-US" b="1" dirty="0"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IN" smtClean="0"/>
          </a:p>
        </p:txBody>
      </p:sp>
      <p:sp>
        <p:nvSpPr>
          <p:cNvPr id="53251" name="Content Placeholder 2"/>
          <p:cNvSpPr>
            <a:spLocks noGrp="1"/>
          </p:cNvSpPr>
          <p:nvPr>
            <p:ph idx="1"/>
          </p:nvPr>
        </p:nvSpPr>
        <p:spPr/>
        <p:txBody>
          <a:bodyPr/>
          <a:lstStyle/>
          <a:p>
            <a:endParaRPr lang="en-IN" sz="3600" b="1" dirty="0" smtClean="0">
              <a:solidFill>
                <a:srgbClr val="0033CC"/>
              </a:solidFill>
            </a:endParaRPr>
          </a:p>
          <a:p>
            <a:endParaRPr lang="en-IN" sz="3600" b="1" dirty="0" smtClean="0">
              <a:solidFill>
                <a:srgbClr val="0033CC"/>
              </a:solidFill>
            </a:endParaRPr>
          </a:p>
          <a:p>
            <a:r>
              <a:rPr lang="en-IN" sz="3600" b="1" dirty="0" smtClean="0">
                <a:solidFill>
                  <a:srgbClr val="0033CC"/>
                </a:solidFill>
              </a:rPr>
              <a:t>Have faith and confidence in yourself, system and much more in God….</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470025"/>
          </a:xfrm>
        </p:spPr>
        <p:txBody>
          <a:bodyPr>
            <a:normAutofit fontScale="90000"/>
          </a:bodyPr>
          <a:lstStyle/>
          <a:p>
            <a:r>
              <a:rPr lang="en-US" b="1" dirty="0" smtClean="0">
                <a:solidFill>
                  <a:srgbClr val="FF0000"/>
                </a:solidFill>
              </a:rPr>
              <a:t>Clinical presentation of COVID-19 </a:t>
            </a:r>
            <a:br>
              <a:rPr lang="en-US" b="1" dirty="0" smtClean="0">
                <a:solidFill>
                  <a:srgbClr val="FF0000"/>
                </a:solidFill>
              </a:rPr>
            </a:br>
            <a:r>
              <a:rPr lang="en-US" b="1" dirty="0" smtClean="0">
                <a:solidFill>
                  <a:srgbClr val="FF0000"/>
                </a:solidFill>
              </a:rPr>
              <a:t>in Pregnant Women</a:t>
            </a:r>
            <a:endParaRPr lang="en-US" b="1" dirty="0">
              <a:solidFill>
                <a:srgbClr val="FF0000"/>
              </a:solidFill>
            </a:endParaRP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a:t>
            </a:r>
            <a:r>
              <a:rPr lang="en-US" sz="4800" b="1" dirty="0" smtClean="0">
                <a:solidFill>
                  <a:srgbClr val="0033CC"/>
                </a:solidFill>
              </a:rPr>
              <a:t>11)</a:t>
            </a:r>
            <a:endParaRPr lang="en-US" sz="4800" b="1" dirty="0">
              <a:solidFill>
                <a:srgbClr val="0033CC"/>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Corona Virus and Immunity </a:t>
            </a:r>
            <a:endParaRPr lang="en-US" dirty="0"/>
          </a:p>
        </p:txBody>
      </p:sp>
      <p:sp>
        <p:nvSpPr>
          <p:cNvPr id="3" name="Content Placeholder 2"/>
          <p:cNvSpPr>
            <a:spLocks noGrp="1"/>
          </p:cNvSpPr>
          <p:nvPr>
            <p:ph idx="1"/>
          </p:nvPr>
        </p:nvSpPr>
        <p:spPr/>
        <p:txBody>
          <a:bodyPr/>
          <a:lstStyle/>
          <a:p>
            <a:r>
              <a:rPr lang="en-US" b="1" dirty="0"/>
              <a:t>Sound sleep (7-8 hours)</a:t>
            </a:r>
          </a:p>
          <a:p>
            <a:r>
              <a:rPr lang="en-US" b="1" dirty="0"/>
              <a:t>Regular Exercise (at least 30-40 minutes)</a:t>
            </a:r>
          </a:p>
          <a:p>
            <a:r>
              <a:rPr lang="en-US" b="1" dirty="0"/>
              <a:t>Healthy food &amp; food habits </a:t>
            </a:r>
          </a:p>
          <a:p>
            <a:r>
              <a:rPr lang="en-US" b="1" dirty="0"/>
              <a:t>Vitamins C &amp; D</a:t>
            </a:r>
          </a:p>
          <a:p>
            <a:r>
              <a:rPr lang="en-US" b="1" dirty="0"/>
              <a:t>Hydration </a:t>
            </a:r>
          </a:p>
          <a:p>
            <a:r>
              <a:rPr lang="en-US" b="1" dirty="0"/>
              <a:t>Positive Mental Health </a:t>
            </a:r>
          </a:p>
          <a:p>
            <a:r>
              <a:rPr lang="en-US" b="1" dirty="0"/>
              <a:t>Healthy Lifestyle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Learning Objectives</a:t>
            </a:r>
            <a:endParaRPr lang="en-US" dirty="0">
              <a:solidFill>
                <a:srgbClr val="FF0000"/>
              </a:solidFill>
            </a:endParaRPr>
          </a:p>
        </p:txBody>
      </p:sp>
      <p:sp>
        <p:nvSpPr>
          <p:cNvPr id="3" name="Content Placeholder 2"/>
          <p:cNvSpPr>
            <a:spLocks noGrp="1"/>
          </p:cNvSpPr>
          <p:nvPr>
            <p:ph idx="1"/>
          </p:nvPr>
        </p:nvSpPr>
        <p:spPr>
          <a:xfrm>
            <a:off x="304800" y="1295400"/>
            <a:ext cx="8534400" cy="5029200"/>
          </a:xfrm>
        </p:spPr>
        <p:txBody>
          <a:bodyPr>
            <a:normAutofit fontScale="92500" lnSpcReduction="20000"/>
          </a:bodyPr>
          <a:lstStyle/>
          <a:p>
            <a:pPr>
              <a:buNone/>
            </a:pPr>
            <a:r>
              <a:rPr lang="en-US" sz="3600" b="1" dirty="0" smtClean="0">
                <a:solidFill>
                  <a:srgbClr val="0033CC"/>
                </a:solidFill>
                <a:cs typeface="Calibri" panose="020F0502020204030204" pitchFamily="34" charset="0"/>
              </a:rPr>
              <a:t>At the end of this session, you should be able to</a:t>
            </a:r>
          </a:p>
          <a:p>
            <a:r>
              <a:rPr lang="en-US" b="1" dirty="0" smtClean="0">
                <a:solidFill>
                  <a:srgbClr val="FF0000"/>
                </a:solidFill>
                <a:latin typeface="Calibri" pitchFamily="34" charset="0"/>
              </a:rPr>
              <a:t>Assess </a:t>
            </a:r>
            <a:r>
              <a:rPr lang="en-US" b="1" dirty="0" smtClean="0">
                <a:latin typeface="Calibri" pitchFamily="34" charset="0"/>
              </a:rPr>
              <a:t>risk and severity of illness in pregnant women with COVID 19 infection</a:t>
            </a:r>
            <a:endParaRPr lang="en-US" b="1" dirty="0" smtClean="0"/>
          </a:p>
          <a:p>
            <a:r>
              <a:rPr lang="en-US" b="1" dirty="0" smtClean="0">
                <a:solidFill>
                  <a:srgbClr val="FF0000"/>
                </a:solidFill>
              </a:rPr>
              <a:t>Identify</a:t>
            </a:r>
            <a:r>
              <a:rPr lang="en-US" b="1" dirty="0" smtClean="0"/>
              <a:t> common clinical signs/symptoms of COVID-19 in pregnant Women </a:t>
            </a:r>
          </a:p>
          <a:p>
            <a:r>
              <a:rPr lang="en-US" b="1" dirty="0" smtClean="0">
                <a:solidFill>
                  <a:srgbClr val="FF0000"/>
                </a:solidFill>
                <a:latin typeface="Calibri" pitchFamily="34" charset="0"/>
              </a:rPr>
              <a:t>Compare</a:t>
            </a:r>
            <a:r>
              <a:rPr lang="en-US" b="1" dirty="0" smtClean="0">
                <a:latin typeface="Calibri" pitchFamily="34" charset="0"/>
              </a:rPr>
              <a:t> clinical presentation of COVID 19 in pregnant population with other non pregnant adults</a:t>
            </a:r>
          </a:p>
          <a:p>
            <a:r>
              <a:rPr lang="en-US" b="1" dirty="0" smtClean="0">
                <a:solidFill>
                  <a:srgbClr val="FF0000"/>
                </a:solidFill>
                <a:latin typeface="Calibri" pitchFamily="34" charset="0"/>
              </a:rPr>
              <a:t>Appraise </a:t>
            </a:r>
            <a:r>
              <a:rPr lang="en-US" b="1" dirty="0" smtClean="0">
                <a:latin typeface="Calibri" pitchFamily="34" charset="0"/>
              </a:rPr>
              <a:t>findings from recent studies on COVID-19 presentation in pregnant population</a:t>
            </a:r>
          </a:p>
          <a:p>
            <a:r>
              <a:rPr lang="en-US" b="1" dirty="0" smtClean="0">
                <a:solidFill>
                  <a:srgbClr val="FF0000"/>
                </a:solidFill>
                <a:latin typeface="Calibri" pitchFamily="34" charset="0"/>
              </a:rPr>
              <a:t>Understand </a:t>
            </a:r>
            <a:r>
              <a:rPr lang="en-US" b="1" dirty="0" smtClean="0">
                <a:latin typeface="Calibri" pitchFamily="34" charset="0"/>
              </a:rPr>
              <a:t>the basic tenets of management of patients presenting with </a:t>
            </a:r>
            <a:r>
              <a:rPr lang="en-US" b="1" dirty="0" err="1" smtClean="0">
                <a:latin typeface="Calibri" pitchFamily="34" charset="0"/>
              </a:rPr>
              <a:t>Obs</a:t>
            </a:r>
            <a:r>
              <a:rPr lang="en-US" b="1" dirty="0" smtClean="0">
                <a:latin typeface="Calibri" pitchFamily="34" charset="0"/>
              </a:rPr>
              <a:t> &amp; 	</a:t>
            </a:r>
            <a:r>
              <a:rPr lang="en-US" b="1" dirty="0" err="1" smtClean="0">
                <a:latin typeface="Calibri" pitchFamily="34" charset="0"/>
              </a:rPr>
              <a:t>Gyn</a:t>
            </a:r>
            <a:r>
              <a:rPr lang="en-US" b="1" dirty="0" smtClean="0">
                <a:latin typeface="Calibri" pitchFamily="34" charset="0"/>
              </a:rPr>
              <a:t>  problems</a:t>
            </a:r>
          </a:p>
          <a:p>
            <a:endParaRPr lang="en-US" b="1" i="1" dirty="0" smtClean="0">
              <a:cs typeface="Calibri" panose="020F0502020204030204" pitchFamily="34" charset="0"/>
            </a:endParaRPr>
          </a:p>
          <a:p>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Risk </a:t>
            </a:r>
            <a:endParaRPr lang="en-US" dirty="0">
              <a:solidFill>
                <a:srgbClr val="FF0000"/>
              </a:solidFill>
            </a:endParaRPr>
          </a:p>
        </p:txBody>
      </p:sp>
      <p:sp>
        <p:nvSpPr>
          <p:cNvPr id="3" name="Content Placeholder 2"/>
          <p:cNvSpPr>
            <a:spLocks noGrp="1"/>
          </p:cNvSpPr>
          <p:nvPr>
            <p:ph idx="1"/>
          </p:nvPr>
        </p:nvSpPr>
        <p:spPr>
          <a:xfrm>
            <a:off x="304800" y="1295400"/>
            <a:ext cx="8534400" cy="5029200"/>
          </a:xfrm>
        </p:spPr>
        <p:txBody>
          <a:bodyPr>
            <a:normAutofit/>
          </a:bodyPr>
          <a:lstStyle/>
          <a:p>
            <a:pPr>
              <a:lnSpc>
                <a:spcPct val="94000"/>
              </a:lnSpc>
              <a:spcBef>
                <a:spcPts val="1000"/>
              </a:spcBef>
              <a:spcAft>
                <a:spcPts val="200"/>
              </a:spcAft>
              <a:buNone/>
            </a:pPr>
            <a:r>
              <a:rPr lang="en-US" sz="3600" b="1" dirty="0" smtClean="0">
                <a:solidFill>
                  <a:srgbClr val="0033CC"/>
                </a:solidFill>
                <a:latin typeface="Calibri" pitchFamily="34" charset="0"/>
              </a:rPr>
              <a:t>   According to information from CDC, they have same risk as other adults of acquiring COVID 19 infection*</a:t>
            </a:r>
          </a:p>
          <a:p>
            <a:r>
              <a:rPr lang="en-US" b="1" i="1" dirty="0" smtClean="0">
                <a:latin typeface="Calibri" panose="020F0502020204030204" pitchFamily="34" charset="0"/>
              </a:rPr>
              <a:t>But we also know that………..</a:t>
            </a:r>
          </a:p>
          <a:p>
            <a:pPr>
              <a:buNone/>
            </a:pPr>
            <a:endParaRPr lang="en-US" dirty="0"/>
          </a:p>
        </p:txBody>
      </p:sp>
      <p:sp>
        <p:nvSpPr>
          <p:cNvPr id="5" name="Rectangle 4"/>
          <p:cNvSpPr/>
          <p:nvPr/>
        </p:nvSpPr>
        <p:spPr>
          <a:xfrm>
            <a:off x="228600" y="6172200"/>
            <a:ext cx="8610600" cy="307777"/>
          </a:xfrm>
          <a:prstGeom prst="rect">
            <a:avLst/>
          </a:prstGeom>
        </p:spPr>
        <p:txBody>
          <a:bodyPr wrap="square">
            <a:spAutoFit/>
          </a:bodyPr>
          <a:lstStyle/>
          <a:p>
            <a:r>
              <a:rPr lang="en-IN" sz="1400" b="1" dirty="0" smtClean="0">
                <a:solidFill>
                  <a:srgbClr val="008000"/>
                </a:solidFill>
                <a:latin typeface="Calibri" panose="020F0502020204030204" pitchFamily="34" charset="0"/>
                <a:cs typeface="Calibri" panose="020F0502020204030204" pitchFamily="34" charset="0"/>
              </a:rPr>
              <a:t>* https://www.cdc.gov/coronavirus/2019-ncov/need-extra-precautions/pregnancy-breastfeeding.html</a:t>
            </a:r>
            <a:endParaRPr lang="en-IN" sz="1400" b="1" dirty="0">
              <a:solidFill>
                <a:srgbClr val="008000"/>
              </a:solidFill>
              <a:latin typeface="Calibri" panose="020F0502020204030204" pitchFamily="34" charset="0"/>
              <a:cs typeface="Calibri" panose="020F0502020204030204" pitchFamily="34" charset="0"/>
            </a:endParaRPr>
          </a:p>
        </p:txBody>
      </p:sp>
      <p:sp>
        <p:nvSpPr>
          <p:cNvPr id="6" name="Rectangle 5"/>
          <p:cNvSpPr/>
          <p:nvPr/>
        </p:nvSpPr>
        <p:spPr>
          <a:xfrm>
            <a:off x="5181600" y="3733800"/>
            <a:ext cx="2895600" cy="1828065"/>
          </a:xfrm>
          <a:prstGeom prst="rect">
            <a:avLst/>
          </a:prstGeom>
          <a:ln w="19050">
            <a:solidFill>
              <a:schemeClr val="tx1"/>
            </a:solidFill>
          </a:ln>
        </p:spPr>
        <p:txBody>
          <a:bodyPr wrap="square">
            <a:spAutoFit/>
          </a:bodyPr>
          <a:lstStyle/>
          <a:p>
            <a:pPr algn="ctr">
              <a:lnSpc>
                <a:spcPct val="94000"/>
              </a:lnSpc>
              <a:spcBef>
                <a:spcPts val="1000"/>
              </a:spcBef>
              <a:spcAft>
                <a:spcPts val="200"/>
              </a:spcAft>
            </a:pPr>
            <a:r>
              <a:rPr lang="en-US" sz="2400" b="1" dirty="0" smtClean="0">
                <a:latin typeface="Calibri" pitchFamily="34" charset="0"/>
              </a:rPr>
              <a:t>They have higher risk of severe illness with viruses from the same family as COVID-19</a:t>
            </a:r>
            <a:endParaRPr lang="en-US" sz="2400" b="1" dirty="0">
              <a:latin typeface="Calibri" pitchFamily="34" charset="0"/>
            </a:endParaRPr>
          </a:p>
        </p:txBody>
      </p:sp>
      <p:sp>
        <p:nvSpPr>
          <p:cNvPr id="7" name="Rectangle 6"/>
          <p:cNvSpPr/>
          <p:nvPr/>
        </p:nvSpPr>
        <p:spPr>
          <a:xfrm>
            <a:off x="1219200" y="3733800"/>
            <a:ext cx="2895600" cy="1828065"/>
          </a:xfrm>
          <a:prstGeom prst="rect">
            <a:avLst/>
          </a:prstGeom>
          <a:ln w="19050">
            <a:solidFill>
              <a:schemeClr val="tx1"/>
            </a:solidFill>
          </a:ln>
        </p:spPr>
        <p:txBody>
          <a:bodyPr wrap="square">
            <a:spAutoFit/>
          </a:bodyPr>
          <a:lstStyle/>
          <a:p>
            <a:pPr algn="ctr">
              <a:lnSpc>
                <a:spcPct val="94000"/>
              </a:lnSpc>
              <a:spcBef>
                <a:spcPts val="1000"/>
              </a:spcBef>
              <a:spcAft>
                <a:spcPts val="200"/>
              </a:spcAft>
            </a:pPr>
            <a:r>
              <a:rPr lang="en-US" sz="2400" b="1" dirty="0" smtClean="0">
                <a:latin typeface="Calibri" pitchFamily="34" charset="0"/>
              </a:rPr>
              <a:t>Changes in their bodies may increase their susceptibility to any kind of infections.</a:t>
            </a:r>
            <a:endParaRPr lang="en-US" sz="2400" b="1" dirty="0">
              <a:latin typeface="Calibri"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Mother-baby Transmission</a:t>
            </a:r>
            <a:endParaRPr lang="en-US" dirty="0">
              <a:solidFill>
                <a:srgbClr val="FF0000"/>
              </a:solidFill>
            </a:endParaRPr>
          </a:p>
        </p:txBody>
      </p:sp>
      <p:sp>
        <p:nvSpPr>
          <p:cNvPr id="3" name="Content Placeholder 2"/>
          <p:cNvSpPr>
            <a:spLocks noGrp="1"/>
          </p:cNvSpPr>
          <p:nvPr>
            <p:ph idx="1"/>
          </p:nvPr>
        </p:nvSpPr>
        <p:spPr>
          <a:xfrm>
            <a:off x="304800" y="1295400"/>
            <a:ext cx="8534400" cy="5029200"/>
          </a:xfrm>
        </p:spPr>
        <p:txBody>
          <a:bodyPr>
            <a:normAutofit/>
          </a:bodyPr>
          <a:lstStyle/>
          <a:p>
            <a:r>
              <a:rPr lang="en-US" b="1" dirty="0" smtClean="0"/>
              <a:t>Transmission is unlikely during pregnancy*</a:t>
            </a:r>
          </a:p>
          <a:p>
            <a:r>
              <a:rPr lang="en-US" b="1" dirty="0" smtClean="0"/>
              <a:t>Virus is not detected in amniotic fluid, </a:t>
            </a:r>
            <a:r>
              <a:rPr lang="en-US" b="1" dirty="0" err="1" smtClean="0"/>
              <a:t>breastmilk</a:t>
            </a:r>
            <a:r>
              <a:rPr lang="en-US" b="1" dirty="0" smtClean="0"/>
              <a:t>, or other maternal samples*</a:t>
            </a:r>
          </a:p>
          <a:p>
            <a:r>
              <a:rPr lang="en-US" b="1" dirty="0" smtClean="0"/>
              <a:t>Still, a few (very small) of babies acquired infection shortly after birth, but source unknown*</a:t>
            </a:r>
          </a:p>
          <a:p>
            <a:r>
              <a:rPr lang="en-US" b="1" dirty="0" smtClean="0">
                <a:latin typeface="Calibri" pitchFamily="34" charset="0"/>
              </a:rPr>
              <a:t>No evidence of </a:t>
            </a:r>
            <a:r>
              <a:rPr lang="en-US" b="1" dirty="0" err="1" smtClean="0">
                <a:latin typeface="Calibri" pitchFamily="34" charset="0"/>
              </a:rPr>
              <a:t>teratogenicity</a:t>
            </a:r>
            <a:endParaRPr lang="en-US" b="1" dirty="0" smtClean="0">
              <a:latin typeface="Calibri" pitchFamily="34" charset="0"/>
            </a:endParaRPr>
          </a:p>
          <a:p>
            <a:endParaRPr lang="en-US" b="1" dirty="0" smtClean="0"/>
          </a:p>
          <a:p>
            <a:endParaRPr lang="en-US" dirty="0"/>
          </a:p>
        </p:txBody>
      </p:sp>
      <p:sp>
        <p:nvSpPr>
          <p:cNvPr id="4" name="Rectangle 3"/>
          <p:cNvSpPr/>
          <p:nvPr/>
        </p:nvSpPr>
        <p:spPr>
          <a:xfrm>
            <a:off x="228600" y="6135469"/>
            <a:ext cx="8686800" cy="307777"/>
          </a:xfrm>
          <a:prstGeom prst="rect">
            <a:avLst/>
          </a:prstGeom>
        </p:spPr>
        <p:txBody>
          <a:bodyPr wrap="square">
            <a:spAutoFit/>
          </a:bodyPr>
          <a:lstStyle/>
          <a:p>
            <a:r>
              <a:rPr lang="en-IN" sz="1400" b="1" dirty="0" smtClean="0">
                <a:solidFill>
                  <a:srgbClr val="008000"/>
                </a:solidFill>
                <a:latin typeface="Calibri" panose="020F0502020204030204" pitchFamily="34" charset="0"/>
                <a:cs typeface="Calibri" panose="020F0502020204030204" pitchFamily="34" charset="0"/>
              </a:rPr>
              <a:t>* https://www.cdc.gov/coronavirus/2019-ncov/need-extra-precautions/pregnancy-breastfeeding.html</a:t>
            </a:r>
            <a:endParaRPr lang="en-IN" sz="1400" b="1" dirty="0">
              <a:solidFill>
                <a:srgbClr val="008000"/>
              </a:solidFill>
              <a:latin typeface="Calibri" panose="020F0502020204030204" pitchFamily="34" charset="0"/>
              <a:cs typeface="Calibri" panose="020F050202020403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mn-lt"/>
              </a:rPr>
              <a:t>Signs/Symptoms</a:t>
            </a:r>
            <a:endParaRPr lang="en-US" dirty="0">
              <a:solidFill>
                <a:srgbClr val="FF0000"/>
              </a:solidFill>
              <a:latin typeface="+mn-lt"/>
            </a:endParaRPr>
          </a:p>
        </p:txBody>
      </p:sp>
      <p:sp>
        <p:nvSpPr>
          <p:cNvPr id="3" name="Content Placeholder 2"/>
          <p:cNvSpPr>
            <a:spLocks noGrp="1"/>
          </p:cNvSpPr>
          <p:nvPr>
            <p:ph idx="1"/>
          </p:nvPr>
        </p:nvSpPr>
        <p:spPr>
          <a:xfrm>
            <a:off x="457200" y="1295400"/>
            <a:ext cx="8229600" cy="3962400"/>
          </a:xfrm>
        </p:spPr>
        <p:txBody>
          <a:bodyPr>
            <a:normAutofit/>
          </a:bodyPr>
          <a:lstStyle/>
          <a:p>
            <a:pPr>
              <a:lnSpc>
                <a:spcPct val="94000"/>
              </a:lnSpc>
              <a:spcBef>
                <a:spcPts val="1000"/>
              </a:spcBef>
              <a:spcAft>
                <a:spcPts val="200"/>
              </a:spcAft>
            </a:pPr>
            <a:r>
              <a:rPr lang="en-US" b="1" dirty="0" smtClean="0"/>
              <a:t>Signs/symptoms of COVID 19 are similar as found in other adults  </a:t>
            </a:r>
          </a:p>
          <a:p>
            <a:pPr>
              <a:lnSpc>
                <a:spcPct val="94000"/>
              </a:lnSpc>
              <a:spcBef>
                <a:spcPts val="1000"/>
              </a:spcBef>
              <a:spcAft>
                <a:spcPts val="200"/>
              </a:spcAft>
            </a:pPr>
            <a:r>
              <a:rPr lang="en-US" b="1" dirty="0" smtClean="0"/>
              <a:t>Clinical manifestations may vary from asymptomatic to very severe, similar to non-pregnant patients.*</a:t>
            </a:r>
          </a:p>
          <a:p>
            <a:pPr>
              <a:lnSpc>
                <a:spcPct val="94000"/>
              </a:lnSpc>
              <a:spcBef>
                <a:spcPts val="1000"/>
              </a:spcBef>
              <a:spcAft>
                <a:spcPts val="200"/>
              </a:spcAft>
              <a:buNone/>
            </a:pPr>
            <a:endParaRPr lang="en-US" b="1" dirty="0"/>
          </a:p>
          <a:p>
            <a:pPr>
              <a:lnSpc>
                <a:spcPct val="94000"/>
              </a:lnSpc>
              <a:spcBef>
                <a:spcPts val="1000"/>
              </a:spcBef>
              <a:spcAft>
                <a:spcPts val="200"/>
              </a:spcAft>
            </a:pPr>
            <a:endParaRPr lang="en-US" b="1" dirty="0"/>
          </a:p>
          <a:p>
            <a:pPr>
              <a:spcBef>
                <a:spcPts val="400"/>
              </a:spcBef>
            </a:pPr>
            <a:endParaRPr lang="en-US" b="1" dirty="0"/>
          </a:p>
          <a:p>
            <a:pPr>
              <a:spcBef>
                <a:spcPts val="400"/>
              </a:spcBef>
            </a:pPr>
            <a:endParaRPr lang="en-US" b="1" dirty="0" smtClean="0"/>
          </a:p>
          <a:p>
            <a:pPr>
              <a:spcBef>
                <a:spcPts val="400"/>
              </a:spcBef>
            </a:pPr>
            <a:endParaRPr lang="en-US" b="1" dirty="0"/>
          </a:p>
          <a:p>
            <a:pPr>
              <a:spcBef>
                <a:spcPts val="400"/>
              </a:spcBef>
            </a:pPr>
            <a:endParaRPr lang="en-US" b="1" dirty="0"/>
          </a:p>
          <a:p>
            <a:pPr>
              <a:spcBef>
                <a:spcPts val="400"/>
              </a:spcBef>
            </a:pPr>
            <a:endParaRPr lang="en-US" dirty="0"/>
          </a:p>
        </p:txBody>
      </p:sp>
      <p:sp>
        <p:nvSpPr>
          <p:cNvPr id="4" name="Rectangle 3"/>
          <p:cNvSpPr/>
          <p:nvPr/>
        </p:nvSpPr>
        <p:spPr>
          <a:xfrm>
            <a:off x="76200" y="5307449"/>
            <a:ext cx="8991600" cy="523220"/>
          </a:xfrm>
          <a:prstGeom prst="rect">
            <a:avLst/>
          </a:prstGeom>
        </p:spPr>
        <p:txBody>
          <a:bodyPr wrap="square">
            <a:spAutoFit/>
          </a:bodyPr>
          <a:lstStyle/>
          <a:p>
            <a:r>
              <a:rPr lang="en-IN" sz="1400" b="1" dirty="0" smtClean="0">
                <a:solidFill>
                  <a:srgbClr val="008000"/>
                </a:solidFill>
                <a:latin typeface="Calibri" panose="020F0502020204030204" pitchFamily="34" charset="0"/>
                <a:cs typeface="Calibri" panose="020F0502020204030204" pitchFamily="34" charset="0"/>
              </a:rPr>
              <a:t>* </a:t>
            </a:r>
            <a:r>
              <a:rPr lang="en-US" sz="1400" b="1" dirty="0" smtClean="0">
                <a:solidFill>
                  <a:srgbClr val="008000"/>
                </a:solidFill>
                <a:latin typeface="Calibri" panose="020F0502020204030204" pitchFamily="34" charset="0"/>
                <a:cs typeface="Calibri" panose="020F0502020204030204" pitchFamily="34" charset="0"/>
              </a:rPr>
              <a:t>Liu Y, Chen H, Tang K, </a:t>
            </a:r>
            <a:r>
              <a:rPr lang="en-US" sz="1400" b="1" dirty="0" err="1" smtClean="0">
                <a:solidFill>
                  <a:srgbClr val="008000"/>
                </a:solidFill>
                <a:latin typeface="Calibri" panose="020F0502020204030204" pitchFamily="34" charset="0"/>
                <a:cs typeface="Calibri" panose="020F0502020204030204" pitchFamily="34" charset="0"/>
              </a:rPr>
              <a:t>Guo</a:t>
            </a:r>
            <a:r>
              <a:rPr lang="en-US" sz="1400" b="1" dirty="0" smtClean="0">
                <a:solidFill>
                  <a:srgbClr val="008000"/>
                </a:solidFill>
                <a:latin typeface="Calibri" panose="020F0502020204030204" pitchFamily="34" charset="0"/>
                <a:cs typeface="Calibri" panose="020F0502020204030204" pitchFamily="34" charset="0"/>
              </a:rPr>
              <a:t> Y. Clinical manifestations and outcome of SARS-CoV-2 infection during pregnancy. Journal of Infection. 2020 Mar 4.</a:t>
            </a:r>
            <a:endParaRPr lang="en-IN" sz="1400" b="1" dirty="0">
              <a:solidFill>
                <a:srgbClr val="008000"/>
              </a:solidFill>
              <a:latin typeface="Calibri" panose="020F0502020204030204" pitchFamily="34" charset="0"/>
              <a:cs typeface="Calibri" panose="020F050202020403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Clinical course:</a:t>
            </a:r>
            <a:endParaRPr lang="en-US" dirty="0">
              <a:solidFill>
                <a:srgbClr val="FF0000"/>
              </a:solidFill>
            </a:endParaRPr>
          </a:p>
        </p:txBody>
      </p:sp>
      <p:sp>
        <p:nvSpPr>
          <p:cNvPr id="3" name="Content Placeholder 2"/>
          <p:cNvSpPr>
            <a:spLocks noGrp="1"/>
          </p:cNvSpPr>
          <p:nvPr>
            <p:ph idx="1"/>
          </p:nvPr>
        </p:nvSpPr>
        <p:spPr>
          <a:xfrm>
            <a:off x="457200" y="1295400"/>
            <a:ext cx="8229600" cy="3962400"/>
          </a:xfrm>
        </p:spPr>
        <p:txBody>
          <a:bodyPr>
            <a:normAutofit fontScale="92500" lnSpcReduction="20000"/>
          </a:bodyPr>
          <a:lstStyle/>
          <a:p>
            <a:pPr>
              <a:lnSpc>
                <a:spcPct val="94000"/>
              </a:lnSpc>
              <a:spcBef>
                <a:spcPts val="800"/>
              </a:spcBef>
              <a:spcAft>
                <a:spcPts val="600"/>
              </a:spcAft>
              <a:buNone/>
            </a:pPr>
            <a:r>
              <a:rPr lang="en-US" b="1" dirty="0" smtClean="0">
                <a:solidFill>
                  <a:srgbClr val="0033CC"/>
                </a:solidFill>
              </a:rPr>
              <a:t>Reports from literature </a:t>
            </a:r>
            <a:r>
              <a:rPr lang="en-US" b="1" baseline="30000" dirty="0" smtClean="0">
                <a:solidFill>
                  <a:srgbClr val="0033CC"/>
                </a:solidFill>
              </a:rPr>
              <a:t>#</a:t>
            </a:r>
            <a:r>
              <a:rPr lang="en-US" b="1" dirty="0" smtClean="0">
                <a:solidFill>
                  <a:srgbClr val="0033CC"/>
                </a:solidFill>
              </a:rPr>
              <a:t>: </a:t>
            </a:r>
          </a:p>
          <a:p>
            <a:pPr>
              <a:lnSpc>
                <a:spcPct val="94000"/>
              </a:lnSpc>
              <a:spcBef>
                <a:spcPts val="800"/>
              </a:spcBef>
              <a:spcAft>
                <a:spcPts val="600"/>
              </a:spcAft>
            </a:pPr>
            <a:r>
              <a:rPr lang="en-US" b="1" dirty="0" smtClean="0"/>
              <a:t>Risk of severe disease in pregnant women (8%) was less than the risk reported in general population with Covid-19 in mainland China (15.7%)*</a:t>
            </a:r>
          </a:p>
          <a:p>
            <a:pPr>
              <a:lnSpc>
                <a:spcPct val="94000"/>
              </a:lnSpc>
              <a:spcBef>
                <a:spcPts val="800"/>
              </a:spcBef>
              <a:spcAft>
                <a:spcPts val="600"/>
              </a:spcAft>
            </a:pPr>
            <a:r>
              <a:rPr lang="en-US" b="1" dirty="0" smtClean="0"/>
              <a:t>Some patients presented with exacerbations of respiratory disease during postpartum period, most likely associated with </a:t>
            </a:r>
            <a:r>
              <a:rPr lang="en-US" b="1" dirty="0" err="1" smtClean="0"/>
              <a:t>pathophysiological</a:t>
            </a:r>
            <a:r>
              <a:rPr lang="en-US" b="1" dirty="0" smtClean="0"/>
              <a:t> changes of their bodies (e.g., increased circulating blood volume)*</a:t>
            </a:r>
          </a:p>
          <a:p>
            <a:pPr>
              <a:lnSpc>
                <a:spcPct val="94000"/>
              </a:lnSpc>
              <a:spcBef>
                <a:spcPts val="800"/>
              </a:spcBef>
              <a:spcAft>
                <a:spcPts val="600"/>
              </a:spcAft>
            </a:pPr>
            <a:endParaRPr lang="en-US" b="1" dirty="0" smtClean="0"/>
          </a:p>
          <a:p>
            <a:pPr>
              <a:lnSpc>
                <a:spcPct val="94000"/>
              </a:lnSpc>
              <a:spcBef>
                <a:spcPts val="800"/>
              </a:spcBef>
              <a:spcAft>
                <a:spcPts val="600"/>
              </a:spcAft>
            </a:pPr>
            <a:endParaRPr lang="en-US" b="1" dirty="0"/>
          </a:p>
          <a:p>
            <a:pPr>
              <a:spcBef>
                <a:spcPts val="800"/>
              </a:spcBef>
              <a:spcAft>
                <a:spcPts val="600"/>
              </a:spcAft>
            </a:pPr>
            <a:endParaRPr lang="en-US" b="1" dirty="0"/>
          </a:p>
          <a:p>
            <a:pPr>
              <a:spcBef>
                <a:spcPts val="800"/>
              </a:spcBef>
              <a:spcAft>
                <a:spcPts val="600"/>
              </a:spcAft>
            </a:pPr>
            <a:endParaRPr lang="en-US" b="1" dirty="0" smtClean="0"/>
          </a:p>
          <a:p>
            <a:pPr>
              <a:spcBef>
                <a:spcPts val="800"/>
              </a:spcBef>
              <a:spcAft>
                <a:spcPts val="600"/>
              </a:spcAft>
            </a:pPr>
            <a:endParaRPr lang="en-US" b="1" dirty="0"/>
          </a:p>
          <a:p>
            <a:pPr>
              <a:spcBef>
                <a:spcPts val="800"/>
              </a:spcBef>
              <a:spcAft>
                <a:spcPts val="600"/>
              </a:spcAft>
            </a:pPr>
            <a:endParaRPr lang="en-US" b="1" dirty="0"/>
          </a:p>
          <a:p>
            <a:pPr>
              <a:spcBef>
                <a:spcPts val="800"/>
              </a:spcBef>
              <a:spcAft>
                <a:spcPts val="600"/>
              </a:spcAft>
            </a:pPr>
            <a:endParaRPr lang="en-US" dirty="0"/>
          </a:p>
        </p:txBody>
      </p:sp>
      <p:sp>
        <p:nvSpPr>
          <p:cNvPr id="4" name="Rectangle 3"/>
          <p:cNvSpPr/>
          <p:nvPr/>
        </p:nvSpPr>
        <p:spPr>
          <a:xfrm>
            <a:off x="76200" y="5307449"/>
            <a:ext cx="8991600" cy="523220"/>
          </a:xfrm>
          <a:prstGeom prst="rect">
            <a:avLst/>
          </a:prstGeom>
        </p:spPr>
        <p:txBody>
          <a:bodyPr wrap="square">
            <a:spAutoFit/>
          </a:bodyPr>
          <a:lstStyle/>
          <a:p>
            <a:r>
              <a:rPr lang="en-IN" sz="1400" b="1" dirty="0" smtClean="0">
                <a:solidFill>
                  <a:srgbClr val="008000"/>
                </a:solidFill>
                <a:latin typeface="Calibri" panose="020F0502020204030204" pitchFamily="34" charset="0"/>
                <a:cs typeface="Calibri" panose="020F0502020204030204" pitchFamily="34" charset="0"/>
              </a:rPr>
              <a:t>* Chen L, Li Q, </a:t>
            </a:r>
            <a:r>
              <a:rPr lang="en-IN" sz="1400" b="1" dirty="0" err="1" smtClean="0">
                <a:solidFill>
                  <a:srgbClr val="008000"/>
                </a:solidFill>
                <a:latin typeface="Calibri" panose="020F0502020204030204" pitchFamily="34" charset="0"/>
                <a:cs typeface="Calibri" panose="020F0502020204030204" pitchFamily="34" charset="0"/>
              </a:rPr>
              <a:t>Zheng</a:t>
            </a:r>
            <a:r>
              <a:rPr lang="en-IN" sz="1400" b="1" dirty="0" smtClean="0">
                <a:solidFill>
                  <a:srgbClr val="008000"/>
                </a:solidFill>
                <a:latin typeface="Calibri" panose="020F0502020204030204" pitchFamily="34" charset="0"/>
                <a:cs typeface="Calibri" panose="020F0502020204030204" pitchFamily="34" charset="0"/>
              </a:rPr>
              <a:t> D, Jiang H, Wei Y, </a:t>
            </a:r>
            <a:r>
              <a:rPr lang="en-IN" sz="1400" b="1" dirty="0" err="1" smtClean="0">
                <a:solidFill>
                  <a:srgbClr val="008000"/>
                </a:solidFill>
                <a:latin typeface="Calibri" panose="020F0502020204030204" pitchFamily="34" charset="0"/>
                <a:cs typeface="Calibri" panose="020F0502020204030204" pitchFamily="34" charset="0"/>
              </a:rPr>
              <a:t>Zou</a:t>
            </a:r>
            <a:r>
              <a:rPr lang="en-IN" sz="1400" b="1" dirty="0" smtClean="0">
                <a:solidFill>
                  <a:srgbClr val="008000"/>
                </a:solidFill>
                <a:latin typeface="Calibri" panose="020F0502020204030204" pitchFamily="34" charset="0"/>
                <a:cs typeface="Calibri" panose="020F0502020204030204" pitchFamily="34" charset="0"/>
              </a:rPr>
              <a:t> L, </a:t>
            </a:r>
            <a:r>
              <a:rPr lang="en-IN" sz="1400" b="1" dirty="0" err="1" smtClean="0">
                <a:solidFill>
                  <a:srgbClr val="008000"/>
                </a:solidFill>
                <a:latin typeface="Calibri" panose="020F0502020204030204" pitchFamily="34" charset="0"/>
                <a:cs typeface="Calibri" panose="020F0502020204030204" pitchFamily="34" charset="0"/>
              </a:rPr>
              <a:t>Feng</a:t>
            </a:r>
            <a:r>
              <a:rPr lang="en-IN" sz="1400" b="1" dirty="0" smtClean="0">
                <a:solidFill>
                  <a:srgbClr val="008000"/>
                </a:solidFill>
                <a:latin typeface="Calibri" panose="020F0502020204030204" pitchFamily="34" charset="0"/>
                <a:cs typeface="Calibri" panose="020F0502020204030204" pitchFamily="34" charset="0"/>
              </a:rPr>
              <a:t> L, </a:t>
            </a:r>
            <a:r>
              <a:rPr lang="en-IN" sz="1400" b="1" dirty="0" err="1" smtClean="0">
                <a:solidFill>
                  <a:srgbClr val="008000"/>
                </a:solidFill>
                <a:latin typeface="Calibri" panose="020F0502020204030204" pitchFamily="34" charset="0"/>
                <a:cs typeface="Calibri" panose="020F0502020204030204" pitchFamily="34" charset="0"/>
              </a:rPr>
              <a:t>Xiong</a:t>
            </a:r>
            <a:r>
              <a:rPr lang="en-IN" sz="1400" b="1" dirty="0" smtClean="0">
                <a:solidFill>
                  <a:srgbClr val="008000"/>
                </a:solidFill>
                <a:latin typeface="Calibri" panose="020F0502020204030204" pitchFamily="34" charset="0"/>
                <a:cs typeface="Calibri" panose="020F0502020204030204" pitchFamily="34" charset="0"/>
              </a:rPr>
              <a:t> G, Sun G, Wang H, Zhao Y. Clinical Characteristics of Pregnant Women with Covid-19 in Wuhan, China. New England Journal of Medicine. 2020 Apr 17.</a:t>
            </a:r>
            <a:endParaRPr lang="en-IN" sz="1400" b="1" dirty="0">
              <a:solidFill>
                <a:srgbClr val="008000"/>
              </a:solidFill>
              <a:latin typeface="Calibri" panose="020F0502020204030204" pitchFamily="34" charset="0"/>
              <a:cs typeface="Calibri" panose="020F050202020403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Clinical course:</a:t>
            </a:r>
            <a:endParaRPr lang="en-US" dirty="0">
              <a:solidFill>
                <a:srgbClr val="FF0000"/>
              </a:solidFill>
            </a:endParaRPr>
          </a:p>
        </p:txBody>
      </p:sp>
      <p:sp>
        <p:nvSpPr>
          <p:cNvPr id="3" name="Content Placeholder 2"/>
          <p:cNvSpPr>
            <a:spLocks noGrp="1"/>
          </p:cNvSpPr>
          <p:nvPr>
            <p:ph idx="1"/>
          </p:nvPr>
        </p:nvSpPr>
        <p:spPr>
          <a:xfrm>
            <a:off x="457200" y="1295400"/>
            <a:ext cx="8229600" cy="3962400"/>
          </a:xfrm>
        </p:spPr>
        <p:txBody>
          <a:bodyPr>
            <a:normAutofit/>
          </a:bodyPr>
          <a:lstStyle/>
          <a:p>
            <a:pPr>
              <a:lnSpc>
                <a:spcPct val="94000"/>
              </a:lnSpc>
              <a:spcBef>
                <a:spcPts val="600"/>
              </a:spcBef>
              <a:spcAft>
                <a:spcPts val="400"/>
              </a:spcAft>
              <a:buNone/>
            </a:pPr>
            <a:r>
              <a:rPr lang="en-US" b="1" dirty="0" smtClean="0">
                <a:solidFill>
                  <a:srgbClr val="0033CC"/>
                </a:solidFill>
              </a:rPr>
              <a:t>Reports from literature: </a:t>
            </a:r>
          </a:p>
          <a:p>
            <a:pPr>
              <a:lnSpc>
                <a:spcPct val="94000"/>
              </a:lnSpc>
              <a:spcBef>
                <a:spcPts val="1000"/>
              </a:spcBef>
              <a:spcAft>
                <a:spcPts val="200"/>
              </a:spcAft>
            </a:pPr>
            <a:r>
              <a:rPr lang="en-US" b="1" dirty="0" smtClean="0">
                <a:latin typeface="Calibri" pitchFamily="34" charset="0"/>
              </a:rPr>
              <a:t>Evidence on severe maternal or neonatal outcomes uncertain *</a:t>
            </a:r>
          </a:p>
          <a:p>
            <a:pPr>
              <a:lnSpc>
                <a:spcPct val="94000"/>
              </a:lnSpc>
              <a:spcBef>
                <a:spcPts val="1000"/>
              </a:spcBef>
              <a:spcAft>
                <a:spcPts val="200"/>
              </a:spcAft>
            </a:pPr>
            <a:r>
              <a:rPr lang="en-US" b="1" dirty="0" smtClean="0">
                <a:latin typeface="Calibri" pitchFamily="34" charset="0"/>
              </a:rPr>
              <a:t>Severe outcomes, if present are limited to infection in third trimester*</a:t>
            </a:r>
          </a:p>
          <a:p>
            <a:pPr>
              <a:lnSpc>
                <a:spcPct val="94000"/>
              </a:lnSpc>
              <a:spcBef>
                <a:spcPts val="600"/>
              </a:spcBef>
              <a:spcAft>
                <a:spcPts val="400"/>
              </a:spcAft>
            </a:pPr>
            <a:r>
              <a:rPr lang="en-US" b="1" dirty="0" smtClean="0">
                <a:latin typeface="Calibri" pitchFamily="34" charset="0"/>
              </a:rPr>
              <a:t>Some severe outcomes- rupture of membranes, fetal distress and preterm birth*</a:t>
            </a:r>
          </a:p>
          <a:p>
            <a:pPr>
              <a:lnSpc>
                <a:spcPct val="94000"/>
              </a:lnSpc>
              <a:spcBef>
                <a:spcPts val="600"/>
              </a:spcBef>
              <a:spcAft>
                <a:spcPts val="400"/>
              </a:spcAft>
            </a:pPr>
            <a:endParaRPr lang="en-US" b="1" dirty="0"/>
          </a:p>
          <a:p>
            <a:pPr>
              <a:spcBef>
                <a:spcPts val="600"/>
              </a:spcBef>
              <a:spcAft>
                <a:spcPts val="400"/>
              </a:spcAft>
            </a:pPr>
            <a:endParaRPr lang="en-US" b="1" dirty="0"/>
          </a:p>
          <a:p>
            <a:pPr>
              <a:spcBef>
                <a:spcPts val="600"/>
              </a:spcBef>
              <a:spcAft>
                <a:spcPts val="400"/>
              </a:spcAft>
            </a:pPr>
            <a:endParaRPr lang="en-US" b="1" dirty="0" smtClean="0"/>
          </a:p>
          <a:p>
            <a:pPr>
              <a:spcBef>
                <a:spcPts val="600"/>
              </a:spcBef>
              <a:spcAft>
                <a:spcPts val="400"/>
              </a:spcAft>
            </a:pPr>
            <a:endParaRPr lang="en-US" b="1" dirty="0"/>
          </a:p>
          <a:p>
            <a:pPr>
              <a:spcBef>
                <a:spcPts val="600"/>
              </a:spcBef>
              <a:spcAft>
                <a:spcPts val="400"/>
              </a:spcAft>
            </a:pPr>
            <a:endParaRPr lang="en-US" b="1" dirty="0"/>
          </a:p>
          <a:p>
            <a:pPr>
              <a:spcBef>
                <a:spcPts val="600"/>
              </a:spcBef>
              <a:spcAft>
                <a:spcPts val="400"/>
              </a:spcAft>
            </a:pPr>
            <a:endParaRPr lang="en-US" dirty="0"/>
          </a:p>
        </p:txBody>
      </p:sp>
      <p:sp>
        <p:nvSpPr>
          <p:cNvPr id="4" name="Rectangle 3"/>
          <p:cNvSpPr/>
          <p:nvPr/>
        </p:nvSpPr>
        <p:spPr>
          <a:xfrm>
            <a:off x="76200" y="5307449"/>
            <a:ext cx="8991600" cy="1169551"/>
          </a:xfrm>
          <a:prstGeom prst="rect">
            <a:avLst/>
          </a:prstGeom>
        </p:spPr>
        <p:txBody>
          <a:bodyPr wrap="square">
            <a:spAutoFit/>
          </a:bodyPr>
          <a:lstStyle/>
          <a:p>
            <a:r>
              <a:rPr lang="en-IN" sz="1400" b="1" dirty="0" smtClean="0">
                <a:solidFill>
                  <a:srgbClr val="008000"/>
                </a:solidFill>
                <a:latin typeface="Calibri" panose="020F0502020204030204" pitchFamily="34" charset="0"/>
                <a:cs typeface="Calibri" panose="020F0502020204030204" pitchFamily="34" charset="0"/>
              </a:rPr>
              <a:t>* Zhu H, Wang L, Fang C, </a:t>
            </a:r>
            <a:r>
              <a:rPr lang="en-IN" sz="1400" b="1" dirty="0" err="1" smtClean="0">
                <a:solidFill>
                  <a:srgbClr val="008000"/>
                </a:solidFill>
                <a:latin typeface="Calibri" panose="020F0502020204030204" pitchFamily="34" charset="0"/>
                <a:cs typeface="Calibri" panose="020F0502020204030204" pitchFamily="34" charset="0"/>
              </a:rPr>
              <a:t>Peng</a:t>
            </a:r>
            <a:r>
              <a:rPr lang="en-IN" sz="1400" b="1" dirty="0" smtClean="0">
                <a:solidFill>
                  <a:srgbClr val="008000"/>
                </a:solidFill>
                <a:latin typeface="Calibri" panose="020F0502020204030204" pitchFamily="34" charset="0"/>
                <a:cs typeface="Calibri" panose="020F0502020204030204" pitchFamily="34" charset="0"/>
              </a:rPr>
              <a:t> S, Zhang L, Chang G et al. Clinical analysis of 10 neonates born to mothers with2019-nCoV pneumonia. </a:t>
            </a:r>
            <a:r>
              <a:rPr lang="en-IN" sz="1400" b="1" dirty="0" err="1" smtClean="0">
                <a:solidFill>
                  <a:srgbClr val="008000"/>
                </a:solidFill>
                <a:latin typeface="Calibri" panose="020F0502020204030204" pitchFamily="34" charset="0"/>
                <a:cs typeface="Calibri" panose="020F0502020204030204" pitchFamily="34" charset="0"/>
              </a:rPr>
              <a:t>Transl</a:t>
            </a:r>
            <a:r>
              <a:rPr lang="en-IN" sz="1400" b="1" dirty="0" smtClean="0">
                <a:solidFill>
                  <a:srgbClr val="008000"/>
                </a:solidFill>
                <a:latin typeface="Calibri" panose="020F0502020204030204" pitchFamily="34" charset="0"/>
                <a:cs typeface="Calibri" panose="020F0502020204030204" pitchFamily="34" charset="0"/>
              </a:rPr>
              <a:t> </a:t>
            </a:r>
            <a:r>
              <a:rPr lang="en-IN" sz="1400" b="1" dirty="0" err="1" smtClean="0">
                <a:solidFill>
                  <a:srgbClr val="008000"/>
                </a:solidFill>
                <a:latin typeface="Calibri" panose="020F0502020204030204" pitchFamily="34" charset="0"/>
                <a:cs typeface="Calibri" panose="020F0502020204030204" pitchFamily="34" charset="0"/>
              </a:rPr>
              <a:t>Pediatr</a:t>
            </a:r>
            <a:r>
              <a:rPr lang="en-IN" sz="1400" b="1" dirty="0" smtClean="0">
                <a:solidFill>
                  <a:srgbClr val="008000"/>
                </a:solidFill>
                <a:latin typeface="Calibri" panose="020F0502020204030204" pitchFamily="34" charset="0"/>
                <a:cs typeface="Calibri" panose="020F0502020204030204" pitchFamily="34" charset="0"/>
              </a:rPr>
              <a:t>. 2020;9(1):51-60. </a:t>
            </a:r>
            <a:r>
              <a:rPr lang="en-IN" sz="1400" b="1" dirty="0" err="1" smtClean="0">
                <a:solidFill>
                  <a:srgbClr val="008000"/>
                </a:solidFill>
                <a:latin typeface="Calibri" panose="020F0502020204030204" pitchFamily="34" charset="0"/>
                <a:cs typeface="Calibri" panose="020F0502020204030204" pitchFamily="34" charset="0"/>
              </a:rPr>
              <a:t>Epub</a:t>
            </a:r>
            <a:r>
              <a:rPr lang="en-IN" sz="1400" b="1" dirty="0" smtClean="0">
                <a:solidFill>
                  <a:srgbClr val="008000"/>
                </a:solidFill>
                <a:latin typeface="Calibri" panose="020F0502020204030204" pitchFamily="34" charset="0"/>
                <a:cs typeface="Calibri" panose="020F0502020204030204" pitchFamily="34" charset="0"/>
              </a:rPr>
              <a:t> 2020/03/11. </a:t>
            </a:r>
            <a:r>
              <a:rPr lang="en-IN" sz="1400" b="1" dirty="0" err="1" smtClean="0">
                <a:solidFill>
                  <a:srgbClr val="008000"/>
                </a:solidFill>
                <a:latin typeface="Calibri" panose="020F0502020204030204" pitchFamily="34" charset="0"/>
                <a:cs typeface="Calibri" panose="020F0502020204030204" pitchFamily="34" charset="0"/>
              </a:rPr>
              <a:t>doi</a:t>
            </a:r>
            <a:r>
              <a:rPr lang="en-IN" sz="1400" b="1" dirty="0" smtClean="0">
                <a:solidFill>
                  <a:srgbClr val="008000"/>
                </a:solidFill>
                <a:latin typeface="Calibri" panose="020F0502020204030204" pitchFamily="34" charset="0"/>
                <a:cs typeface="Calibri" panose="020F0502020204030204" pitchFamily="34" charset="0"/>
              </a:rPr>
              <a:t>: 10.21037/tp.2020.02.06.</a:t>
            </a:r>
          </a:p>
          <a:p>
            <a:r>
              <a:rPr lang="en-IN" sz="1400" b="1" dirty="0" smtClean="0">
                <a:solidFill>
                  <a:srgbClr val="008000"/>
                </a:solidFill>
                <a:latin typeface="Calibri" panose="020F0502020204030204" pitchFamily="34" charset="0"/>
                <a:cs typeface="Calibri" panose="020F0502020204030204" pitchFamily="34" charset="0"/>
              </a:rPr>
              <a:t>* Chen H, </a:t>
            </a:r>
            <a:r>
              <a:rPr lang="en-IN" sz="1400" b="1" dirty="0" err="1" smtClean="0">
                <a:solidFill>
                  <a:srgbClr val="008000"/>
                </a:solidFill>
                <a:latin typeface="Calibri" panose="020F0502020204030204" pitchFamily="34" charset="0"/>
                <a:cs typeface="Calibri" panose="020F0502020204030204" pitchFamily="34" charset="0"/>
              </a:rPr>
              <a:t>Guo</a:t>
            </a:r>
            <a:r>
              <a:rPr lang="en-IN" sz="1400" b="1" dirty="0" smtClean="0">
                <a:solidFill>
                  <a:srgbClr val="008000"/>
                </a:solidFill>
                <a:latin typeface="Calibri" panose="020F0502020204030204" pitchFamily="34" charset="0"/>
                <a:cs typeface="Calibri" panose="020F0502020204030204" pitchFamily="34" charset="0"/>
              </a:rPr>
              <a:t> J, Wang C, </a:t>
            </a:r>
            <a:r>
              <a:rPr lang="en-IN" sz="1400" b="1" dirty="0" err="1" smtClean="0">
                <a:solidFill>
                  <a:srgbClr val="008000"/>
                </a:solidFill>
                <a:latin typeface="Calibri" panose="020F0502020204030204" pitchFamily="34" charset="0"/>
                <a:cs typeface="Calibri" panose="020F0502020204030204" pitchFamily="34" charset="0"/>
              </a:rPr>
              <a:t>Luo</a:t>
            </a:r>
            <a:r>
              <a:rPr lang="en-IN" sz="1400" b="1" dirty="0" smtClean="0">
                <a:solidFill>
                  <a:srgbClr val="008000"/>
                </a:solidFill>
                <a:latin typeface="Calibri" panose="020F0502020204030204" pitchFamily="34" charset="0"/>
                <a:cs typeface="Calibri" panose="020F0502020204030204" pitchFamily="34" charset="0"/>
              </a:rPr>
              <a:t> F, Yu X, Zhang W et al. Clinical characteristics and intrauterine vertical transmission potential of COVID-19 infection in nine pregnant women: a retrospective review of medical records. Lancet. 2020;395(10226):809-15. </a:t>
            </a:r>
            <a:endParaRPr lang="en-IN" sz="1400" b="1" dirty="0">
              <a:solidFill>
                <a:srgbClr val="008000"/>
              </a:solidFill>
              <a:latin typeface="Calibri" panose="020F0502020204030204" pitchFamily="34" charset="0"/>
              <a:cs typeface="Calibri" panose="020F050202020403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Clinical course:</a:t>
            </a:r>
            <a:endParaRPr lang="en-US" dirty="0">
              <a:solidFill>
                <a:srgbClr val="FF0000"/>
              </a:solidFill>
            </a:endParaRPr>
          </a:p>
        </p:txBody>
      </p:sp>
      <p:sp>
        <p:nvSpPr>
          <p:cNvPr id="3" name="Content Placeholder 2"/>
          <p:cNvSpPr>
            <a:spLocks noGrp="1"/>
          </p:cNvSpPr>
          <p:nvPr>
            <p:ph idx="1"/>
          </p:nvPr>
        </p:nvSpPr>
        <p:spPr>
          <a:xfrm>
            <a:off x="457200" y="1295400"/>
            <a:ext cx="8229600" cy="3962400"/>
          </a:xfrm>
        </p:spPr>
        <p:txBody>
          <a:bodyPr>
            <a:normAutofit lnSpcReduction="10000"/>
          </a:bodyPr>
          <a:lstStyle/>
          <a:p>
            <a:pPr>
              <a:lnSpc>
                <a:spcPct val="94000"/>
              </a:lnSpc>
              <a:spcBef>
                <a:spcPts val="600"/>
              </a:spcBef>
              <a:spcAft>
                <a:spcPts val="400"/>
              </a:spcAft>
              <a:buNone/>
            </a:pPr>
            <a:r>
              <a:rPr lang="en-US" b="1" dirty="0" smtClean="0">
                <a:solidFill>
                  <a:srgbClr val="0033CC"/>
                </a:solidFill>
              </a:rPr>
              <a:t>Reports from literature: </a:t>
            </a:r>
          </a:p>
          <a:p>
            <a:pPr>
              <a:lnSpc>
                <a:spcPct val="94000"/>
              </a:lnSpc>
              <a:spcBef>
                <a:spcPts val="1000"/>
              </a:spcBef>
              <a:spcAft>
                <a:spcPts val="200"/>
              </a:spcAft>
            </a:pPr>
            <a:r>
              <a:rPr lang="en-US" b="1" dirty="0" smtClean="0">
                <a:latin typeface="Calibri" pitchFamily="34" charset="0"/>
              </a:rPr>
              <a:t>A meta-analysis reported with eighteen articles between December 8, 2019 and April 1, 2020 including data from 108 pregnancies*</a:t>
            </a:r>
          </a:p>
          <a:p>
            <a:pPr>
              <a:lnSpc>
                <a:spcPct val="94000"/>
              </a:lnSpc>
              <a:spcBef>
                <a:spcPts val="600"/>
              </a:spcBef>
              <a:spcAft>
                <a:spcPts val="400"/>
              </a:spcAft>
            </a:pPr>
            <a:r>
              <a:rPr lang="en-US" b="1" dirty="0" smtClean="0">
                <a:latin typeface="Calibri" pitchFamily="34" charset="0"/>
              </a:rPr>
              <a:t>Data shows - women presented in third trimester with fever (68%) and coughing (34%) </a:t>
            </a:r>
            <a:r>
              <a:rPr lang="en-US" b="1" dirty="0" err="1" smtClean="0">
                <a:latin typeface="Calibri" pitchFamily="34" charset="0"/>
              </a:rPr>
              <a:t>Lymphocytopenia</a:t>
            </a:r>
            <a:r>
              <a:rPr lang="en-US" b="1" dirty="0" smtClean="0">
                <a:latin typeface="Calibri" pitchFamily="34" charset="0"/>
              </a:rPr>
              <a:t> (59%) with elevated C-reactive protein (70%)*</a:t>
            </a:r>
          </a:p>
          <a:p>
            <a:pPr>
              <a:lnSpc>
                <a:spcPct val="94000"/>
              </a:lnSpc>
              <a:spcBef>
                <a:spcPts val="600"/>
              </a:spcBef>
              <a:spcAft>
                <a:spcPts val="400"/>
              </a:spcAft>
            </a:pPr>
            <a:endParaRPr lang="en-US" b="1" dirty="0"/>
          </a:p>
          <a:p>
            <a:pPr>
              <a:spcBef>
                <a:spcPts val="600"/>
              </a:spcBef>
              <a:spcAft>
                <a:spcPts val="400"/>
              </a:spcAft>
            </a:pPr>
            <a:endParaRPr lang="en-US" b="1" dirty="0"/>
          </a:p>
          <a:p>
            <a:pPr>
              <a:spcBef>
                <a:spcPts val="600"/>
              </a:spcBef>
              <a:spcAft>
                <a:spcPts val="400"/>
              </a:spcAft>
            </a:pPr>
            <a:endParaRPr lang="en-US" b="1" dirty="0" smtClean="0"/>
          </a:p>
          <a:p>
            <a:pPr>
              <a:spcBef>
                <a:spcPts val="600"/>
              </a:spcBef>
              <a:spcAft>
                <a:spcPts val="400"/>
              </a:spcAft>
            </a:pPr>
            <a:endParaRPr lang="en-US" b="1" dirty="0"/>
          </a:p>
          <a:p>
            <a:pPr>
              <a:spcBef>
                <a:spcPts val="600"/>
              </a:spcBef>
              <a:spcAft>
                <a:spcPts val="400"/>
              </a:spcAft>
            </a:pPr>
            <a:endParaRPr lang="en-US" b="1" dirty="0"/>
          </a:p>
          <a:p>
            <a:pPr>
              <a:spcBef>
                <a:spcPts val="600"/>
              </a:spcBef>
              <a:spcAft>
                <a:spcPts val="400"/>
              </a:spcAft>
            </a:pPr>
            <a:endParaRPr lang="en-US" dirty="0"/>
          </a:p>
        </p:txBody>
      </p:sp>
      <p:sp>
        <p:nvSpPr>
          <p:cNvPr id="4" name="Rectangle 3"/>
          <p:cNvSpPr/>
          <p:nvPr/>
        </p:nvSpPr>
        <p:spPr>
          <a:xfrm>
            <a:off x="76200" y="6258580"/>
            <a:ext cx="8991600" cy="523220"/>
          </a:xfrm>
          <a:prstGeom prst="rect">
            <a:avLst/>
          </a:prstGeom>
        </p:spPr>
        <p:txBody>
          <a:bodyPr wrap="square">
            <a:spAutoFit/>
          </a:bodyPr>
          <a:lstStyle/>
          <a:p>
            <a:r>
              <a:rPr lang="en-IN" sz="1400" b="1" dirty="0" smtClean="0">
                <a:solidFill>
                  <a:srgbClr val="008000"/>
                </a:solidFill>
                <a:latin typeface="Calibri" panose="020F0502020204030204" pitchFamily="34" charset="0"/>
                <a:cs typeface="Calibri" panose="020F0502020204030204" pitchFamily="34" charset="0"/>
              </a:rPr>
              <a:t>* </a:t>
            </a:r>
            <a:r>
              <a:rPr lang="en-IN" sz="1400" b="1" dirty="0" err="1" smtClean="0">
                <a:solidFill>
                  <a:srgbClr val="008000"/>
                </a:solidFill>
                <a:latin typeface="Calibri" panose="020F0502020204030204" pitchFamily="34" charset="0"/>
                <a:cs typeface="Calibri" panose="020F0502020204030204" pitchFamily="34" charset="0"/>
              </a:rPr>
              <a:t>Zaigham</a:t>
            </a:r>
            <a:r>
              <a:rPr lang="en-IN" sz="1400" b="1" dirty="0" smtClean="0">
                <a:solidFill>
                  <a:srgbClr val="008000"/>
                </a:solidFill>
                <a:latin typeface="Calibri" panose="020F0502020204030204" pitchFamily="34" charset="0"/>
                <a:cs typeface="Calibri" panose="020F0502020204030204" pitchFamily="34" charset="0"/>
              </a:rPr>
              <a:t> M, </a:t>
            </a:r>
            <a:r>
              <a:rPr lang="en-IN" sz="1400" b="1" dirty="0" err="1" smtClean="0">
                <a:solidFill>
                  <a:srgbClr val="008000"/>
                </a:solidFill>
                <a:latin typeface="Calibri" panose="020F0502020204030204" pitchFamily="34" charset="0"/>
                <a:cs typeface="Calibri" panose="020F0502020204030204" pitchFamily="34" charset="0"/>
              </a:rPr>
              <a:t>Andersson</a:t>
            </a:r>
            <a:r>
              <a:rPr lang="en-IN" sz="1400" b="1" dirty="0" smtClean="0">
                <a:solidFill>
                  <a:srgbClr val="008000"/>
                </a:solidFill>
                <a:latin typeface="Calibri" panose="020F0502020204030204" pitchFamily="34" charset="0"/>
                <a:cs typeface="Calibri" panose="020F0502020204030204" pitchFamily="34" charset="0"/>
              </a:rPr>
              <a:t> O. Maternal and </a:t>
            </a:r>
            <a:r>
              <a:rPr lang="en-IN" sz="1400" b="1" dirty="0" err="1" smtClean="0">
                <a:solidFill>
                  <a:srgbClr val="008000"/>
                </a:solidFill>
                <a:latin typeface="Calibri" panose="020F0502020204030204" pitchFamily="34" charset="0"/>
                <a:cs typeface="Calibri" panose="020F0502020204030204" pitchFamily="34" charset="0"/>
              </a:rPr>
              <a:t>Perinatal</a:t>
            </a:r>
            <a:r>
              <a:rPr lang="en-IN" sz="1400" b="1" dirty="0" smtClean="0">
                <a:solidFill>
                  <a:srgbClr val="008000"/>
                </a:solidFill>
                <a:latin typeface="Calibri" panose="020F0502020204030204" pitchFamily="34" charset="0"/>
                <a:cs typeface="Calibri" panose="020F0502020204030204" pitchFamily="34" charset="0"/>
              </a:rPr>
              <a:t> Outcomes with COVID‐19: a systematic review of 108 pregnancies. </a:t>
            </a:r>
            <a:r>
              <a:rPr lang="en-IN" sz="1400" b="1" dirty="0" err="1" smtClean="0">
                <a:solidFill>
                  <a:srgbClr val="008000"/>
                </a:solidFill>
                <a:latin typeface="Calibri" panose="020F0502020204030204" pitchFamily="34" charset="0"/>
                <a:cs typeface="Calibri" panose="020F0502020204030204" pitchFamily="34" charset="0"/>
              </a:rPr>
              <a:t>Acta</a:t>
            </a:r>
            <a:r>
              <a:rPr lang="en-IN" sz="1400" b="1" dirty="0" smtClean="0">
                <a:solidFill>
                  <a:srgbClr val="008000"/>
                </a:solidFill>
                <a:latin typeface="Calibri" panose="020F0502020204030204" pitchFamily="34" charset="0"/>
                <a:cs typeface="Calibri" panose="020F0502020204030204" pitchFamily="34" charset="0"/>
              </a:rPr>
              <a:t> </a:t>
            </a:r>
            <a:r>
              <a:rPr lang="en-IN" sz="1400" b="1" dirty="0" err="1" smtClean="0">
                <a:solidFill>
                  <a:srgbClr val="008000"/>
                </a:solidFill>
                <a:latin typeface="Calibri" panose="020F0502020204030204" pitchFamily="34" charset="0"/>
                <a:cs typeface="Calibri" panose="020F0502020204030204" pitchFamily="34" charset="0"/>
              </a:rPr>
              <a:t>Obstetricia</a:t>
            </a:r>
            <a:r>
              <a:rPr lang="en-IN" sz="1400" b="1" dirty="0" smtClean="0">
                <a:solidFill>
                  <a:srgbClr val="008000"/>
                </a:solidFill>
                <a:latin typeface="Calibri" panose="020F0502020204030204" pitchFamily="34" charset="0"/>
                <a:cs typeface="Calibri" panose="020F0502020204030204" pitchFamily="34" charset="0"/>
              </a:rPr>
              <a:t> et </a:t>
            </a:r>
            <a:r>
              <a:rPr lang="en-IN" sz="1400" b="1" dirty="0" err="1" smtClean="0">
                <a:solidFill>
                  <a:srgbClr val="008000"/>
                </a:solidFill>
                <a:latin typeface="Calibri" panose="020F0502020204030204" pitchFamily="34" charset="0"/>
                <a:cs typeface="Calibri" panose="020F0502020204030204" pitchFamily="34" charset="0"/>
              </a:rPr>
              <a:t>Gynecologica</a:t>
            </a:r>
            <a:r>
              <a:rPr lang="en-IN" sz="1400" b="1" dirty="0" smtClean="0">
                <a:solidFill>
                  <a:srgbClr val="008000"/>
                </a:solidFill>
                <a:latin typeface="Calibri" panose="020F0502020204030204" pitchFamily="34" charset="0"/>
                <a:cs typeface="Calibri" panose="020F0502020204030204" pitchFamily="34" charset="0"/>
              </a:rPr>
              <a:t> </a:t>
            </a:r>
            <a:r>
              <a:rPr lang="en-IN" sz="1400" b="1" dirty="0" err="1" smtClean="0">
                <a:solidFill>
                  <a:srgbClr val="008000"/>
                </a:solidFill>
                <a:latin typeface="Calibri" panose="020F0502020204030204" pitchFamily="34" charset="0"/>
                <a:cs typeface="Calibri" panose="020F0502020204030204" pitchFamily="34" charset="0"/>
              </a:rPr>
              <a:t>Scandinavica</a:t>
            </a:r>
            <a:r>
              <a:rPr lang="en-IN" sz="1400" b="1" dirty="0" smtClean="0">
                <a:solidFill>
                  <a:srgbClr val="008000"/>
                </a:solidFill>
                <a:latin typeface="Calibri" panose="020F0502020204030204" pitchFamily="34" charset="0"/>
                <a:cs typeface="Calibri" panose="020F0502020204030204" pitchFamily="34" charset="0"/>
              </a:rPr>
              <a:t>. 2020 Apr 7.</a:t>
            </a:r>
            <a:endParaRPr lang="en-IN" sz="1400" b="1" dirty="0">
              <a:solidFill>
                <a:srgbClr val="008000"/>
              </a:solidFill>
              <a:latin typeface="Calibri" panose="020F0502020204030204" pitchFamily="34" charset="0"/>
              <a:cs typeface="Calibri" panose="020F050202020403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Clinical course:</a:t>
            </a:r>
            <a:endParaRPr lang="en-US" dirty="0">
              <a:solidFill>
                <a:srgbClr val="FF0000"/>
              </a:solidFill>
            </a:endParaRPr>
          </a:p>
        </p:txBody>
      </p:sp>
      <p:sp>
        <p:nvSpPr>
          <p:cNvPr id="3" name="Content Placeholder 2"/>
          <p:cNvSpPr>
            <a:spLocks noGrp="1"/>
          </p:cNvSpPr>
          <p:nvPr>
            <p:ph idx="1"/>
          </p:nvPr>
        </p:nvSpPr>
        <p:spPr>
          <a:xfrm>
            <a:off x="457200" y="1295400"/>
            <a:ext cx="8229600" cy="3962400"/>
          </a:xfrm>
        </p:spPr>
        <p:txBody>
          <a:bodyPr>
            <a:normAutofit lnSpcReduction="10000"/>
          </a:bodyPr>
          <a:lstStyle/>
          <a:p>
            <a:pPr>
              <a:lnSpc>
                <a:spcPct val="94000"/>
              </a:lnSpc>
              <a:spcBef>
                <a:spcPts val="600"/>
              </a:spcBef>
              <a:spcAft>
                <a:spcPts val="400"/>
              </a:spcAft>
              <a:buNone/>
            </a:pPr>
            <a:r>
              <a:rPr lang="en-US" b="1" dirty="0" smtClean="0">
                <a:solidFill>
                  <a:srgbClr val="0033CC"/>
                </a:solidFill>
              </a:rPr>
              <a:t>Reports from literature: </a:t>
            </a:r>
          </a:p>
          <a:p>
            <a:pPr>
              <a:lnSpc>
                <a:spcPct val="94000"/>
              </a:lnSpc>
              <a:spcBef>
                <a:spcPts val="1000"/>
              </a:spcBef>
              <a:spcAft>
                <a:spcPts val="200"/>
              </a:spcAft>
            </a:pPr>
            <a:r>
              <a:rPr lang="en-US" b="1" dirty="0" smtClean="0">
                <a:latin typeface="Calibri" pitchFamily="34" charset="0"/>
              </a:rPr>
              <a:t>A meta-analysis reported with eighteen articles between December 8, 2019 and April 1, 2020 including data from 108 pregnancies*</a:t>
            </a:r>
          </a:p>
          <a:p>
            <a:pPr>
              <a:lnSpc>
                <a:spcPct val="94000"/>
              </a:lnSpc>
              <a:spcBef>
                <a:spcPts val="600"/>
              </a:spcBef>
              <a:spcAft>
                <a:spcPts val="400"/>
              </a:spcAft>
            </a:pPr>
            <a:r>
              <a:rPr lang="en-US" b="1" dirty="0" smtClean="0">
                <a:latin typeface="Calibri" pitchFamily="34" charset="0"/>
              </a:rPr>
              <a:t>Data shows - women presented in third trimester with fever (68%) and coughing (34%) </a:t>
            </a:r>
            <a:r>
              <a:rPr lang="en-US" b="1" dirty="0" err="1" smtClean="0">
                <a:latin typeface="Calibri" pitchFamily="34" charset="0"/>
              </a:rPr>
              <a:t>Lymphocytopenia</a:t>
            </a:r>
            <a:r>
              <a:rPr lang="en-US" b="1" dirty="0" smtClean="0">
                <a:latin typeface="Calibri" pitchFamily="34" charset="0"/>
              </a:rPr>
              <a:t> (59%) with elevated C-reactive protein (70%)*</a:t>
            </a:r>
          </a:p>
          <a:p>
            <a:pPr>
              <a:lnSpc>
                <a:spcPct val="94000"/>
              </a:lnSpc>
              <a:spcBef>
                <a:spcPts val="600"/>
              </a:spcBef>
              <a:spcAft>
                <a:spcPts val="400"/>
              </a:spcAft>
            </a:pPr>
            <a:endParaRPr lang="en-US" b="1" dirty="0"/>
          </a:p>
          <a:p>
            <a:pPr>
              <a:spcBef>
                <a:spcPts val="600"/>
              </a:spcBef>
              <a:spcAft>
                <a:spcPts val="400"/>
              </a:spcAft>
            </a:pPr>
            <a:endParaRPr lang="en-US" b="1" dirty="0"/>
          </a:p>
          <a:p>
            <a:pPr>
              <a:spcBef>
                <a:spcPts val="600"/>
              </a:spcBef>
              <a:spcAft>
                <a:spcPts val="400"/>
              </a:spcAft>
            </a:pPr>
            <a:endParaRPr lang="en-US" b="1" dirty="0" smtClean="0"/>
          </a:p>
          <a:p>
            <a:pPr>
              <a:spcBef>
                <a:spcPts val="600"/>
              </a:spcBef>
              <a:spcAft>
                <a:spcPts val="400"/>
              </a:spcAft>
            </a:pPr>
            <a:endParaRPr lang="en-US" b="1" dirty="0"/>
          </a:p>
          <a:p>
            <a:pPr>
              <a:spcBef>
                <a:spcPts val="600"/>
              </a:spcBef>
              <a:spcAft>
                <a:spcPts val="400"/>
              </a:spcAft>
            </a:pPr>
            <a:endParaRPr lang="en-US" b="1" dirty="0"/>
          </a:p>
          <a:p>
            <a:pPr>
              <a:spcBef>
                <a:spcPts val="600"/>
              </a:spcBef>
              <a:spcAft>
                <a:spcPts val="400"/>
              </a:spcAft>
            </a:pPr>
            <a:endParaRPr lang="en-US" dirty="0"/>
          </a:p>
        </p:txBody>
      </p:sp>
      <p:sp>
        <p:nvSpPr>
          <p:cNvPr id="4" name="Rectangle 3"/>
          <p:cNvSpPr/>
          <p:nvPr/>
        </p:nvSpPr>
        <p:spPr>
          <a:xfrm>
            <a:off x="76200" y="6258580"/>
            <a:ext cx="8991600" cy="523220"/>
          </a:xfrm>
          <a:prstGeom prst="rect">
            <a:avLst/>
          </a:prstGeom>
        </p:spPr>
        <p:txBody>
          <a:bodyPr wrap="square">
            <a:spAutoFit/>
          </a:bodyPr>
          <a:lstStyle/>
          <a:p>
            <a:r>
              <a:rPr lang="en-IN" sz="1400" b="1" dirty="0" smtClean="0">
                <a:solidFill>
                  <a:srgbClr val="008000"/>
                </a:solidFill>
                <a:latin typeface="Calibri" panose="020F0502020204030204" pitchFamily="34" charset="0"/>
                <a:cs typeface="Calibri" panose="020F0502020204030204" pitchFamily="34" charset="0"/>
              </a:rPr>
              <a:t>* </a:t>
            </a:r>
            <a:r>
              <a:rPr lang="en-IN" sz="1400" b="1" dirty="0" err="1" smtClean="0">
                <a:solidFill>
                  <a:srgbClr val="008000"/>
                </a:solidFill>
                <a:latin typeface="Calibri" panose="020F0502020204030204" pitchFamily="34" charset="0"/>
                <a:cs typeface="Calibri" panose="020F0502020204030204" pitchFamily="34" charset="0"/>
              </a:rPr>
              <a:t>Zaigham</a:t>
            </a:r>
            <a:r>
              <a:rPr lang="en-IN" sz="1400" b="1" dirty="0" smtClean="0">
                <a:solidFill>
                  <a:srgbClr val="008000"/>
                </a:solidFill>
                <a:latin typeface="Calibri" panose="020F0502020204030204" pitchFamily="34" charset="0"/>
                <a:cs typeface="Calibri" panose="020F0502020204030204" pitchFamily="34" charset="0"/>
              </a:rPr>
              <a:t> M, </a:t>
            </a:r>
            <a:r>
              <a:rPr lang="en-IN" sz="1400" b="1" dirty="0" err="1" smtClean="0">
                <a:solidFill>
                  <a:srgbClr val="008000"/>
                </a:solidFill>
                <a:latin typeface="Calibri" panose="020F0502020204030204" pitchFamily="34" charset="0"/>
                <a:cs typeface="Calibri" panose="020F0502020204030204" pitchFamily="34" charset="0"/>
              </a:rPr>
              <a:t>Andersson</a:t>
            </a:r>
            <a:r>
              <a:rPr lang="en-IN" sz="1400" b="1" dirty="0" smtClean="0">
                <a:solidFill>
                  <a:srgbClr val="008000"/>
                </a:solidFill>
                <a:latin typeface="Calibri" panose="020F0502020204030204" pitchFamily="34" charset="0"/>
                <a:cs typeface="Calibri" panose="020F0502020204030204" pitchFamily="34" charset="0"/>
              </a:rPr>
              <a:t> O. Maternal and </a:t>
            </a:r>
            <a:r>
              <a:rPr lang="en-IN" sz="1400" b="1" dirty="0" err="1" smtClean="0">
                <a:solidFill>
                  <a:srgbClr val="008000"/>
                </a:solidFill>
                <a:latin typeface="Calibri" panose="020F0502020204030204" pitchFamily="34" charset="0"/>
                <a:cs typeface="Calibri" panose="020F0502020204030204" pitchFamily="34" charset="0"/>
              </a:rPr>
              <a:t>Perinatal</a:t>
            </a:r>
            <a:r>
              <a:rPr lang="en-IN" sz="1400" b="1" dirty="0" smtClean="0">
                <a:solidFill>
                  <a:srgbClr val="008000"/>
                </a:solidFill>
                <a:latin typeface="Calibri" panose="020F0502020204030204" pitchFamily="34" charset="0"/>
                <a:cs typeface="Calibri" panose="020F0502020204030204" pitchFamily="34" charset="0"/>
              </a:rPr>
              <a:t> Outcomes with COVID‐19: a systematic review of 108 pregnancies. </a:t>
            </a:r>
            <a:r>
              <a:rPr lang="en-IN" sz="1400" b="1" dirty="0" err="1" smtClean="0">
                <a:solidFill>
                  <a:srgbClr val="008000"/>
                </a:solidFill>
                <a:latin typeface="Calibri" panose="020F0502020204030204" pitchFamily="34" charset="0"/>
                <a:cs typeface="Calibri" panose="020F0502020204030204" pitchFamily="34" charset="0"/>
              </a:rPr>
              <a:t>Acta</a:t>
            </a:r>
            <a:r>
              <a:rPr lang="en-IN" sz="1400" b="1" dirty="0" smtClean="0">
                <a:solidFill>
                  <a:srgbClr val="008000"/>
                </a:solidFill>
                <a:latin typeface="Calibri" panose="020F0502020204030204" pitchFamily="34" charset="0"/>
                <a:cs typeface="Calibri" panose="020F0502020204030204" pitchFamily="34" charset="0"/>
              </a:rPr>
              <a:t> </a:t>
            </a:r>
            <a:r>
              <a:rPr lang="en-IN" sz="1400" b="1" dirty="0" err="1" smtClean="0">
                <a:solidFill>
                  <a:srgbClr val="008000"/>
                </a:solidFill>
                <a:latin typeface="Calibri" panose="020F0502020204030204" pitchFamily="34" charset="0"/>
                <a:cs typeface="Calibri" panose="020F0502020204030204" pitchFamily="34" charset="0"/>
              </a:rPr>
              <a:t>Obstetricia</a:t>
            </a:r>
            <a:r>
              <a:rPr lang="en-IN" sz="1400" b="1" dirty="0" smtClean="0">
                <a:solidFill>
                  <a:srgbClr val="008000"/>
                </a:solidFill>
                <a:latin typeface="Calibri" panose="020F0502020204030204" pitchFamily="34" charset="0"/>
                <a:cs typeface="Calibri" panose="020F0502020204030204" pitchFamily="34" charset="0"/>
              </a:rPr>
              <a:t> et </a:t>
            </a:r>
            <a:r>
              <a:rPr lang="en-IN" sz="1400" b="1" dirty="0" err="1" smtClean="0">
                <a:solidFill>
                  <a:srgbClr val="008000"/>
                </a:solidFill>
                <a:latin typeface="Calibri" panose="020F0502020204030204" pitchFamily="34" charset="0"/>
                <a:cs typeface="Calibri" panose="020F0502020204030204" pitchFamily="34" charset="0"/>
              </a:rPr>
              <a:t>Gynecologica</a:t>
            </a:r>
            <a:r>
              <a:rPr lang="en-IN" sz="1400" b="1" dirty="0" smtClean="0">
                <a:solidFill>
                  <a:srgbClr val="008000"/>
                </a:solidFill>
                <a:latin typeface="Calibri" panose="020F0502020204030204" pitchFamily="34" charset="0"/>
                <a:cs typeface="Calibri" panose="020F0502020204030204" pitchFamily="34" charset="0"/>
              </a:rPr>
              <a:t> </a:t>
            </a:r>
            <a:r>
              <a:rPr lang="en-IN" sz="1400" b="1" dirty="0" err="1" smtClean="0">
                <a:solidFill>
                  <a:srgbClr val="008000"/>
                </a:solidFill>
                <a:latin typeface="Calibri" panose="020F0502020204030204" pitchFamily="34" charset="0"/>
                <a:cs typeface="Calibri" panose="020F0502020204030204" pitchFamily="34" charset="0"/>
              </a:rPr>
              <a:t>Scandinavica</a:t>
            </a:r>
            <a:r>
              <a:rPr lang="en-IN" sz="1400" b="1" dirty="0" smtClean="0">
                <a:solidFill>
                  <a:srgbClr val="008000"/>
                </a:solidFill>
                <a:latin typeface="Calibri" panose="020F0502020204030204" pitchFamily="34" charset="0"/>
                <a:cs typeface="Calibri" panose="020F0502020204030204" pitchFamily="34" charset="0"/>
              </a:rPr>
              <a:t>. 2020 Apr 7.</a:t>
            </a:r>
            <a:endParaRPr lang="en-IN" sz="1400" b="1" dirty="0">
              <a:solidFill>
                <a:srgbClr val="008000"/>
              </a:solidFill>
              <a:latin typeface="Calibri" panose="020F0502020204030204" pitchFamily="34" charset="0"/>
              <a:cs typeface="Calibri" panose="020F050202020403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Clinical course:</a:t>
            </a:r>
            <a:endParaRPr lang="en-US" dirty="0">
              <a:solidFill>
                <a:srgbClr val="FF0000"/>
              </a:solidFill>
            </a:endParaRPr>
          </a:p>
        </p:txBody>
      </p:sp>
      <p:sp>
        <p:nvSpPr>
          <p:cNvPr id="3" name="Content Placeholder 2"/>
          <p:cNvSpPr>
            <a:spLocks noGrp="1"/>
          </p:cNvSpPr>
          <p:nvPr>
            <p:ph idx="1"/>
          </p:nvPr>
        </p:nvSpPr>
        <p:spPr>
          <a:xfrm>
            <a:off x="457200" y="1371600"/>
            <a:ext cx="8229600" cy="3962400"/>
          </a:xfrm>
        </p:spPr>
        <p:txBody>
          <a:bodyPr>
            <a:normAutofit/>
          </a:bodyPr>
          <a:lstStyle/>
          <a:p>
            <a:pPr>
              <a:lnSpc>
                <a:spcPct val="94000"/>
              </a:lnSpc>
              <a:spcBef>
                <a:spcPts val="1000"/>
              </a:spcBef>
              <a:spcAft>
                <a:spcPts val="200"/>
              </a:spcAft>
              <a:buNone/>
            </a:pPr>
            <a:r>
              <a:rPr lang="en-US" b="1" dirty="0" smtClean="0">
                <a:solidFill>
                  <a:srgbClr val="0033CC"/>
                </a:solidFill>
              </a:rPr>
              <a:t>Reports from large studies</a:t>
            </a:r>
            <a:r>
              <a:rPr lang="en-US" b="1" baseline="30000" dirty="0" smtClean="0">
                <a:solidFill>
                  <a:srgbClr val="0033CC"/>
                </a:solidFill>
              </a:rPr>
              <a:t>#</a:t>
            </a:r>
            <a:r>
              <a:rPr lang="en-US" b="1" dirty="0" smtClean="0">
                <a:solidFill>
                  <a:srgbClr val="0033CC"/>
                </a:solidFill>
              </a:rPr>
              <a:t>: </a:t>
            </a:r>
          </a:p>
          <a:p>
            <a:pPr>
              <a:lnSpc>
                <a:spcPct val="94000"/>
              </a:lnSpc>
              <a:spcBef>
                <a:spcPts val="1000"/>
              </a:spcBef>
              <a:spcAft>
                <a:spcPts val="200"/>
              </a:spcAft>
            </a:pPr>
            <a:r>
              <a:rPr lang="en-US" b="1" dirty="0" smtClean="0">
                <a:latin typeface="Calibri" pitchFamily="34" charset="0"/>
              </a:rPr>
              <a:t>Pregnancy and childbirth had no effect on aggravating course of symptoms or CT features of COVID-19 pneumonia*</a:t>
            </a:r>
          </a:p>
          <a:p>
            <a:pPr>
              <a:lnSpc>
                <a:spcPct val="94000"/>
              </a:lnSpc>
              <a:spcBef>
                <a:spcPts val="1000"/>
              </a:spcBef>
              <a:spcAft>
                <a:spcPts val="200"/>
              </a:spcAft>
            </a:pPr>
            <a:endParaRPr lang="en-US" b="1" dirty="0" smtClean="0">
              <a:cs typeface="Calibri"/>
            </a:endParaRPr>
          </a:p>
          <a:p>
            <a:pPr>
              <a:lnSpc>
                <a:spcPct val="94000"/>
              </a:lnSpc>
              <a:spcBef>
                <a:spcPts val="1000"/>
              </a:spcBef>
              <a:spcAft>
                <a:spcPts val="200"/>
              </a:spcAft>
            </a:pPr>
            <a:endParaRPr lang="en-US" b="1" dirty="0" smtClean="0"/>
          </a:p>
          <a:p>
            <a:pPr>
              <a:lnSpc>
                <a:spcPct val="94000"/>
              </a:lnSpc>
              <a:spcBef>
                <a:spcPts val="1000"/>
              </a:spcBef>
              <a:spcAft>
                <a:spcPts val="200"/>
              </a:spcAft>
            </a:pPr>
            <a:endParaRPr lang="en-US" b="1" dirty="0"/>
          </a:p>
          <a:p>
            <a:pPr>
              <a:spcBef>
                <a:spcPts val="400"/>
              </a:spcBef>
            </a:pPr>
            <a:endParaRPr lang="en-US" b="1" dirty="0"/>
          </a:p>
          <a:p>
            <a:pPr>
              <a:spcBef>
                <a:spcPts val="400"/>
              </a:spcBef>
            </a:pPr>
            <a:endParaRPr lang="en-US" b="1" dirty="0" smtClean="0"/>
          </a:p>
          <a:p>
            <a:pPr>
              <a:spcBef>
                <a:spcPts val="400"/>
              </a:spcBef>
            </a:pPr>
            <a:endParaRPr lang="en-US" b="1" dirty="0"/>
          </a:p>
          <a:p>
            <a:pPr>
              <a:spcBef>
                <a:spcPts val="400"/>
              </a:spcBef>
            </a:pPr>
            <a:endParaRPr lang="en-US" b="1" dirty="0"/>
          </a:p>
          <a:p>
            <a:pPr>
              <a:spcBef>
                <a:spcPts val="400"/>
              </a:spcBef>
            </a:pPr>
            <a:endParaRPr lang="en-US" dirty="0"/>
          </a:p>
        </p:txBody>
      </p:sp>
      <p:sp>
        <p:nvSpPr>
          <p:cNvPr id="4" name="Rectangle 3"/>
          <p:cNvSpPr/>
          <p:nvPr/>
        </p:nvSpPr>
        <p:spPr>
          <a:xfrm>
            <a:off x="76200" y="5307449"/>
            <a:ext cx="8991600" cy="523220"/>
          </a:xfrm>
          <a:prstGeom prst="rect">
            <a:avLst/>
          </a:prstGeom>
        </p:spPr>
        <p:txBody>
          <a:bodyPr wrap="square">
            <a:spAutoFit/>
          </a:bodyPr>
          <a:lstStyle/>
          <a:p>
            <a:r>
              <a:rPr lang="en-IN" sz="1400" b="1" dirty="0" smtClean="0">
                <a:solidFill>
                  <a:srgbClr val="008000"/>
                </a:solidFill>
                <a:latin typeface="Calibri" panose="020F0502020204030204" pitchFamily="34" charset="0"/>
                <a:cs typeface="Calibri" panose="020F0502020204030204" pitchFamily="34" charset="0"/>
              </a:rPr>
              <a:t>* Liu D, Li L, Wu X, </a:t>
            </a:r>
            <a:r>
              <a:rPr lang="en-IN" sz="1400" b="1" dirty="0" err="1" smtClean="0">
                <a:solidFill>
                  <a:srgbClr val="008000"/>
                </a:solidFill>
                <a:latin typeface="Calibri" panose="020F0502020204030204" pitchFamily="34" charset="0"/>
                <a:cs typeface="Calibri" panose="020F0502020204030204" pitchFamily="34" charset="0"/>
              </a:rPr>
              <a:t>Zheng</a:t>
            </a:r>
            <a:r>
              <a:rPr lang="en-IN" sz="1400" b="1" dirty="0" smtClean="0">
                <a:solidFill>
                  <a:srgbClr val="008000"/>
                </a:solidFill>
                <a:latin typeface="Calibri" panose="020F0502020204030204" pitchFamily="34" charset="0"/>
                <a:cs typeface="Calibri" panose="020F0502020204030204" pitchFamily="34" charset="0"/>
              </a:rPr>
              <a:t> D, Wang J, Yang L, </a:t>
            </a:r>
            <a:r>
              <a:rPr lang="en-IN" sz="1400" b="1" dirty="0" err="1" smtClean="0">
                <a:solidFill>
                  <a:srgbClr val="008000"/>
                </a:solidFill>
                <a:latin typeface="Calibri" panose="020F0502020204030204" pitchFamily="34" charset="0"/>
                <a:cs typeface="Calibri" panose="020F0502020204030204" pitchFamily="34" charset="0"/>
              </a:rPr>
              <a:t>Zheng</a:t>
            </a:r>
            <a:r>
              <a:rPr lang="en-IN" sz="1400" b="1" dirty="0" smtClean="0">
                <a:solidFill>
                  <a:srgbClr val="008000"/>
                </a:solidFill>
                <a:latin typeface="Calibri" panose="020F0502020204030204" pitchFamily="34" charset="0"/>
                <a:cs typeface="Calibri" panose="020F0502020204030204" pitchFamily="34" charset="0"/>
              </a:rPr>
              <a:t> C. Pregnancy and </a:t>
            </a:r>
            <a:r>
              <a:rPr lang="en-IN" sz="1400" b="1" dirty="0" err="1" smtClean="0">
                <a:solidFill>
                  <a:srgbClr val="008000"/>
                </a:solidFill>
                <a:latin typeface="Calibri" panose="020F0502020204030204" pitchFamily="34" charset="0"/>
                <a:cs typeface="Calibri" panose="020F0502020204030204" pitchFamily="34" charset="0"/>
              </a:rPr>
              <a:t>perinatal</a:t>
            </a:r>
            <a:r>
              <a:rPr lang="en-IN" sz="1400" b="1" dirty="0" smtClean="0">
                <a:solidFill>
                  <a:srgbClr val="008000"/>
                </a:solidFill>
                <a:latin typeface="Calibri" panose="020F0502020204030204" pitchFamily="34" charset="0"/>
                <a:cs typeface="Calibri" panose="020F0502020204030204" pitchFamily="34" charset="0"/>
              </a:rPr>
              <a:t> outcomes of women with </a:t>
            </a:r>
            <a:r>
              <a:rPr lang="en-IN" sz="1400" b="1" dirty="0" err="1" smtClean="0">
                <a:solidFill>
                  <a:srgbClr val="008000"/>
                </a:solidFill>
                <a:latin typeface="Calibri" panose="020F0502020204030204" pitchFamily="34" charset="0"/>
                <a:cs typeface="Calibri" panose="020F0502020204030204" pitchFamily="34" charset="0"/>
              </a:rPr>
              <a:t>coronavirus</a:t>
            </a:r>
            <a:r>
              <a:rPr lang="en-IN" sz="1400" b="1" dirty="0" smtClean="0">
                <a:solidFill>
                  <a:srgbClr val="008000"/>
                </a:solidFill>
                <a:latin typeface="Calibri" panose="020F0502020204030204" pitchFamily="34" charset="0"/>
                <a:cs typeface="Calibri" panose="020F0502020204030204" pitchFamily="34" charset="0"/>
              </a:rPr>
              <a:t> disease (COVID-19) pneumonia: a preliminary analysis. American Journal of </a:t>
            </a:r>
            <a:r>
              <a:rPr lang="en-IN" sz="1400" b="1" dirty="0" err="1" smtClean="0">
                <a:solidFill>
                  <a:srgbClr val="008000"/>
                </a:solidFill>
                <a:latin typeface="Calibri" panose="020F0502020204030204" pitchFamily="34" charset="0"/>
                <a:cs typeface="Calibri" panose="020F0502020204030204" pitchFamily="34" charset="0"/>
              </a:rPr>
              <a:t>Roentgenology</a:t>
            </a:r>
            <a:r>
              <a:rPr lang="en-IN" sz="1400" b="1" dirty="0" smtClean="0">
                <a:solidFill>
                  <a:srgbClr val="008000"/>
                </a:solidFill>
                <a:latin typeface="Calibri" panose="020F0502020204030204" pitchFamily="34" charset="0"/>
                <a:cs typeface="Calibri" panose="020F0502020204030204" pitchFamily="34" charset="0"/>
              </a:rPr>
              <a:t>. 2020 Mar 18:1-6.</a:t>
            </a:r>
            <a:endParaRPr lang="en-IN" sz="1400" b="1" dirty="0">
              <a:solidFill>
                <a:srgbClr val="008000"/>
              </a:solidFill>
              <a:latin typeface="Calibri" panose="020F0502020204030204" pitchFamily="34" charset="0"/>
              <a:cs typeface="Calibri" panose="020F050202020403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Tenets of Management</a:t>
            </a:r>
          </a:p>
        </p:txBody>
      </p:sp>
      <p:sp>
        <p:nvSpPr>
          <p:cNvPr id="3" name="Content Placeholder 2"/>
          <p:cNvSpPr>
            <a:spLocks noGrp="1"/>
          </p:cNvSpPr>
          <p:nvPr>
            <p:ph idx="1"/>
          </p:nvPr>
        </p:nvSpPr>
        <p:spPr/>
        <p:txBody>
          <a:bodyPr>
            <a:normAutofit/>
          </a:bodyPr>
          <a:lstStyle/>
          <a:p>
            <a:r>
              <a:rPr lang="en-US" b="1" dirty="0"/>
              <a:t>Antenatal period</a:t>
            </a:r>
          </a:p>
          <a:p>
            <a:r>
              <a:rPr lang="en-US" b="1" dirty="0"/>
              <a:t>When patient comes for admission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610600" cy="685800"/>
          </a:xfrm>
        </p:spPr>
        <p:txBody>
          <a:bodyPr>
            <a:noAutofit/>
          </a:bodyPr>
          <a:lstStyle/>
          <a:p>
            <a:r>
              <a:rPr lang="en-US" b="1" dirty="0">
                <a:solidFill>
                  <a:srgbClr val="FF3300"/>
                </a:solidFill>
              </a:rPr>
              <a:t>Corona Virus and Immunity - AYUSH Recommendation  </a:t>
            </a:r>
            <a:endParaRPr lang="en-IN" dirty="0"/>
          </a:p>
        </p:txBody>
      </p:sp>
      <p:sp>
        <p:nvSpPr>
          <p:cNvPr id="3" name="Content Placeholder 2"/>
          <p:cNvSpPr>
            <a:spLocks noGrp="1"/>
          </p:cNvSpPr>
          <p:nvPr>
            <p:ph idx="1"/>
          </p:nvPr>
        </p:nvSpPr>
        <p:spPr>
          <a:xfrm>
            <a:off x="457200" y="1295400"/>
            <a:ext cx="8229600" cy="5334000"/>
          </a:xfrm>
        </p:spPr>
        <p:txBody>
          <a:bodyPr>
            <a:normAutofit lnSpcReduction="10000"/>
          </a:bodyPr>
          <a:lstStyle/>
          <a:p>
            <a:r>
              <a:rPr lang="en-IN" b="1" dirty="0"/>
              <a:t>Luke warm water</a:t>
            </a:r>
          </a:p>
          <a:p>
            <a:r>
              <a:rPr lang="en-IN" b="1" dirty="0"/>
              <a:t>Practice </a:t>
            </a:r>
            <a:r>
              <a:rPr lang="en-IN" b="1" dirty="0" err="1"/>
              <a:t>Yogasana</a:t>
            </a:r>
            <a:r>
              <a:rPr lang="en-IN" b="1" dirty="0"/>
              <a:t>, </a:t>
            </a:r>
            <a:r>
              <a:rPr lang="en-IN" b="1" dirty="0" err="1"/>
              <a:t>Pranayam</a:t>
            </a:r>
            <a:r>
              <a:rPr lang="en-IN" b="1" dirty="0"/>
              <a:t> and meditation</a:t>
            </a:r>
          </a:p>
          <a:p>
            <a:r>
              <a:rPr lang="en-IN" b="1" dirty="0"/>
              <a:t>Spices – Turmeric, Cumin, Coriander and garlic</a:t>
            </a:r>
          </a:p>
          <a:p>
            <a:r>
              <a:rPr lang="en-IN" b="1" dirty="0" err="1"/>
              <a:t>Chyavanprash</a:t>
            </a:r>
            <a:r>
              <a:rPr lang="en-IN" b="1" dirty="0"/>
              <a:t>.</a:t>
            </a:r>
          </a:p>
          <a:p>
            <a:r>
              <a:rPr lang="en-IN" b="1" dirty="0"/>
              <a:t>Herbal Tea/Decoction – </a:t>
            </a:r>
            <a:r>
              <a:rPr lang="en-IN" b="1" dirty="0" err="1"/>
              <a:t>Tulsi</a:t>
            </a:r>
            <a:r>
              <a:rPr lang="en-IN" b="1"/>
              <a:t>, Ginger, </a:t>
            </a:r>
            <a:r>
              <a:rPr lang="en-IN" b="1" dirty="0"/>
              <a:t>black pepper, Cinnamon and Raisin.</a:t>
            </a:r>
          </a:p>
          <a:p>
            <a:r>
              <a:rPr lang="en-IN" b="1" dirty="0"/>
              <a:t>Hot milk with Turmeric.</a:t>
            </a:r>
          </a:p>
          <a:p>
            <a:r>
              <a:rPr lang="en-IN" b="1" dirty="0"/>
              <a:t>Clove during dry cough</a:t>
            </a:r>
          </a:p>
          <a:p>
            <a:pPr>
              <a:buNone/>
            </a:pPr>
            <a:r>
              <a:rPr lang="en-IN" b="1" dirty="0"/>
              <a:t>Healthy lifestyle increases immune power</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During Antenatal Period</a:t>
            </a:r>
          </a:p>
        </p:txBody>
      </p:sp>
      <p:sp>
        <p:nvSpPr>
          <p:cNvPr id="3" name="Content Placeholder 2"/>
          <p:cNvSpPr>
            <a:spLocks noGrp="1"/>
          </p:cNvSpPr>
          <p:nvPr>
            <p:ph idx="1"/>
          </p:nvPr>
        </p:nvSpPr>
        <p:spPr/>
        <p:txBody>
          <a:bodyPr>
            <a:noAutofit/>
          </a:bodyPr>
          <a:lstStyle/>
          <a:p>
            <a:r>
              <a:rPr lang="en-US" b="1" dirty="0"/>
              <a:t>Measures to reduce chances of infection</a:t>
            </a:r>
          </a:p>
          <a:p>
            <a:r>
              <a:rPr lang="en-US" b="1" dirty="0"/>
              <a:t>Antenatal visits &amp; other antenatal services</a:t>
            </a:r>
          </a:p>
          <a:p>
            <a:pPr lvl="1"/>
            <a:r>
              <a:rPr lang="en-US" sz="3200" b="1" dirty="0">
                <a:solidFill>
                  <a:srgbClr val="008000"/>
                </a:solidFill>
              </a:rPr>
              <a:t>Minimum visits</a:t>
            </a:r>
          </a:p>
          <a:p>
            <a:pPr lvl="1"/>
            <a:r>
              <a:rPr lang="en-US" sz="3200" b="1" dirty="0">
                <a:solidFill>
                  <a:srgbClr val="008000"/>
                </a:solidFill>
              </a:rPr>
              <a:t>Care by telemedicine</a:t>
            </a:r>
          </a:p>
          <a:p>
            <a:pPr lvl="1"/>
            <a:r>
              <a:rPr lang="en-US" sz="3200" b="1" dirty="0">
                <a:solidFill>
                  <a:srgbClr val="008000"/>
                </a:solidFill>
              </a:rPr>
              <a:t>Healthy diet</a:t>
            </a:r>
          </a:p>
          <a:p>
            <a:pPr lvl="1"/>
            <a:r>
              <a:rPr lang="en-US" sz="3200" b="1" dirty="0">
                <a:solidFill>
                  <a:srgbClr val="008000"/>
                </a:solidFill>
              </a:rPr>
              <a:t>Regular exercise</a:t>
            </a:r>
          </a:p>
          <a:p>
            <a:r>
              <a:rPr lang="en-US" b="1" dirty="0" smtClean="0"/>
              <a:t>Psychological </a:t>
            </a:r>
            <a:r>
              <a:rPr lang="en-US" b="1" dirty="0"/>
              <a:t>support</a:t>
            </a:r>
          </a:p>
          <a:p>
            <a:endParaRPr lang="en-US" sz="3600" b="1"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FF0000"/>
                </a:solidFill>
              </a:rPr>
              <a:t>Care </a:t>
            </a:r>
            <a:r>
              <a:rPr lang="en-US" b="1" dirty="0" smtClean="0">
                <a:solidFill>
                  <a:srgbClr val="FF0000"/>
                </a:solidFill>
              </a:rPr>
              <a:t>when </a:t>
            </a:r>
            <a:r>
              <a:rPr lang="en-US" b="1" dirty="0">
                <a:solidFill>
                  <a:srgbClr val="FF0000"/>
                </a:solidFill>
              </a:rPr>
              <a:t>Patient comes for Admission</a:t>
            </a:r>
          </a:p>
        </p:txBody>
      </p:sp>
      <p:sp>
        <p:nvSpPr>
          <p:cNvPr id="4" name="Rectangle 3"/>
          <p:cNvSpPr/>
          <p:nvPr/>
        </p:nvSpPr>
        <p:spPr>
          <a:xfrm>
            <a:off x="914400" y="2286000"/>
            <a:ext cx="2209800" cy="9144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Screening </a:t>
            </a:r>
          </a:p>
        </p:txBody>
      </p:sp>
      <p:sp>
        <p:nvSpPr>
          <p:cNvPr id="6" name="Rectangle 5"/>
          <p:cNvSpPr/>
          <p:nvPr/>
        </p:nvSpPr>
        <p:spPr>
          <a:xfrm>
            <a:off x="4267200" y="2286000"/>
            <a:ext cx="22098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Positive </a:t>
            </a:r>
          </a:p>
        </p:txBody>
      </p:sp>
      <p:sp>
        <p:nvSpPr>
          <p:cNvPr id="7" name="Rectangle 6"/>
          <p:cNvSpPr/>
          <p:nvPr/>
        </p:nvSpPr>
        <p:spPr>
          <a:xfrm>
            <a:off x="1143000" y="3962400"/>
            <a:ext cx="2057400" cy="914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Negative </a:t>
            </a:r>
          </a:p>
        </p:txBody>
      </p:sp>
      <p:sp>
        <p:nvSpPr>
          <p:cNvPr id="8" name="Right Arrow 7"/>
          <p:cNvSpPr/>
          <p:nvPr/>
        </p:nvSpPr>
        <p:spPr>
          <a:xfrm>
            <a:off x="3200400" y="2590800"/>
            <a:ext cx="1066800" cy="381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1181100" y="3390900"/>
            <a:ext cx="762000" cy="381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477000" y="2514600"/>
            <a:ext cx="1066800" cy="381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1409700" y="5067300"/>
            <a:ext cx="762000" cy="381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43800" y="2133600"/>
            <a:ext cx="1447800" cy="1066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Triage  </a:t>
            </a:r>
          </a:p>
        </p:txBody>
      </p:sp>
      <p:sp>
        <p:nvSpPr>
          <p:cNvPr id="13" name="Rectangle 12"/>
          <p:cNvSpPr/>
          <p:nvPr/>
        </p:nvSpPr>
        <p:spPr>
          <a:xfrm>
            <a:off x="1143000" y="5638800"/>
            <a:ext cx="2209800" cy="838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 Ward </a:t>
            </a:r>
          </a:p>
        </p:txBody>
      </p:sp>
      <p:sp>
        <p:nvSpPr>
          <p:cNvPr id="14" name="Right Arrow 13"/>
          <p:cNvSpPr/>
          <p:nvPr/>
        </p:nvSpPr>
        <p:spPr>
          <a:xfrm rot="5400000">
            <a:off x="7886700" y="3390900"/>
            <a:ext cx="762000" cy="381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19600" y="4038600"/>
            <a:ext cx="4267200" cy="2514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sz="2400" b="1" dirty="0">
                <a:solidFill>
                  <a:schemeClr val="bg1"/>
                </a:solidFill>
              </a:rPr>
              <a:t>Send sample</a:t>
            </a:r>
          </a:p>
          <a:p>
            <a:pPr>
              <a:buFont typeface="Arial" pitchFamily="34" charset="0"/>
              <a:buChar char="•"/>
            </a:pPr>
            <a:r>
              <a:rPr lang="en-US" sz="2400" b="1" dirty="0">
                <a:solidFill>
                  <a:schemeClr val="bg1"/>
                </a:solidFill>
              </a:rPr>
              <a:t>If no urgency then no intervention till report available</a:t>
            </a:r>
          </a:p>
          <a:p>
            <a:pPr>
              <a:buFont typeface="Arial" pitchFamily="34" charset="0"/>
              <a:buChar char="•"/>
            </a:pPr>
            <a:r>
              <a:rPr lang="en-US" sz="2400" b="1" dirty="0">
                <a:solidFill>
                  <a:schemeClr val="bg1"/>
                </a:solidFill>
              </a:rPr>
              <a:t>If urgent need then treat as positive  </a:t>
            </a:r>
          </a:p>
          <a:p>
            <a:pPr>
              <a:buFont typeface="Arial" pitchFamily="34" charset="0"/>
              <a:buChar char="•"/>
            </a:pPr>
            <a:r>
              <a:rPr lang="en-US" sz="2400" b="1" dirty="0">
                <a:solidFill>
                  <a:schemeClr val="bg1"/>
                </a:solidFill>
              </a:rPr>
              <a:t>All patients MUST be made to wear mask</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Obstetric Management </a:t>
            </a:r>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r>
              <a:rPr lang="en-US" dirty="0"/>
              <a:t>All cases of suspected/ proven </a:t>
            </a:r>
            <a:r>
              <a:rPr lang="en-US" dirty="0" err="1"/>
              <a:t>covid</a:t>
            </a:r>
            <a:r>
              <a:rPr lang="en-US" dirty="0"/>
              <a:t> infection should be managed in a </a:t>
            </a:r>
            <a:r>
              <a:rPr lang="en-US" b="1" dirty="0"/>
              <a:t>separate ward by a separate team</a:t>
            </a:r>
          </a:p>
          <a:p>
            <a:r>
              <a:rPr lang="en-US" b="1" dirty="0">
                <a:solidFill>
                  <a:srgbClr val="FF0000"/>
                </a:solidFill>
              </a:rPr>
              <a:t>All patients MUST wear triple layer surgical mask</a:t>
            </a:r>
          </a:p>
          <a:p>
            <a:r>
              <a:rPr lang="en-US" dirty="0"/>
              <a:t>Ward must have proper donning &amp; doffing areas with separate entry &amp; exit for patients &amp; staff</a:t>
            </a:r>
          </a:p>
          <a:p>
            <a:r>
              <a:rPr lang="en-US" b="1" dirty="0">
                <a:solidFill>
                  <a:srgbClr val="0033CC"/>
                </a:solidFill>
              </a:rPr>
              <a:t>Minimum staff </a:t>
            </a:r>
            <a:r>
              <a:rPr lang="en-US" dirty="0"/>
              <a:t>should enter the ward for minimum time &amp; follow all infection prevention guidelines</a:t>
            </a:r>
          </a:p>
          <a:p>
            <a:r>
              <a:rPr lang="en-US" dirty="0"/>
              <a:t>Ensure patient is able to communicate by phone</a:t>
            </a:r>
          </a:p>
          <a:p>
            <a:r>
              <a:rPr lang="en-US" dirty="0"/>
              <a:t>No attendants allowed</a:t>
            </a:r>
          </a:p>
          <a:p>
            <a:r>
              <a:rPr lang="en-US" b="1" dirty="0">
                <a:solidFill>
                  <a:srgbClr val="0033CC"/>
                </a:solidFill>
              </a:rPr>
              <a:t>Steroids</a:t>
            </a:r>
            <a:r>
              <a:rPr lang="en-US" dirty="0"/>
              <a:t> if indicated due to prematurity must be discussed with patients &amp; attendants &amp; then given. Steroids not to be given for </a:t>
            </a:r>
            <a:r>
              <a:rPr lang="en-US" dirty="0" err="1"/>
              <a:t>covid</a:t>
            </a:r>
            <a:r>
              <a:rPr lang="en-US" dirty="0"/>
              <a:t> infection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Monitoring </a:t>
            </a:r>
          </a:p>
        </p:txBody>
      </p:sp>
      <p:sp>
        <p:nvSpPr>
          <p:cNvPr id="3" name="Content Placeholder 2"/>
          <p:cNvSpPr>
            <a:spLocks noGrp="1"/>
          </p:cNvSpPr>
          <p:nvPr>
            <p:ph idx="1"/>
          </p:nvPr>
        </p:nvSpPr>
        <p:spPr>
          <a:xfrm>
            <a:off x="457200" y="1295400"/>
            <a:ext cx="8229600" cy="5105400"/>
          </a:xfrm>
        </p:spPr>
        <p:txBody>
          <a:bodyPr>
            <a:normAutofit/>
          </a:bodyPr>
          <a:lstStyle/>
          <a:p>
            <a:r>
              <a:rPr lang="en-US" b="1" dirty="0"/>
              <a:t>Hourly SpO2 must be monitored &amp; oxygen has to be given to maintain SpO2 &gt; 94% if required</a:t>
            </a:r>
          </a:p>
          <a:p>
            <a:r>
              <a:rPr lang="en-US" b="1" dirty="0"/>
              <a:t>Strict input output monitoring must be done ensuring neutral fluid balance</a:t>
            </a:r>
          </a:p>
          <a:p>
            <a:r>
              <a:rPr lang="en-US" b="1" dirty="0"/>
              <a:t>Chances of fetal distress higher due to respiratory compromise of mother so if facilities available continuous monitoring should be done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Route of Delivery</a:t>
            </a:r>
          </a:p>
        </p:txBody>
      </p:sp>
      <p:sp>
        <p:nvSpPr>
          <p:cNvPr id="3" name="Content Placeholder 2"/>
          <p:cNvSpPr>
            <a:spLocks noGrp="1"/>
          </p:cNvSpPr>
          <p:nvPr>
            <p:ph idx="1"/>
          </p:nvPr>
        </p:nvSpPr>
        <p:spPr/>
        <p:txBody>
          <a:bodyPr>
            <a:normAutofit lnSpcReduction="10000"/>
          </a:bodyPr>
          <a:lstStyle/>
          <a:p>
            <a:r>
              <a:rPr lang="en-US" b="1" dirty="0"/>
              <a:t>Patient maybe left for vaginal delivery as virus not detected in vaginal secretions</a:t>
            </a:r>
          </a:p>
          <a:p>
            <a:r>
              <a:rPr lang="en-US" b="1" dirty="0"/>
              <a:t>Second stage maybe  cut short by forceps/</a:t>
            </a:r>
            <a:r>
              <a:rPr lang="en-US" b="1" dirty="0" err="1"/>
              <a:t>ventouse</a:t>
            </a:r>
            <a:r>
              <a:rPr lang="en-US" b="1" dirty="0"/>
              <a:t> if patient is exhausted</a:t>
            </a:r>
          </a:p>
          <a:p>
            <a:r>
              <a:rPr lang="en-US" b="1" dirty="0"/>
              <a:t>Epidural analgesia maybe given during labour if required</a:t>
            </a:r>
          </a:p>
          <a:p>
            <a:r>
              <a:rPr lang="en-US" b="1" dirty="0"/>
              <a:t>Cases in early labour and with severe respiratory compromise should be terminated by caesarean section</a:t>
            </a:r>
          </a:p>
          <a:p>
            <a:endParaRPr lang="en-US" b="1"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Operative Delivery</a:t>
            </a:r>
          </a:p>
        </p:txBody>
      </p:sp>
      <p:sp>
        <p:nvSpPr>
          <p:cNvPr id="3" name="Content Placeholder 2"/>
          <p:cNvSpPr>
            <a:spLocks noGrp="1"/>
          </p:cNvSpPr>
          <p:nvPr>
            <p:ph idx="1"/>
          </p:nvPr>
        </p:nvSpPr>
        <p:spPr/>
        <p:txBody>
          <a:bodyPr>
            <a:normAutofit lnSpcReduction="10000"/>
          </a:bodyPr>
          <a:lstStyle/>
          <a:p>
            <a:r>
              <a:rPr lang="en-US" b="1" dirty="0"/>
              <a:t>Caesarean section may also be indicated for obstetrical indications</a:t>
            </a:r>
          </a:p>
          <a:p>
            <a:r>
              <a:rPr lang="en-US" b="1" dirty="0"/>
              <a:t>Regional </a:t>
            </a:r>
            <a:r>
              <a:rPr lang="en-US" b="1" dirty="0" err="1"/>
              <a:t>anaesthesia</a:t>
            </a:r>
            <a:r>
              <a:rPr lang="en-US" b="1" dirty="0"/>
              <a:t> is preferred due to high aerosol generation with general </a:t>
            </a:r>
            <a:r>
              <a:rPr lang="en-US" b="1" dirty="0" err="1"/>
              <a:t>anaesthesia</a:t>
            </a:r>
            <a:endParaRPr lang="en-US" b="1" dirty="0"/>
          </a:p>
          <a:p>
            <a:r>
              <a:rPr lang="en-US" b="1" dirty="0"/>
              <a:t>Decision to delivery interval is increased in these cases due to time taken in donning PPE &amp; also because patient must be </a:t>
            </a:r>
            <a:r>
              <a:rPr lang="en-US" b="1" dirty="0" err="1"/>
              <a:t>anaesthetised</a:t>
            </a:r>
            <a:r>
              <a:rPr lang="en-US" b="1" dirty="0"/>
              <a:t> prior to the surgical team entering the OT</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Postnatal Management</a:t>
            </a:r>
          </a:p>
        </p:txBody>
      </p:sp>
      <p:sp>
        <p:nvSpPr>
          <p:cNvPr id="3" name="Content Placeholder 2"/>
          <p:cNvSpPr>
            <a:spLocks noGrp="1"/>
          </p:cNvSpPr>
          <p:nvPr>
            <p:ph idx="1"/>
          </p:nvPr>
        </p:nvSpPr>
        <p:spPr/>
        <p:txBody>
          <a:bodyPr>
            <a:normAutofit fontScale="92500" lnSpcReduction="10000"/>
          </a:bodyPr>
          <a:lstStyle/>
          <a:p>
            <a:r>
              <a:rPr lang="en-US" b="1" dirty="0"/>
              <a:t>Resuscitation of baby must be carried out in separate room</a:t>
            </a:r>
          </a:p>
          <a:p>
            <a:r>
              <a:rPr lang="en-US" b="1" dirty="0"/>
              <a:t>If not possible then maintain at least distance of 2m and use intervening screen</a:t>
            </a:r>
          </a:p>
          <a:p>
            <a:r>
              <a:rPr lang="en-US" b="1" dirty="0"/>
              <a:t>Baby must be tested for </a:t>
            </a:r>
            <a:r>
              <a:rPr lang="en-US" b="1" dirty="0" smtClean="0"/>
              <a:t>COVID </a:t>
            </a:r>
            <a:r>
              <a:rPr lang="en-US" b="1" dirty="0"/>
              <a:t>infection</a:t>
            </a:r>
          </a:p>
          <a:p>
            <a:r>
              <a:rPr lang="en-US" b="1" dirty="0"/>
              <a:t>Rooming in to be avoided with baby being cared for by a healthy relative </a:t>
            </a:r>
          </a:p>
          <a:p>
            <a:r>
              <a:rPr lang="en-US" b="1" dirty="0"/>
              <a:t>Evaluate mother for need of anticoagulants</a:t>
            </a:r>
          </a:p>
          <a:p>
            <a:r>
              <a:rPr lang="en-US" b="1" dirty="0"/>
              <a:t>NSAIDS </a:t>
            </a:r>
            <a:r>
              <a:rPr lang="en-US" b="1" dirty="0">
                <a:solidFill>
                  <a:srgbClr val="FF0000"/>
                </a:solidFill>
              </a:rPr>
              <a:t>NOT </a:t>
            </a:r>
            <a:r>
              <a:rPr lang="en-US" b="1" dirty="0"/>
              <a:t>to be given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portant Facts Pregnant &amp; Breastfeeding Mothers Need To Know ..."/>
          <p:cNvPicPr/>
          <p:nvPr/>
        </p:nvPicPr>
        <p:blipFill>
          <a:blip r:embed="rId2" cstate="print"/>
          <a:srcRect/>
          <a:stretch>
            <a:fillRect/>
          </a:stretch>
        </p:blipFill>
        <p:spPr bwMode="auto">
          <a:xfrm>
            <a:off x="4267200" y="0"/>
            <a:ext cx="4876800" cy="2057400"/>
          </a:xfrm>
          <a:prstGeom prst="rect">
            <a:avLst/>
          </a:prstGeom>
          <a:noFill/>
          <a:ln w="9525">
            <a:noFill/>
            <a:miter lim="800000"/>
            <a:headEnd/>
            <a:tailEnd/>
          </a:ln>
          <a:effectLst>
            <a:softEdge rad="317500"/>
          </a:effectLst>
        </p:spPr>
      </p:pic>
      <p:sp>
        <p:nvSpPr>
          <p:cNvPr id="2" name="Title 1"/>
          <p:cNvSpPr>
            <a:spLocks noGrp="1"/>
          </p:cNvSpPr>
          <p:nvPr>
            <p:ph type="title"/>
          </p:nvPr>
        </p:nvSpPr>
        <p:spPr>
          <a:xfrm>
            <a:off x="152400" y="304800"/>
            <a:ext cx="4267200" cy="1143000"/>
          </a:xfrm>
        </p:spPr>
        <p:txBody>
          <a:bodyPr/>
          <a:lstStyle/>
          <a:p>
            <a:r>
              <a:rPr lang="en-US" b="1" dirty="0">
                <a:solidFill>
                  <a:srgbClr val="FF0000"/>
                </a:solidFill>
              </a:rPr>
              <a:t>Neonatal Feeding</a:t>
            </a:r>
          </a:p>
        </p:txBody>
      </p:sp>
      <p:sp>
        <p:nvSpPr>
          <p:cNvPr id="3" name="Content Placeholder 2"/>
          <p:cNvSpPr>
            <a:spLocks noGrp="1"/>
          </p:cNvSpPr>
          <p:nvPr>
            <p:ph idx="1"/>
          </p:nvPr>
        </p:nvSpPr>
        <p:spPr>
          <a:xfrm>
            <a:off x="457200" y="1828800"/>
            <a:ext cx="8229600" cy="4724400"/>
          </a:xfrm>
        </p:spPr>
        <p:txBody>
          <a:bodyPr>
            <a:normAutofit fontScale="92500" lnSpcReduction="10000"/>
          </a:bodyPr>
          <a:lstStyle/>
          <a:p>
            <a:r>
              <a:rPr lang="en-US" b="1" dirty="0"/>
              <a:t>Virus has not been detected in breast milk</a:t>
            </a:r>
          </a:p>
          <a:p>
            <a:r>
              <a:rPr lang="en-US" b="1" dirty="0"/>
              <a:t>Breast milk is best for neonate</a:t>
            </a:r>
          </a:p>
          <a:p>
            <a:r>
              <a:rPr lang="en-US" b="1" dirty="0"/>
              <a:t>If mother infected but well she may breastfeed with proper precautions of hand washing &amp; wearing mask</a:t>
            </a:r>
          </a:p>
          <a:p>
            <a:r>
              <a:rPr lang="en-US" b="1" dirty="0"/>
              <a:t>If mother not well but able to express milk then hygienically collected breast milk may be fed by healthy attendant</a:t>
            </a:r>
          </a:p>
          <a:p>
            <a:r>
              <a:rPr lang="en-US" b="1" dirty="0"/>
              <a:t>If not possible to express breast milk then top feed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droom\Downloads\IMG-20200422-WA0018.jpg"/>
          <p:cNvPicPr>
            <a:picLocks noChangeAspect="1" noChangeArrowheads="1"/>
          </p:cNvPicPr>
          <p:nvPr/>
        </p:nvPicPr>
        <p:blipFill>
          <a:blip r:embed="rId2" cstate="print"/>
          <a:srcRect b="11111"/>
          <a:stretch>
            <a:fillRect/>
          </a:stretch>
        </p:blipFill>
        <p:spPr bwMode="auto">
          <a:xfrm>
            <a:off x="1143000" y="1"/>
            <a:ext cx="6934200" cy="6864151"/>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 </a:t>
            </a:r>
          </a:p>
        </p:txBody>
      </p:sp>
      <p:sp>
        <p:nvSpPr>
          <p:cNvPr id="3" name="Content Placeholder 2"/>
          <p:cNvSpPr>
            <a:spLocks noGrp="1"/>
          </p:cNvSpPr>
          <p:nvPr>
            <p:ph idx="1"/>
          </p:nvPr>
        </p:nvSpPr>
        <p:spPr/>
        <p:txBody>
          <a:bodyPr>
            <a:normAutofit/>
          </a:bodyPr>
          <a:lstStyle/>
          <a:p>
            <a:pPr algn="ctr">
              <a:buNone/>
            </a:pPr>
            <a:r>
              <a:rPr lang="en-US" sz="28700" b="1" dirty="0">
                <a:solidFill>
                  <a:srgbClr val="FF0000"/>
                </a:solidFill>
              </a:rPr>
              <a:t>?</a:t>
            </a:r>
          </a:p>
        </p:txBody>
      </p:sp>
      <p:sp>
        <p:nvSpPr>
          <p:cNvPr id="4" name="Rectangle 3"/>
          <p:cNvSpPr/>
          <p:nvPr/>
        </p:nvSpPr>
        <p:spPr>
          <a:xfrm>
            <a:off x="2214546" y="571480"/>
            <a:ext cx="4500594" cy="769441"/>
          </a:xfrm>
          <a:prstGeom prst="rect">
            <a:avLst/>
          </a:prstGeom>
        </p:spPr>
        <p:txBody>
          <a:bodyPr wrap="square">
            <a:spAutoFit/>
          </a:bodyPr>
          <a:lstStyle/>
          <a:p>
            <a:pPr algn="ctr"/>
            <a:r>
              <a:rPr lang="en-US" sz="4400" b="1" dirty="0" smtClean="0">
                <a:solidFill>
                  <a:srgbClr val="FF3300"/>
                </a:solidFill>
                <a:latin typeface="+mj-lt"/>
              </a:rPr>
              <a:t>Any Questions?</a:t>
            </a:r>
            <a:endParaRPr lang="en-US" sz="4400" dirty="0">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Here some ideas to stay healthy</a:t>
            </a:r>
          </a:p>
        </p:txBody>
      </p:sp>
      <p:sp>
        <p:nvSpPr>
          <p:cNvPr id="3" name="Content Placeholder 2"/>
          <p:cNvSpPr>
            <a:spLocks noGrp="1"/>
          </p:cNvSpPr>
          <p:nvPr>
            <p:ph idx="1"/>
          </p:nvPr>
        </p:nvSpPr>
        <p:spPr>
          <a:xfrm>
            <a:off x="457200" y="1295400"/>
            <a:ext cx="8229600" cy="5410200"/>
          </a:xfrm>
        </p:spPr>
        <p:txBody>
          <a:bodyPr>
            <a:normAutofit fontScale="92500" lnSpcReduction="10000"/>
          </a:bodyPr>
          <a:lstStyle/>
          <a:p>
            <a:pPr lvl="1">
              <a:lnSpc>
                <a:spcPct val="160000"/>
              </a:lnSpc>
              <a:spcBef>
                <a:spcPts val="800"/>
              </a:spcBef>
              <a:spcAft>
                <a:spcPts val="200"/>
              </a:spcAft>
            </a:pPr>
            <a:r>
              <a:rPr lang="en-US" sz="3600" b="1" dirty="0"/>
              <a:t>Be active</a:t>
            </a:r>
          </a:p>
          <a:p>
            <a:pPr lvl="1">
              <a:lnSpc>
                <a:spcPct val="160000"/>
              </a:lnSpc>
              <a:spcBef>
                <a:spcPts val="800"/>
              </a:spcBef>
              <a:spcAft>
                <a:spcPts val="200"/>
              </a:spcAft>
            </a:pPr>
            <a:r>
              <a:rPr lang="en-US" sz="3600" b="1" dirty="0"/>
              <a:t>Eat healthy </a:t>
            </a:r>
          </a:p>
          <a:p>
            <a:pPr lvl="1">
              <a:lnSpc>
                <a:spcPct val="160000"/>
              </a:lnSpc>
              <a:spcBef>
                <a:spcPts val="800"/>
              </a:spcBef>
              <a:spcAft>
                <a:spcPts val="200"/>
              </a:spcAft>
            </a:pPr>
            <a:r>
              <a:rPr lang="en-US" sz="3600" b="1" dirty="0"/>
              <a:t>Don’t smoke</a:t>
            </a:r>
          </a:p>
          <a:p>
            <a:pPr lvl="1">
              <a:lnSpc>
                <a:spcPct val="160000"/>
              </a:lnSpc>
              <a:spcBef>
                <a:spcPts val="800"/>
              </a:spcBef>
              <a:spcAft>
                <a:spcPts val="200"/>
              </a:spcAft>
            </a:pPr>
            <a:r>
              <a:rPr lang="en-US" sz="3600" b="1" dirty="0"/>
              <a:t>Don’t drink Alcohol</a:t>
            </a:r>
          </a:p>
          <a:p>
            <a:pPr lvl="1">
              <a:lnSpc>
                <a:spcPct val="160000"/>
              </a:lnSpc>
              <a:spcBef>
                <a:spcPts val="800"/>
              </a:spcBef>
              <a:spcAft>
                <a:spcPts val="200"/>
              </a:spcAft>
            </a:pPr>
            <a:r>
              <a:rPr lang="en-US" sz="3600" b="1" dirty="0"/>
              <a:t>Meditate</a:t>
            </a:r>
          </a:p>
          <a:p>
            <a:pPr lvl="1">
              <a:lnSpc>
                <a:spcPct val="160000"/>
              </a:lnSpc>
              <a:spcBef>
                <a:spcPts val="800"/>
              </a:spcBef>
              <a:spcAft>
                <a:spcPts val="200"/>
              </a:spcAft>
            </a:pPr>
            <a:r>
              <a:rPr lang="en-US" sz="3600" b="1" dirty="0"/>
              <a:t>Read books/Listen music</a:t>
            </a:r>
          </a:p>
          <a:p>
            <a:endParaRPr lang="en-US" dirty="0"/>
          </a:p>
        </p:txBody>
      </p:sp>
      <p:pic>
        <p:nvPicPr>
          <p:cNvPr id="4" name="Picture 3" descr="🏃‍♀️"/>
          <p:cNvPicPr/>
          <p:nvPr/>
        </p:nvPicPr>
        <p:blipFill>
          <a:blip r:embed="rId2" cstate="print"/>
          <a:srcRect/>
          <a:stretch>
            <a:fillRect/>
          </a:stretch>
        </p:blipFill>
        <p:spPr bwMode="auto">
          <a:xfrm>
            <a:off x="4876800" y="1295400"/>
            <a:ext cx="1066800" cy="1219200"/>
          </a:xfrm>
          <a:prstGeom prst="rect">
            <a:avLst/>
          </a:prstGeom>
          <a:noFill/>
          <a:ln w="9525">
            <a:noFill/>
            <a:miter lim="800000"/>
            <a:headEnd/>
            <a:tailEnd/>
          </a:ln>
        </p:spPr>
      </p:pic>
      <p:pic>
        <p:nvPicPr>
          <p:cNvPr id="5" name="Picture 4" descr="🥕"/>
          <p:cNvPicPr/>
          <p:nvPr/>
        </p:nvPicPr>
        <p:blipFill>
          <a:blip r:embed="rId3" cstate="print"/>
          <a:srcRect/>
          <a:stretch>
            <a:fillRect/>
          </a:stretch>
        </p:blipFill>
        <p:spPr bwMode="auto">
          <a:xfrm>
            <a:off x="6553200" y="2209800"/>
            <a:ext cx="990600" cy="914400"/>
          </a:xfrm>
          <a:prstGeom prst="rect">
            <a:avLst/>
          </a:prstGeom>
          <a:noFill/>
          <a:ln w="9525">
            <a:noFill/>
            <a:miter lim="800000"/>
            <a:headEnd/>
            <a:tailEnd/>
          </a:ln>
        </p:spPr>
      </p:pic>
      <p:pic>
        <p:nvPicPr>
          <p:cNvPr id="6" name="Picture 5" descr="🚭"/>
          <p:cNvPicPr/>
          <p:nvPr/>
        </p:nvPicPr>
        <p:blipFill>
          <a:blip r:embed="rId4" cstate="print"/>
          <a:srcRect/>
          <a:stretch>
            <a:fillRect/>
          </a:stretch>
        </p:blipFill>
        <p:spPr bwMode="auto">
          <a:xfrm>
            <a:off x="5029200" y="3352800"/>
            <a:ext cx="914400" cy="914400"/>
          </a:xfrm>
          <a:prstGeom prst="rect">
            <a:avLst/>
          </a:prstGeom>
          <a:noFill/>
          <a:ln w="9525">
            <a:noFill/>
            <a:miter lim="800000"/>
            <a:headEnd/>
            <a:tailEnd/>
          </a:ln>
        </p:spPr>
      </p:pic>
      <p:pic>
        <p:nvPicPr>
          <p:cNvPr id="7" name="Picture 6" descr="🧘‍♀️"/>
          <p:cNvPicPr/>
          <p:nvPr/>
        </p:nvPicPr>
        <p:blipFill>
          <a:blip r:embed="rId5" cstate="print"/>
          <a:srcRect/>
          <a:stretch>
            <a:fillRect/>
          </a:stretch>
        </p:blipFill>
        <p:spPr bwMode="auto">
          <a:xfrm>
            <a:off x="6781800" y="3657600"/>
            <a:ext cx="1066800" cy="1143000"/>
          </a:xfrm>
          <a:prstGeom prst="rect">
            <a:avLst/>
          </a:prstGeom>
          <a:noFill/>
          <a:ln w="9525">
            <a:noFill/>
            <a:miter lim="800000"/>
            <a:headEnd/>
            <a:tailEnd/>
          </a:ln>
        </p:spPr>
      </p:pic>
      <p:pic>
        <p:nvPicPr>
          <p:cNvPr id="8" name="Picture 7" descr="📚"/>
          <p:cNvPicPr/>
          <p:nvPr/>
        </p:nvPicPr>
        <p:blipFill>
          <a:blip r:embed="rId6" cstate="print"/>
          <a:srcRect/>
          <a:stretch>
            <a:fillRect/>
          </a:stretch>
        </p:blipFill>
        <p:spPr bwMode="auto">
          <a:xfrm>
            <a:off x="5334000" y="5105400"/>
            <a:ext cx="838200" cy="838200"/>
          </a:xfrm>
          <a:prstGeom prst="rect">
            <a:avLst/>
          </a:prstGeom>
          <a:noFill/>
          <a:ln w="9525">
            <a:noFill/>
            <a:miter lim="800000"/>
            <a:headEnd/>
            <a:tailEnd/>
          </a:ln>
        </p:spPr>
      </p:pic>
      <p:pic>
        <p:nvPicPr>
          <p:cNvPr id="1026" name="Picture 2" descr="C:\Users\TEMP\Desktop\0623fa813831426a6992f9a94720c16e.jpg"/>
          <p:cNvPicPr>
            <a:picLocks noChangeAspect="1" noChangeArrowheads="1"/>
          </p:cNvPicPr>
          <p:nvPr/>
        </p:nvPicPr>
        <p:blipFill>
          <a:blip r:embed="rId7" cstate="print"/>
          <a:srcRect/>
          <a:stretch>
            <a:fillRect/>
          </a:stretch>
        </p:blipFill>
        <p:spPr bwMode="auto">
          <a:xfrm>
            <a:off x="6979654" y="5486400"/>
            <a:ext cx="1457156" cy="1038224"/>
          </a:xfrm>
          <a:prstGeom prst="rect">
            <a:avLst/>
          </a:prstGeom>
          <a:noFill/>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To Summarize…..</a:t>
            </a:r>
            <a:endParaRPr lang="en-US" dirty="0">
              <a:solidFill>
                <a:srgbClr val="FF0000"/>
              </a:solidFill>
            </a:endParaRPr>
          </a:p>
        </p:txBody>
      </p:sp>
      <p:sp>
        <p:nvSpPr>
          <p:cNvPr id="3" name="Content Placeholder 2"/>
          <p:cNvSpPr>
            <a:spLocks noGrp="1"/>
          </p:cNvSpPr>
          <p:nvPr>
            <p:ph idx="1"/>
          </p:nvPr>
        </p:nvSpPr>
        <p:spPr>
          <a:xfrm>
            <a:off x="457200" y="1371600"/>
            <a:ext cx="8229600" cy="3962400"/>
          </a:xfrm>
        </p:spPr>
        <p:txBody>
          <a:bodyPr>
            <a:noAutofit/>
          </a:bodyPr>
          <a:lstStyle/>
          <a:p>
            <a:pPr>
              <a:buNone/>
            </a:pPr>
            <a:r>
              <a:rPr lang="en-US" sz="2800" b="1" dirty="0" smtClean="0">
                <a:solidFill>
                  <a:srgbClr val="0033CC"/>
                </a:solidFill>
                <a:cs typeface="Calibri" panose="020F0502020204030204" pitchFamily="34" charset="0"/>
              </a:rPr>
              <a:t>Reflect and see if you will be able to:</a:t>
            </a:r>
          </a:p>
          <a:p>
            <a:r>
              <a:rPr lang="en-US" sz="2800" b="1" dirty="0" smtClean="0">
                <a:solidFill>
                  <a:srgbClr val="FF0000"/>
                </a:solidFill>
                <a:latin typeface="Calibri" pitchFamily="34" charset="0"/>
              </a:rPr>
              <a:t>Assess </a:t>
            </a:r>
            <a:r>
              <a:rPr lang="en-US" sz="2800" b="1" dirty="0" smtClean="0">
                <a:latin typeface="Calibri" pitchFamily="34" charset="0"/>
              </a:rPr>
              <a:t>risk and severity of illness in pregnant women with COVID 19 infection</a:t>
            </a:r>
            <a:endParaRPr lang="en-US" sz="2800" b="1" dirty="0" smtClean="0"/>
          </a:p>
          <a:p>
            <a:r>
              <a:rPr lang="en-US" sz="2800" b="1" dirty="0" smtClean="0">
                <a:solidFill>
                  <a:srgbClr val="FF0000"/>
                </a:solidFill>
              </a:rPr>
              <a:t>Identify</a:t>
            </a:r>
            <a:r>
              <a:rPr lang="en-US" sz="2800" b="1" dirty="0" smtClean="0"/>
              <a:t> common clinical signs/symptoms of COVID-19 in pregnant Women </a:t>
            </a:r>
          </a:p>
          <a:p>
            <a:r>
              <a:rPr lang="en-US" sz="2800" b="1" dirty="0" smtClean="0">
                <a:solidFill>
                  <a:srgbClr val="FF0000"/>
                </a:solidFill>
                <a:latin typeface="Calibri" pitchFamily="34" charset="0"/>
              </a:rPr>
              <a:t>Compare</a:t>
            </a:r>
            <a:r>
              <a:rPr lang="en-US" sz="2800" b="1" dirty="0" smtClean="0">
                <a:latin typeface="Calibri" pitchFamily="34" charset="0"/>
              </a:rPr>
              <a:t> clinical presentation of COVID 19 in pregnant population with other non pregnant adults</a:t>
            </a:r>
          </a:p>
          <a:p>
            <a:r>
              <a:rPr lang="en-US" sz="2800" b="1" dirty="0" smtClean="0">
                <a:solidFill>
                  <a:srgbClr val="FF0000"/>
                </a:solidFill>
                <a:latin typeface="Calibri" pitchFamily="34" charset="0"/>
              </a:rPr>
              <a:t>Appraise </a:t>
            </a:r>
            <a:r>
              <a:rPr lang="en-US" sz="2800" b="1" dirty="0" smtClean="0">
                <a:latin typeface="Calibri" pitchFamily="34" charset="0"/>
              </a:rPr>
              <a:t>findings from recent studies on COVID-19 presentation in pregnant population</a:t>
            </a:r>
            <a:endParaRPr lang="en-US" sz="2800" b="1" i="1" dirty="0" smtClean="0">
              <a:cs typeface="Calibri" panose="020F0502020204030204" pitchFamily="34" charset="0"/>
            </a:endParaRPr>
          </a:p>
          <a:p>
            <a:pPr marL="457200" indent="-457200">
              <a:lnSpc>
                <a:spcPct val="94000"/>
              </a:lnSpc>
              <a:spcBef>
                <a:spcPts val="1000"/>
              </a:spcBef>
              <a:spcAft>
                <a:spcPts val="200"/>
              </a:spcAft>
              <a:buNone/>
            </a:pPr>
            <a:endParaRPr lang="en-US" sz="2800" b="1" dirty="0" smtClean="0">
              <a:latin typeface="Calibri" pitchFamily="34" charset="0"/>
            </a:endParaRPr>
          </a:p>
          <a:p>
            <a:pPr marL="457200" indent="-457200">
              <a:lnSpc>
                <a:spcPct val="94000"/>
              </a:lnSpc>
              <a:spcBef>
                <a:spcPts val="1000"/>
              </a:spcBef>
              <a:spcAft>
                <a:spcPts val="200"/>
              </a:spcAft>
            </a:pPr>
            <a:endParaRPr lang="en-US" sz="2800" b="1" dirty="0" smtClean="0">
              <a:latin typeface="Calibri" pitchFamily="34" charset="0"/>
            </a:endParaRPr>
          </a:p>
          <a:p>
            <a:endParaRPr lang="en-US" sz="2800" b="1" dirty="0" smtClean="0"/>
          </a:p>
          <a:p>
            <a:endParaRPr lang="en-US" sz="2800" b="1" dirty="0" smtClean="0"/>
          </a:p>
          <a:p>
            <a:pPr>
              <a:lnSpc>
                <a:spcPct val="94000"/>
              </a:lnSpc>
              <a:spcBef>
                <a:spcPts val="1000"/>
              </a:spcBef>
              <a:spcAft>
                <a:spcPts val="200"/>
              </a:spcAft>
              <a:buNone/>
            </a:pPr>
            <a:endParaRPr lang="en-US" sz="2800" b="1" dirty="0" smtClean="0"/>
          </a:p>
          <a:p>
            <a:pPr>
              <a:lnSpc>
                <a:spcPct val="94000"/>
              </a:lnSpc>
              <a:spcBef>
                <a:spcPts val="1000"/>
              </a:spcBef>
              <a:spcAft>
                <a:spcPts val="200"/>
              </a:spcAft>
            </a:pPr>
            <a:endParaRPr lang="en-US" sz="2800" b="1" dirty="0"/>
          </a:p>
          <a:p>
            <a:pPr>
              <a:spcBef>
                <a:spcPts val="400"/>
              </a:spcBef>
            </a:pPr>
            <a:endParaRPr lang="en-US" sz="2800" b="1" dirty="0"/>
          </a:p>
          <a:p>
            <a:pPr>
              <a:spcBef>
                <a:spcPts val="400"/>
              </a:spcBef>
            </a:pPr>
            <a:endParaRPr lang="en-US" sz="2800" b="1" dirty="0" smtClean="0"/>
          </a:p>
          <a:p>
            <a:pPr>
              <a:spcBef>
                <a:spcPts val="400"/>
              </a:spcBef>
            </a:pPr>
            <a:endParaRPr lang="en-US" sz="2800" b="1" dirty="0"/>
          </a:p>
          <a:p>
            <a:pPr>
              <a:spcBef>
                <a:spcPts val="400"/>
              </a:spcBef>
            </a:pPr>
            <a:endParaRPr lang="en-US" sz="2800" b="1" dirty="0"/>
          </a:p>
          <a:p>
            <a:pPr>
              <a:spcBef>
                <a:spcPts val="400"/>
              </a:spcBef>
            </a:pPr>
            <a:endParaRPr lang="en-US" sz="28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To Summarize…..</a:t>
            </a:r>
            <a:endParaRPr lang="en-US" dirty="0">
              <a:solidFill>
                <a:srgbClr val="FF0000"/>
              </a:solidFill>
            </a:endParaRPr>
          </a:p>
        </p:txBody>
      </p:sp>
      <p:sp>
        <p:nvSpPr>
          <p:cNvPr id="3" name="Content Placeholder 2"/>
          <p:cNvSpPr>
            <a:spLocks noGrp="1"/>
          </p:cNvSpPr>
          <p:nvPr>
            <p:ph idx="1"/>
          </p:nvPr>
        </p:nvSpPr>
        <p:spPr>
          <a:xfrm>
            <a:off x="457200" y="1371600"/>
            <a:ext cx="8229600" cy="3962400"/>
          </a:xfrm>
        </p:spPr>
        <p:txBody>
          <a:bodyPr>
            <a:noAutofit/>
          </a:bodyPr>
          <a:lstStyle/>
          <a:p>
            <a:pPr>
              <a:buNone/>
            </a:pPr>
            <a:r>
              <a:rPr lang="en-US" b="1" dirty="0" smtClean="0">
                <a:solidFill>
                  <a:srgbClr val="0033CC"/>
                </a:solidFill>
                <a:cs typeface="Calibri" panose="020F0502020204030204" pitchFamily="34" charset="0"/>
              </a:rPr>
              <a:t>Reflect and see if you will be able to:</a:t>
            </a:r>
          </a:p>
          <a:p>
            <a:pPr marL="457200" indent="-457200">
              <a:lnSpc>
                <a:spcPct val="94000"/>
              </a:lnSpc>
              <a:spcBef>
                <a:spcPts val="1000"/>
              </a:spcBef>
              <a:spcAft>
                <a:spcPts val="200"/>
              </a:spcAft>
            </a:pPr>
            <a:r>
              <a:rPr lang="en-US" b="1" dirty="0" smtClean="0">
                <a:latin typeface="Calibri" pitchFamily="34" charset="0"/>
              </a:rPr>
              <a:t>Counsel in antenatal period</a:t>
            </a:r>
          </a:p>
          <a:p>
            <a:pPr marL="457200" indent="-457200">
              <a:lnSpc>
                <a:spcPct val="94000"/>
              </a:lnSpc>
              <a:spcBef>
                <a:spcPts val="1000"/>
              </a:spcBef>
              <a:spcAft>
                <a:spcPts val="200"/>
              </a:spcAft>
            </a:pPr>
            <a:r>
              <a:rPr lang="en-US" b="1" dirty="0" smtClean="0">
                <a:latin typeface="Calibri" pitchFamily="34" charset="0"/>
              </a:rPr>
              <a:t>Treat all suspects as positive</a:t>
            </a:r>
          </a:p>
          <a:p>
            <a:pPr marL="457200" indent="-457200">
              <a:lnSpc>
                <a:spcPct val="94000"/>
              </a:lnSpc>
              <a:spcBef>
                <a:spcPts val="1000"/>
              </a:spcBef>
              <a:spcAft>
                <a:spcPts val="200"/>
              </a:spcAft>
            </a:pPr>
            <a:r>
              <a:rPr lang="en-US" b="1" dirty="0" smtClean="0">
                <a:latin typeface="Calibri" pitchFamily="34" charset="0"/>
              </a:rPr>
              <a:t>Vaginal delivery possible</a:t>
            </a:r>
          </a:p>
          <a:p>
            <a:pPr marL="457200" indent="-457200">
              <a:lnSpc>
                <a:spcPct val="94000"/>
              </a:lnSpc>
              <a:spcBef>
                <a:spcPts val="1000"/>
              </a:spcBef>
              <a:spcAft>
                <a:spcPts val="200"/>
              </a:spcAft>
            </a:pPr>
            <a:r>
              <a:rPr lang="en-US" b="1" dirty="0" smtClean="0">
                <a:latin typeface="Calibri" pitchFamily="34" charset="0"/>
              </a:rPr>
              <a:t>Expressed breast milk is best</a:t>
            </a:r>
          </a:p>
          <a:p>
            <a:pPr marL="457200" indent="-457200">
              <a:lnSpc>
                <a:spcPct val="94000"/>
              </a:lnSpc>
              <a:spcBef>
                <a:spcPts val="1000"/>
              </a:spcBef>
              <a:spcAft>
                <a:spcPts val="200"/>
              </a:spcAft>
              <a:buNone/>
            </a:pPr>
            <a:endParaRPr lang="en-US" b="1" dirty="0" smtClean="0">
              <a:latin typeface="Calibri" pitchFamily="34" charset="0"/>
            </a:endParaRPr>
          </a:p>
          <a:p>
            <a:pPr marL="457200" indent="-457200">
              <a:lnSpc>
                <a:spcPct val="94000"/>
              </a:lnSpc>
              <a:spcBef>
                <a:spcPts val="1000"/>
              </a:spcBef>
              <a:spcAft>
                <a:spcPts val="200"/>
              </a:spcAft>
            </a:pPr>
            <a:endParaRPr lang="en-US" b="1" dirty="0" smtClean="0">
              <a:latin typeface="Calibri" pitchFamily="34" charset="0"/>
            </a:endParaRPr>
          </a:p>
          <a:p>
            <a:endParaRPr lang="en-US" b="1" dirty="0" smtClean="0"/>
          </a:p>
          <a:p>
            <a:endParaRPr lang="en-US" b="1" dirty="0" smtClean="0"/>
          </a:p>
          <a:p>
            <a:pPr>
              <a:lnSpc>
                <a:spcPct val="94000"/>
              </a:lnSpc>
              <a:spcBef>
                <a:spcPts val="1000"/>
              </a:spcBef>
              <a:spcAft>
                <a:spcPts val="200"/>
              </a:spcAft>
              <a:buNone/>
            </a:pPr>
            <a:endParaRPr lang="en-US" b="1" dirty="0" smtClean="0"/>
          </a:p>
          <a:p>
            <a:pPr>
              <a:lnSpc>
                <a:spcPct val="94000"/>
              </a:lnSpc>
              <a:spcBef>
                <a:spcPts val="1000"/>
              </a:spcBef>
              <a:spcAft>
                <a:spcPts val="200"/>
              </a:spcAft>
            </a:pPr>
            <a:endParaRPr lang="en-US" b="1" dirty="0"/>
          </a:p>
          <a:p>
            <a:pPr>
              <a:spcBef>
                <a:spcPts val="400"/>
              </a:spcBef>
            </a:pPr>
            <a:endParaRPr lang="en-US" b="1" dirty="0"/>
          </a:p>
          <a:p>
            <a:pPr>
              <a:spcBef>
                <a:spcPts val="400"/>
              </a:spcBef>
            </a:pPr>
            <a:endParaRPr lang="en-US" b="1" dirty="0" smtClean="0"/>
          </a:p>
          <a:p>
            <a:pPr>
              <a:spcBef>
                <a:spcPts val="400"/>
              </a:spcBef>
            </a:pPr>
            <a:endParaRPr lang="en-US" b="1" dirty="0"/>
          </a:p>
          <a:p>
            <a:pPr>
              <a:spcBef>
                <a:spcPts val="400"/>
              </a:spcBef>
            </a:pPr>
            <a:endParaRPr lang="en-US" b="1" dirty="0"/>
          </a:p>
          <a:p>
            <a:pPr>
              <a:spcBef>
                <a:spcPts val="400"/>
              </a:spcBef>
            </a:pPr>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470025"/>
          </a:xfrm>
        </p:spPr>
        <p:txBody>
          <a:bodyPr>
            <a:normAutofit/>
          </a:bodyPr>
          <a:lstStyle/>
          <a:p>
            <a:r>
              <a:rPr lang="en-US" b="1" dirty="0" smtClean="0">
                <a:solidFill>
                  <a:srgbClr val="FF0000"/>
                </a:solidFill>
              </a:rPr>
              <a:t>Positive Mental Health</a:t>
            </a:r>
            <a:endParaRPr lang="en-US" b="1" dirty="0">
              <a:solidFill>
                <a:srgbClr val="FF0000"/>
              </a:solidFill>
            </a:endParaRP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a:t>
            </a:r>
            <a:r>
              <a:rPr lang="en-US" sz="4800" b="1" dirty="0" smtClean="0">
                <a:solidFill>
                  <a:srgbClr val="0033CC"/>
                </a:solidFill>
              </a:rPr>
              <a:t>12)</a:t>
            </a:r>
            <a:endParaRPr lang="en-US" sz="4800" b="1" dirty="0">
              <a:solidFill>
                <a:srgbClr val="0033CC"/>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0"/>
            <a:ext cx="9144000" cy="6858000"/>
          </a:xfrm>
          <a:prstGeom prst="rect">
            <a:avLst/>
          </a:prstGeom>
        </p:spPr>
      </p:pic>
      <p:pic>
        <p:nvPicPr>
          <p:cNvPr id="4" name="Picture 3"/>
          <p:cNvPicPr>
            <a:picLocks noChangeAspect="1"/>
          </p:cNvPicPr>
          <p:nvPr/>
        </p:nvPicPr>
        <p:blipFill>
          <a:blip r:embed="rId3" cstate="print"/>
          <a:stretch>
            <a:fillRect/>
          </a:stretch>
        </p:blipFill>
        <p:spPr>
          <a:xfrm>
            <a:off x="5519057" y="0"/>
            <a:ext cx="3624943" cy="4125846"/>
          </a:xfrm>
          <a:prstGeom prst="rect">
            <a:avLst/>
          </a:prstGeom>
          <a:ln>
            <a:noFill/>
          </a:ln>
          <a:effectLst>
            <a:softEdge rad="112500"/>
          </a:effectLst>
        </p:spPr>
      </p:pic>
    </p:spTree>
    <p:extLst>
      <p:ext uri="{BB962C8B-B14F-4D97-AF65-F5344CB8AC3E}">
        <p14:creationId xmlns:p14="http://schemas.microsoft.com/office/powerpoint/2010/main" xmlns="" val="290398029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xmlns="" val="0"/>
              </a:ext>
            </a:extLst>
          </a:blip>
          <a:srcRect l="13677" r="12556"/>
          <a:stretch>
            <a:fillRect/>
          </a:stretch>
        </p:blipFill>
        <p:spPr>
          <a:xfrm>
            <a:off x="5562600" y="0"/>
            <a:ext cx="3581400" cy="1659314"/>
          </a:xfrm>
          <a:prstGeom prst="rect">
            <a:avLst/>
          </a:prstGeom>
        </p:spPr>
      </p:pic>
      <p:sp>
        <p:nvSpPr>
          <p:cNvPr id="2" name="Title 1"/>
          <p:cNvSpPr>
            <a:spLocks noGrp="1"/>
          </p:cNvSpPr>
          <p:nvPr>
            <p:ph type="title"/>
          </p:nvPr>
        </p:nvSpPr>
        <p:spPr>
          <a:xfrm>
            <a:off x="457200" y="38317"/>
            <a:ext cx="4582886" cy="1609344"/>
          </a:xfrm>
        </p:spPr>
        <p:txBody>
          <a:bodyPr/>
          <a:lstStyle/>
          <a:p>
            <a:r>
              <a:rPr lang="en-US" b="1" dirty="0">
                <a:solidFill>
                  <a:srgbClr val="FF0000"/>
                </a:solidFill>
              </a:rPr>
              <a:t>Health Care Workers (HCW) </a:t>
            </a:r>
          </a:p>
        </p:txBody>
      </p:sp>
      <p:sp>
        <p:nvSpPr>
          <p:cNvPr id="3" name="Content Placeholder 2"/>
          <p:cNvSpPr>
            <a:spLocks noGrp="1"/>
          </p:cNvSpPr>
          <p:nvPr>
            <p:ph idx="1"/>
          </p:nvPr>
        </p:nvSpPr>
        <p:spPr>
          <a:xfrm>
            <a:off x="457200" y="1600200"/>
            <a:ext cx="8229600" cy="5082112"/>
          </a:xfrm>
        </p:spPr>
        <p:txBody>
          <a:bodyPr>
            <a:normAutofit/>
          </a:bodyPr>
          <a:lstStyle/>
          <a:p>
            <a:r>
              <a:rPr lang="en-US" sz="3600" b="1" dirty="0"/>
              <a:t>Brave and selfless working </a:t>
            </a:r>
          </a:p>
          <a:p>
            <a:r>
              <a:rPr lang="en-US" sz="3600" b="1" dirty="0"/>
              <a:t>Preparedness </a:t>
            </a:r>
          </a:p>
          <a:p>
            <a:pPr lvl="1"/>
            <a:r>
              <a:rPr lang="en-US" sz="3200" b="1" dirty="0">
                <a:solidFill>
                  <a:srgbClr val="008000"/>
                </a:solidFill>
              </a:rPr>
              <a:t>Knowledge &amp; Skills </a:t>
            </a:r>
          </a:p>
          <a:p>
            <a:pPr lvl="1"/>
            <a:r>
              <a:rPr lang="en-US" sz="3200" b="1" dirty="0">
                <a:solidFill>
                  <a:srgbClr val="008000"/>
                </a:solidFill>
              </a:rPr>
              <a:t>Psychological (Cognitive and emotional)</a:t>
            </a:r>
          </a:p>
          <a:p>
            <a:r>
              <a:rPr lang="en-US" sz="3600" b="1" u="sng" dirty="0">
                <a:solidFill>
                  <a:srgbClr val="0033CC"/>
                </a:solidFill>
              </a:rPr>
              <a:t>Buddy system- </a:t>
            </a:r>
            <a:r>
              <a:rPr lang="en-US" sz="3600" b="1" dirty="0" smtClean="0">
                <a:solidFill>
                  <a:srgbClr val="0033CC"/>
                </a:solidFill>
              </a:rPr>
              <a:t> </a:t>
            </a:r>
            <a:r>
              <a:rPr lang="en-US" sz="3600" b="1" dirty="0" smtClean="0"/>
              <a:t>Pairing </a:t>
            </a:r>
            <a:r>
              <a:rPr lang="en-US" sz="3600" b="1" dirty="0"/>
              <a:t>more experienced with less experienced HCW</a:t>
            </a:r>
          </a:p>
          <a:p>
            <a:r>
              <a:rPr lang="en-US" sz="3600" b="1" dirty="0"/>
              <a:t>Needs (Physical, psychological, social and spiritual)– Assessment and care</a:t>
            </a:r>
          </a:p>
          <a:p>
            <a:pPr marL="457200" lvl="1" indent="0">
              <a:buNone/>
            </a:pPr>
            <a:endParaRPr lang="en-US" sz="3200" b="1" dirty="0"/>
          </a:p>
        </p:txBody>
      </p:sp>
    </p:spTree>
    <p:extLst>
      <p:ext uri="{BB962C8B-B14F-4D97-AF65-F5344CB8AC3E}">
        <p14:creationId xmlns:p14="http://schemas.microsoft.com/office/powerpoint/2010/main" xmlns="" val="142776916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159111"/>
          </a:xfrm>
        </p:spPr>
        <p:txBody>
          <a:bodyPr/>
          <a:lstStyle/>
          <a:p>
            <a:r>
              <a:rPr lang="en-US" b="1" dirty="0">
                <a:solidFill>
                  <a:srgbClr val="FF3300"/>
                </a:solidFill>
              </a:rPr>
              <a:t>Evidence base </a:t>
            </a:r>
          </a:p>
        </p:txBody>
      </p:sp>
      <p:sp>
        <p:nvSpPr>
          <p:cNvPr id="3" name="Content Placeholder 2"/>
          <p:cNvSpPr>
            <a:spLocks noGrp="1"/>
          </p:cNvSpPr>
          <p:nvPr>
            <p:ph idx="1"/>
          </p:nvPr>
        </p:nvSpPr>
        <p:spPr>
          <a:xfrm>
            <a:off x="695855" y="2035075"/>
            <a:ext cx="7776206" cy="2800749"/>
          </a:xfrm>
        </p:spPr>
        <p:txBody>
          <a:bodyPr>
            <a:normAutofit/>
          </a:bodyPr>
          <a:lstStyle/>
          <a:p>
            <a:r>
              <a:rPr lang="en-US" sz="3600" b="1" dirty="0"/>
              <a:t>Small studies with sample from usually single institutions </a:t>
            </a:r>
            <a:endParaRPr lang="en-US" sz="3600" b="1" dirty="0" smtClean="0"/>
          </a:p>
          <a:p>
            <a:r>
              <a:rPr lang="en-US" sz="3600" b="1" dirty="0" smtClean="0"/>
              <a:t>SARS</a:t>
            </a:r>
            <a:r>
              <a:rPr lang="en-US" sz="3600" b="1" dirty="0"/>
              <a:t>, </a:t>
            </a:r>
            <a:r>
              <a:rPr lang="en-US" sz="3600" b="1" dirty="0" smtClean="0"/>
              <a:t>MERS</a:t>
            </a:r>
            <a:r>
              <a:rPr lang="en-US" sz="3600" b="1" dirty="0"/>
              <a:t>, Ebola, COVID-19</a:t>
            </a:r>
          </a:p>
          <a:p>
            <a:endParaRPr lang="en-US" sz="3600" b="1" dirty="0"/>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5867400" y="4261757"/>
            <a:ext cx="2596243" cy="259624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0600" y="4191000"/>
            <a:ext cx="3932208" cy="2743200"/>
          </a:xfrm>
          <a:prstGeom prst="ellipse">
            <a:avLst/>
          </a:prstGeom>
          <a:ln>
            <a:noFill/>
          </a:ln>
          <a:effectLst>
            <a:softEdge rad="112500"/>
          </a:effectLst>
        </p:spPr>
      </p:pic>
    </p:spTree>
    <p:extLst>
      <p:ext uri="{BB962C8B-B14F-4D97-AF65-F5344CB8AC3E}">
        <p14:creationId xmlns:p14="http://schemas.microsoft.com/office/powerpoint/2010/main" xmlns="" val="42997913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6520543" y="3048000"/>
            <a:ext cx="2623457" cy="2623457"/>
          </a:xfrm>
          <a:prstGeom prst="rect">
            <a:avLst/>
          </a:prstGeom>
        </p:spPr>
      </p:pic>
      <p:sp>
        <p:nvSpPr>
          <p:cNvPr id="2" name="Title 1"/>
          <p:cNvSpPr>
            <a:spLocks noGrp="1"/>
          </p:cNvSpPr>
          <p:nvPr>
            <p:ph type="title"/>
          </p:nvPr>
        </p:nvSpPr>
        <p:spPr>
          <a:xfrm>
            <a:off x="685800" y="304800"/>
            <a:ext cx="7772400" cy="1157804"/>
          </a:xfrm>
        </p:spPr>
        <p:txBody>
          <a:bodyPr/>
          <a:lstStyle/>
          <a:p>
            <a:r>
              <a:rPr lang="en-US" b="1" dirty="0">
                <a:solidFill>
                  <a:srgbClr val="FF0000"/>
                </a:solidFill>
              </a:rPr>
              <a:t>Mental health impact </a:t>
            </a:r>
          </a:p>
        </p:txBody>
      </p:sp>
      <p:sp>
        <p:nvSpPr>
          <p:cNvPr id="3" name="Content Placeholder 2"/>
          <p:cNvSpPr>
            <a:spLocks noGrp="1"/>
          </p:cNvSpPr>
          <p:nvPr>
            <p:ph idx="1"/>
          </p:nvPr>
        </p:nvSpPr>
        <p:spPr>
          <a:xfrm>
            <a:off x="395171" y="1417638"/>
            <a:ext cx="6985343" cy="5165724"/>
          </a:xfrm>
        </p:spPr>
        <p:txBody>
          <a:bodyPr>
            <a:normAutofit lnSpcReduction="10000"/>
          </a:bodyPr>
          <a:lstStyle/>
          <a:p>
            <a:r>
              <a:rPr lang="en-US" sz="3200" b="1" dirty="0"/>
              <a:t>11-20% of Health Care Workers (HCW) develop symptoms (emotional/behavioral/Somatic)</a:t>
            </a:r>
            <a:r>
              <a:rPr lang="en-US" sz="3200" b="1" baseline="30000" dirty="0"/>
              <a:t>1,2,3</a:t>
            </a:r>
          </a:p>
          <a:p>
            <a:r>
              <a:rPr lang="en-US" sz="3200" b="1" dirty="0"/>
              <a:t>Common symptoms </a:t>
            </a:r>
          </a:p>
          <a:p>
            <a:pPr lvl="1"/>
            <a:r>
              <a:rPr lang="en-US" sz="2800" b="1" dirty="0">
                <a:solidFill>
                  <a:schemeClr val="accent1">
                    <a:lumMod val="50000"/>
                  </a:schemeClr>
                </a:solidFill>
              </a:rPr>
              <a:t>Stress related symptoms </a:t>
            </a:r>
          </a:p>
          <a:p>
            <a:pPr lvl="1"/>
            <a:r>
              <a:rPr lang="en-US" sz="2800" b="1" dirty="0">
                <a:solidFill>
                  <a:schemeClr val="accent3">
                    <a:lumMod val="50000"/>
                  </a:schemeClr>
                </a:solidFill>
              </a:rPr>
              <a:t>Anxiety, Depression, Somatization</a:t>
            </a:r>
          </a:p>
          <a:p>
            <a:pPr lvl="1"/>
            <a:r>
              <a:rPr lang="en-US" sz="2800" b="1" dirty="0">
                <a:solidFill>
                  <a:srgbClr val="00B050"/>
                </a:solidFill>
              </a:rPr>
              <a:t>Insomnia, fatigue </a:t>
            </a:r>
          </a:p>
          <a:p>
            <a:pPr lvl="1"/>
            <a:r>
              <a:rPr lang="en-US" sz="2800" b="1" dirty="0">
                <a:solidFill>
                  <a:srgbClr val="7030A0"/>
                </a:solidFill>
              </a:rPr>
              <a:t>Substance use disorder</a:t>
            </a:r>
          </a:p>
          <a:p>
            <a:pPr lvl="1"/>
            <a:r>
              <a:rPr lang="en-US" sz="2800" b="1" dirty="0">
                <a:solidFill>
                  <a:srgbClr val="FF0000"/>
                </a:solidFill>
              </a:rPr>
              <a:t>Burnout </a:t>
            </a:r>
          </a:p>
          <a:p>
            <a:pPr lvl="1"/>
            <a:r>
              <a:rPr lang="en-US" sz="2800" b="1" dirty="0">
                <a:solidFill>
                  <a:srgbClr val="0070C0"/>
                </a:solidFill>
              </a:rPr>
              <a:t>Post Traumatic Stress Disorder (PTSD)</a:t>
            </a:r>
          </a:p>
          <a:p>
            <a:endParaRPr lang="en-US" sz="3200" b="1" dirty="0">
              <a:solidFill>
                <a:srgbClr val="3366FF"/>
              </a:solidFill>
            </a:endParaRPr>
          </a:p>
        </p:txBody>
      </p:sp>
    </p:spTree>
    <p:extLst>
      <p:ext uri="{BB962C8B-B14F-4D97-AF65-F5344CB8AC3E}">
        <p14:creationId xmlns:p14="http://schemas.microsoft.com/office/powerpoint/2010/main" xmlns="" val="316492065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8229600" cy="1249362"/>
          </a:xfrm>
        </p:spPr>
        <p:txBody>
          <a:bodyPr>
            <a:noAutofit/>
          </a:bodyPr>
          <a:lstStyle/>
          <a:p>
            <a:r>
              <a:rPr lang="en-US" b="1" dirty="0">
                <a:solidFill>
                  <a:srgbClr val="FF0000"/>
                </a:solidFill>
              </a:rPr>
              <a:t>Factors that help reduce stress were as follows </a:t>
            </a:r>
            <a:r>
              <a:rPr lang="en-US" b="1" baseline="30000" dirty="0">
                <a:solidFill>
                  <a:srgbClr val="3366FF"/>
                </a:solidFill>
              </a:rPr>
              <a:t>4</a:t>
            </a:r>
            <a:endParaRPr lang="en-US" b="1" dirty="0">
              <a:solidFill>
                <a:srgbClr val="3366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190754421"/>
              </p:ext>
            </p:extLst>
          </p:nvPr>
        </p:nvGraphicFramePr>
        <p:xfrm>
          <a:off x="293914" y="2416629"/>
          <a:ext cx="8392886" cy="4105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80274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1000" fill="hold"/>
                                        <p:tgtEl>
                                          <p:spTgt spid="4">
                                            <p:graphicEl>
                                              <a:dgm id="{2A923CBF-F9BD-4572-A58A-883E5CA84D32}"/>
                                            </p:graphicEl>
                                          </p:spTgt>
                                        </p:tgtEl>
                                        <p:attrNameLst>
                                          <p:attrName>fillcolor</p:attrName>
                                        </p:attrNameLst>
                                      </p:cBhvr>
                                      <p:to>
                                        <a:srgbClr val="FFFFFF"/>
                                      </p:to>
                                    </p:animClr>
                                    <p:set>
                                      <p:cBhvr>
                                        <p:cTn id="7" dur="1000" fill="hold"/>
                                        <p:tgtEl>
                                          <p:spTgt spid="4">
                                            <p:graphicEl>
                                              <a:dgm id="{2A923CBF-F9BD-4572-A58A-883E5CA84D32}"/>
                                            </p:graphicEl>
                                          </p:spTgt>
                                        </p:tgtEl>
                                        <p:attrNameLst>
                                          <p:attrName>fill.type</p:attrName>
                                        </p:attrNameLst>
                                      </p:cBhvr>
                                      <p:to>
                                        <p:strVal val="solid"/>
                                      </p:to>
                                    </p:set>
                                    <p:set>
                                      <p:cBhvr>
                                        <p:cTn id="8" dur="1000" fill="hold"/>
                                        <p:tgtEl>
                                          <p:spTgt spid="4">
                                            <p:graphicEl>
                                              <a:dgm id="{2A923CBF-F9BD-4572-A58A-883E5CA84D32}"/>
                                            </p:graphicEl>
                                          </p:spTgt>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grpId="0" nodeType="clickEffect">
                                  <p:stCondLst>
                                    <p:cond delay="0"/>
                                  </p:stCondLst>
                                  <p:childTnLst>
                                    <p:animClr clrSpc="rgb" dir="cw">
                                      <p:cBhvr>
                                        <p:cTn id="12" dur="1000" fill="hold"/>
                                        <p:tgtEl>
                                          <p:spTgt spid="4">
                                            <p:graphicEl>
                                              <a:dgm id="{B7524BF7-8FAC-4511-95D8-CFCCC055B08A}"/>
                                            </p:graphicEl>
                                          </p:spTgt>
                                        </p:tgtEl>
                                        <p:attrNameLst>
                                          <p:attrName>fillcolor</p:attrName>
                                        </p:attrNameLst>
                                      </p:cBhvr>
                                      <p:to>
                                        <a:srgbClr val="FFFFFF"/>
                                      </p:to>
                                    </p:animClr>
                                    <p:set>
                                      <p:cBhvr>
                                        <p:cTn id="13" dur="1000" fill="hold"/>
                                        <p:tgtEl>
                                          <p:spTgt spid="4">
                                            <p:graphicEl>
                                              <a:dgm id="{B7524BF7-8FAC-4511-95D8-CFCCC055B08A}"/>
                                            </p:graphicEl>
                                          </p:spTgt>
                                        </p:tgtEl>
                                        <p:attrNameLst>
                                          <p:attrName>fill.type</p:attrName>
                                        </p:attrNameLst>
                                      </p:cBhvr>
                                      <p:to>
                                        <p:strVal val="solid"/>
                                      </p:to>
                                    </p:set>
                                    <p:set>
                                      <p:cBhvr>
                                        <p:cTn id="14" dur="1000" fill="hold"/>
                                        <p:tgtEl>
                                          <p:spTgt spid="4">
                                            <p:graphicEl>
                                              <a:dgm id="{B7524BF7-8FAC-4511-95D8-CFCCC055B08A}"/>
                                            </p:graphicEl>
                                          </p:spTgt>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grpId="0" nodeType="clickEffect">
                                  <p:stCondLst>
                                    <p:cond delay="0"/>
                                  </p:stCondLst>
                                  <p:childTnLst>
                                    <p:animClr clrSpc="rgb" dir="cw">
                                      <p:cBhvr>
                                        <p:cTn id="18" dur="1000" fill="hold"/>
                                        <p:tgtEl>
                                          <p:spTgt spid="4">
                                            <p:graphicEl>
                                              <a:dgm id="{7112F88A-6ADC-423A-AB09-61420AD7A292}"/>
                                            </p:graphicEl>
                                          </p:spTgt>
                                        </p:tgtEl>
                                        <p:attrNameLst>
                                          <p:attrName>fillcolor</p:attrName>
                                        </p:attrNameLst>
                                      </p:cBhvr>
                                      <p:to>
                                        <a:srgbClr val="FFFFFF"/>
                                      </p:to>
                                    </p:animClr>
                                    <p:set>
                                      <p:cBhvr>
                                        <p:cTn id="19" dur="1000" fill="hold"/>
                                        <p:tgtEl>
                                          <p:spTgt spid="4">
                                            <p:graphicEl>
                                              <a:dgm id="{7112F88A-6ADC-423A-AB09-61420AD7A292}"/>
                                            </p:graphicEl>
                                          </p:spTgt>
                                        </p:tgtEl>
                                        <p:attrNameLst>
                                          <p:attrName>fill.type</p:attrName>
                                        </p:attrNameLst>
                                      </p:cBhvr>
                                      <p:to>
                                        <p:strVal val="solid"/>
                                      </p:to>
                                    </p:set>
                                    <p:set>
                                      <p:cBhvr>
                                        <p:cTn id="20" dur="1000" fill="hold"/>
                                        <p:tgtEl>
                                          <p:spTgt spid="4">
                                            <p:graphicEl>
                                              <a:dgm id="{7112F88A-6ADC-423A-AB09-61420AD7A292}"/>
                                            </p:graphicEl>
                                          </p:spTgt>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grpId="0" nodeType="clickEffect">
                                  <p:stCondLst>
                                    <p:cond delay="0"/>
                                  </p:stCondLst>
                                  <p:childTnLst>
                                    <p:animClr clrSpc="rgb" dir="cw">
                                      <p:cBhvr>
                                        <p:cTn id="24" dur="1000" fill="hold"/>
                                        <p:tgtEl>
                                          <p:spTgt spid="4">
                                            <p:graphicEl>
                                              <a:dgm id="{F2623673-D759-48F2-B119-F4F35DD8DF55}"/>
                                            </p:graphicEl>
                                          </p:spTgt>
                                        </p:tgtEl>
                                        <p:attrNameLst>
                                          <p:attrName>fillcolor</p:attrName>
                                        </p:attrNameLst>
                                      </p:cBhvr>
                                      <p:to>
                                        <a:srgbClr val="FFFFFF"/>
                                      </p:to>
                                    </p:animClr>
                                    <p:set>
                                      <p:cBhvr>
                                        <p:cTn id="25" dur="1000" fill="hold"/>
                                        <p:tgtEl>
                                          <p:spTgt spid="4">
                                            <p:graphicEl>
                                              <a:dgm id="{F2623673-D759-48F2-B119-F4F35DD8DF55}"/>
                                            </p:graphicEl>
                                          </p:spTgt>
                                        </p:tgtEl>
                                        <p:attrNameLst>
                                          <p:attrName>fill.type</p:attrName>
                                        </p:attrNameLst>
                                      </p:cBhvr>
                                      <p:to>
                                        <p:strVal val="solid"/>
                                      </p:to>
                                    </p:set>
                                    <p:set>
                                      <p:cBhvr>
                                        <p:cTn id="26" dur="1000" fill="hold"/>
                                        <p:tgtEl>
                                          <p:spTgt spid="4">
                                            <p:graphicEl>
                                              <a:dgm id="{F2623673-D759-48F2-B119-F4F35DD8DF55}"/>
                                            </p:graphicEl>
                                          </p:spTgt>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grpId="0" nodeType="clickEffect">
                                  <p:stCondLst>
                                    <p:cond delay="0"/>
                                  </p:stCondLst>
                                  <p:childTnLst>
                                    <p:animClr clrSpc="rgb" dir="cw">
                                      <p:cBhvr>
                                        <p:cTn id="30" dur="1000" fill="hold"/>
                                        <p:tgtEl>
                                          <p:spTgt spid="4">
                                            <p:graphicEl>
                                              <a:dgm id="{796650CB-3BEA-48A4-BCDC-B5D155E29358}"/>
                                            </p:graphicEl>
                                          </p:spTgt>
                                        </p:tgtEl>
                                        <p:attrNameLst>
                                          <p:attrName>fillcolor</p:attrName>
                                        </p:attrNameLst>
                                      </p:cBhvr>
                                      <p:to>
                                        <a:srgbClr val="FFFFFF"/>
                                      </p:to>
                                    </p:animClr>
                                    <p:set>
                                      <p:cBhvr>
                                        <p:cTn id="31" dur="1000" fill="hold"/>
                                        <p:tgtEl>
                                          <p:spTgt spid="4">
                                            <p:graphicEl>
                                              <a:dgm id="{796650CB-3BEA-48A4-BCDC-B5D155E29358}"/>
                                            </p:graphicEl>
                                          </p:spTgt>
                                        </p:tgtEl>
                                        <p:attrNameLst>
                                          <p:attrName>fill.type</p:attrName>
                                        </p:attrNameLst>
                                      </p:cBhvr>
                                      <p:to>
                                        <p:strVal val="solid"/>
                                      </p:to>
                                    </p:set>
                                    <p:set>
                                      <p:cBhvr>
                                        <p:cTn id="32" dur="1000" fill="hold"/>
                                        <p:tgtEl>
                                          <p:spTgt spid="4">
                                            <p:graphicEl>
                                              <a:dgm id="{796650CB-3BEA-48A4-BCDC-B5D155E29358}"/>
                                            </p:graphicEl>
                                          </p:spTgt>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grpId="0" nodeType="clickEffect">
                                  <p:stCondLst>
                                    <p:cond delay="0"/>
                                  </p:stCondLst>
                                  <p:childTnLst>
                                    <p:animClr clrSpc="rgb" dir="cw">
                                      <p:cBhvr>
                                        <p:cTn id="36" dur="1000" fill="hold"/>
                                        <p:tgtEl>
                                          <p:spTgt spid="4">
                                            <p:graphicEl>
                                              <a:dgm id="{6348FA52-0370-4253-8592-82D486CCBA3B}"/>
                                            </p:graphicEl>
                                          </p:spTgt>
                                        </p:tgtEl>
                                        <p:attrNameLst>
                                          <p:attrName>fillcolor</p:attrName>
                                        </p:attrNameLst>
                                      </p:cBhvr>
                                      <p:to>
                                        <a:srgbClr val="FFFFFF"/>
                                      </p:to>
                                    </p:animClr>
                                    <p:set>
                                      <p:cBhvr>
                                        <p:cTn id="37" dur="1000" fill="hold"/>
                                        <p:tgtEl>
                                          <p:spTgt spid="4">
                                            <p:graphicEl>
                                              <a:dgm id="{6348FA52-0370-4253-8592-82D486CCBA3B}"/>
                                            </p:graphicEl>
                                          </p:spTgt>
                                        </p:tgtEl>
                                        <p:attrNameLst>
                                          <p:attrName>fill.type</p:attrName>
                                        </p:attrNameLst>
                                      </p:cBhvr>
                                      <p:to>
                                        <p:strVal val="solid"/>
                                      </p:to>
                                    </p:set>
                                    <p:set>
                                      <p:cBhvr>
                                        <p:cTn id="38" dur="1000" fill="hold"/>
                                        <p:tgtEl>
                                          <p:spTgt spid="4">
                                            <p:graphicEl>
                                              <a:dgm id="{6348FA52-0370-4253-8592-82D486CCBA3B}"/>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82940"/>
            <a:ext cx="9143999" cy="1569660"/>
          </a:xfrm>
          <a:prstGeom prst="rect">
            <a:avLst/>
          </a:prstGeom>
          <a:solidFill>
            <a:srgbClr val="FFFF00"/>
          </a:solidFill>
        </p:spPr>
        <p:txBody>
          <a:bodyPr wrap="square">
            <a:spAutoFit/>
          </a:bodyPr>
          <a:lstStyle/>
          <a:p>
            <a:pPr algn="ctr"/>
            <a:r>
              <a:rPr lang="en-IN" sz="4800" b="1" dirty="0">
                <a:solidFill>
                  <a:srgbClr val="FF0000"/>
                </a:solidFill>
                <a:cs typeface="Aharoni" panose="02010803020104030203" pitchFamily="2" charset="-79"/>
              </a:rPr>
              <a:t>Getting infected was NOT a </a:t>
            </a:r>
            <a:r>
              <a:rPr lang="en-IN" sz="4800" b="1" dirty="0" smtClean="0">
                <a:solidFill>
                  <a:srgbClr val="FF0000"/>
                </a:solidFill>
                <a:cs typeface="Aharoni" panose="02010803020104030203" pitchFamily="2" charset="-79"/>
              </a:rPr>
              <a:t>             major </a:t>
            </a:r>
            <a:r>
              <a:rPr lang="en-IN" sz="4800" b="1" dirty="0">
                <a:solidFill>
                  <a:srgbClr val="FF0000"/>
                </a:solidFill>
                <a:cs typeface="Aharoni" panose="02010803020104030203" pitchFamily="2" charset="-79"/>
              </a:rPr>
              <a:t>worry</a:t>
            </a:r>
          </a:p>
        </p:txBody>
      </p:sp>
      <p:pic>
        <p:nvPicPr>
          <p:cNvPr id="4" name="Picture 3"/>
          <p:cNvPicPr>
            <a:picLocks noChangeAspect="1"/>
          </p:cNvPicPr>
          <p:nvPr/>
        </p:nvPicPr>
        <p:blipFill rotWithShape="1">
          <a:blip r:embed="rId2" cstate="print"/>
          <a:srcRect t="11693" r="3929" b="6402"/>
          <a:stretch/>
        </p:blipFill>
        <p:spPr>
          <a:xfrm>
            <a:off x="0" y="2362200"/>
            <a:ext cx="9143999" cy="4212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55962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4010"/>
          </a:xfrm>
        </p:spPr>
        <p:txBody>
          <a:bodyPr>
            <a:noAutofit/>
          </a:bodyPr>
          <a:lstStyle/>
          <a:p>
            <a:r>
              <a:rPr lang="en-US" b="1" dirty="0">
                <a:solidFill>
                  <a:srgbClr val="FF0000"/>
                </a:solidFill>
              </a:rPr>
              <a:t>Fear</a:t>
            </a:r>
            <a:r>
              <a:rPr lang="en-US" b="1" dirty="0">
                <a:solidFill>
                  <a:srgbClr val="3366FF"/>
                </a:solidFill>
              </a:rPr>
              <a:t> </a:t>
            </a:r>
          </a:p>
        </p:txBody>
      </p:sp>
      <p:sp>
        <p:nvSpPr>
          <p:cNvPr id="3" name="Content Placeholder 2"/>
          <p:cNvSpPr>
            <a:spLocks noGrp="1"/>
          </p:cNvSpPr>
          <p:nvPr>
            <p:ph idx="1"/>
          </p:nvPr>
        </p:nvSpPr>
        <p:spPr>
          <a:xfrm>
            <a:off x="152400" y="1112838"/>
            <a:ext cx="4800600" cy="5240016"/>
          </a:xfrm>
        </p:spPr>
        <p:txBody>
          <a:bodyPr>
            <a:noAutofit/>
          </a:bodyPr>
          <a:lstStyle/>
          <a:p>
            <a:pPr marL="514350" indent="-514350">
              <a:buFont typeface="+mj-lt"/>
              <a:buAutoNum type="arabicPeriod"/>
            </a:pPr>
            <a:r>
              <a:rPr lang="en-US" sz="2800" b="1" dirty="0" smtClean="0"/>
              <a:t>Risk </a:t>
            </a:r>
            <a:r>
              <a:rPr lang="en-US" sz="2800" b="1" dirty="0"/>
              <a:t>to family, separation from family if quarantined </a:t>
            </a:r>
          </a:p>
          <a:p>
            <a:pPr marL="514350" indent="-514350">
              <a:buFont typeface="+mj-lt"/>
              <a:buAutoNum type="arabicPeriod"/>
            </a:pPr>
            <a:r>
              <a:rPr lang="en-US" sz="2800" b="1" dirty="0"/>
              <a:t>Unsure about their ability to work in the situation</a:t>
            </a:r>
            <a:r>
              <a:rPr lang="en-US" sz="2800" b="1" dirty="0" smtClean="0"/>
              <a:t>/ incapability </a:t>
            </a:r>
            <a:r>
              <a:rPr lang="en-US" sz="2800" b="1" dirty="0"/>
              <a:t>with severe patients </a:t>
            </a:r>
          </a:p>
          <a:p>
            <a:pPr marL="514350" indent="-514350">
              <a:buFont typeface="+mj-lt"/>
              <a:buAutoNum type="arabicPeriod"/>
            </a:pPr>
            <a:r>
              <a:rPr lang="en-US" sz="2800" b="1" dirty="0"/>
              <a:t>Shortage of protective gears </a:t>
            </a:r>
          </a:p>
          <a:p>
            <a:pPr marL="514350" indent="-514350">
              <a:buFont typeface="+mj-lt"/>
              <a:buAutoNum type="arabicPeriod"/>
            </a:pPr>
            <a:r>
              <a:rPr lang="en-US" sz="2800" b="1" dirty="0"/>
              <a:t>Quality of food and resting facilities if need to stay at hospital </a:t>
            </a:r>
          </a:p>
        </p:txBody>
      </p:sp>
      <p:sp>
        <p:nvSpPr>
          <p:cNvPr id="6" name="Rectangle 5"/>
          <p:cNvSpPr/>
          <p:nvPr/>
        </p:nvSpPr>
        <p:spPr>
          <a:xfrm>
            <a:off x="5105399" y="4724400"/>
            <a:ext cx="3907973" cy="1643527"/>
          </a:xfrm>
          <a:prstGeom prst="rect">
            <a:avLst/>
          </a:prstGeom>
          <a:solidFill>
            <a:schemeClr val="bg1"/>
          </a:solidFill>
          <a:ln>
            <a:solidFill>
              <a:srgbClr val="0033CC"/>
            </a:solidFill>
          </a:ln>
        </p:spPr>
        <p:style>
          <a:lnRef idx="3">
            <a:schemeClr val="lt1"/>
          </a:lnRef>
          <a:fillRef idx="1">
            <a:schemeClr val="dk1"/>
          </a:fillRef>
          <a:effectRef idx="1">
            <a:schemeClr val="dk1"/>
          </a:effectRef>
          <a:fontRef idx="minor">
            <a:schemeClr val="lt1"/>
          </a:fontRef>
        </p:style>
        <p:txBody>
          <a:bodyPr wrap="square">
            <a:spAutoFit/>
          </a:bodyPr>
          <a:lstStyle/>
          <a:p>
            <a:pPr lvl="0" algn="ctr">
              <a:lnSpc>
                <a:spcPct val="90000"/>
              </a:lnSpc>
              <a:spcBef>
                <a:spcPts val="1200"/>
              </a:spcBef>
              <a:buClr>
                <a:srgbClr val="D34817">
                  <a:lumMod val="75000"/>
                </a:srgbClr>
              </a:buClr>
              <a:buSzPct val="85000"/>
            </a:pPr>
            <a:r>
              <a:rPr lang="en-US" sz="2800" b="1" dirty="0">
                <a:solidFill>
                  <a:srgbClr val="0033CC"/>
                </a:solidFill>
              </a:rPr>
              <a:t>No need for individual mental health care for themselves but more rest and protective gears </a:t>
            </a:r>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5084442" y="1828800"/>
            <a:ext cx="3972472" cy="2590800"/>
          </a:xfrm>
          <a:prstGeom prst="rect">
            <a:avLst/>
          </a:prstGeom>
        </p:spPr>
      </p:pic>
    </p:spTree>
    <p:extLst>
      <p:ext uri="{BB962C8B-B14F-4D97-AF65-F5344CB8AC3E}">
        <p14:creationId xmlns:p14="http://schemas.microsoft.com/office/powerpoint/2010/main" xmlns="" val="61180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6"/>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 </a:t>
            </a:r>
          </a:p>
        </p:txBody>
      </p:sp>
      <p:sp>
        <p:nvSpPr>
          <p:cNvPr id="3" name="Content Placeholder 2"/>
          <p:cNvSpPr>
            <a:spLocks noGrp="1"/>
          </p:cNvSpPr>
          <p:nvPr>
            <p:ph idx="1"/>
          </p:nvPr>
        </p:nvSpPr>
        <p:spPr/>
        <p:txBody>
          <a:bodyPr>
            <a:normAutofit/>
          </a:bodyPr>
          <a:lstStyle/>
          <a:p>
            <a:pPr algn="ctr">
              <a:buNone/>
            </a:pPr>
            <a:r>
              <a:rPr lang="en-US" sz="28700" b="1" dirty="0">
                <a:solidFill>
                  <a:srgbClr val="FF0000"/>
                </a:solidFill>
              </a:rPr>
              <a:t>?</a:t>
            </a:r>
          </a:p>
        </p:txBody>
      </p:sp>
      <p:sp>
        <p:nvSpPr>
          <p:cNvPr id="4" name="Rectangle 3"/>
          <p:cNvSpPr/>
          <p:nvPr/>
        </p:nvSpPr>
        <p:spPr>
          <a:xfrm>
            <a:off x="2214546" y="571480"/>
            <a:ext cx="4500594" cy="769441"/>
          </a:xfrm>
          <a:prstGeom prst="rect">
            <a:avLst/>
          </a:prstGeom>
        </p:spPr>
        <p:txBody>
          <a:bodyPr wrap="square">
            <a:spAutoFit/>
          </a:bodyPr>
          <a:lstStyle/>
          <a:p>
            <a:pPr algn="ctr"/>
            <a:r>
              <a:rPr lang="en-US" sz="4400" b="1" dirty="0" smtClean="0">
                <a:solidFill>
                  <a:srgbClr val="FF3300"/>
                </a:solidFill>
                <a:latin typeface="+mj-lt"/>
              </a:rPr>
              <a:t>Any Questions?</a:t>
            </a:r>
            <a:endParaRPr lang="en-US" sz="4400" dirty="0">
              <a:latin typeface="+mj-lt"/>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9754"/>
            <a:ext cx="8229600" cy="3317132"/>
          </a:xfrm>
        </p:spPr>
        <p:txBody>
          <a:bodyPr>
            <a:normAutofit/>
          </a:bodyPr>
          <a:lstStyle/>
          <a:p>
            <a:r>
              <a:rPr lang="en-US" sz="5300" b="1" dirty="0">
                <a:solidFill>
                  <a:srgbClr val="FF3300"/>
                </a:solidFill>
              </a:rPr>
              <a:t>Coping and resilience</a:t>
            </a:r>
            <a:br>
              <a:rPr lang="en-US" sz="5300" b="1" dirty="0">
                <a:solidFill>
                  <a:srgbClr val="FF3300"/>
                </a:solidFill>
              </a:rPr>
            </a:br>
            <a:r>
              <a:rPr lang="en-US" sz="4800" b="1" dirty="0">
                <a:solidFill>
                  <a:srgbClr val="FF3300"/>
                </a:solidFill>
              </a:rPr>
              <a:t/>
            </a:r>
            <a:br>
              <a:rPr lang="en-US" sz="4800" b="1" dirty="0">
                <a:solidFill>
                  <a:srgbClr val="FF3300"/>
                </a:solidFill>
              </a:rPr>
            </a:br>
            <a:r>
              <a:rPr lang="en-US" sz="4800" b="1" dirty="0">
                <a:solidFill>
                  <a:srgbClr val="FF3300"/>
                </a:solidFill>
              </a:rPr>
              <a:t/>
            </a:r>
            <a:br>
              <a:rPr lang="en-US" sz="4800" b="1" dirty="0">
                <a:solidFill>
                  <a:srgbClr val="FF3300"/>
                </a:solidFill>
              </a:rPr>
            </a:br>
            <a:r>
              <a:rPr lang="en-US" sz="4800" b="1" dirty="0">
                <a:solidFill>
                  <a:srgbClr val="FF3300"/>
                </a:solidFill>
                <a:cs typeface="Apple Chancery"/>
              </a:rPr>
              <a:t>Positive mental health  </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0898" y="0"/>
            <a:ext cx="3152775" cy="31527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81800" y="623887"/>
            <a:ext cx="1905000" cy="1905000"/>
          </a:xfrm>
          <a:prstGeom prst="rect">
            <a:avLst/>
          </a:prstGeom>
        </p:spPr>
      </p:pic>
    </p:spTree>
    <p:extLst>
      <p:ext uri="{BB962C8B-B14F-4D97-AF65-F5344CB8AC3E}">
        <p14:creationId xmlns:p14="http://schemas.microsoft.com/office/powerpoint/2010/main" xmlns="" val="219671958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10" y="284100"/>
            <a:ext cx="2284186" cy="1784143"/>
          </a:xfrm>
        </p:spPr>
        <p:txBody>
          <a:bodyPr>
            <a:normAutofit fontScale="90000"/>
          </a:bodyPr>
          <a:lstStyle/>
          <a:p>
            <a:r>
              <a:rPr lang="en-US" sz="4000" b="1" dirty="0">
                <a:solidFill>
                  <a:srgbClr val="FF3300"/>
                </a:solidFill>
              </a:rPr>
              <a:t>STRESS RESPONSE</a:t>
            </a:r>
            <a:endParaRPr lang="en-IN" sz="4000" b="1" dirty="0">
              <a:solidFill>
                <a:srgbClr val="FF3300"/>
              </a:solidFill>
            </a:endParaRPr>
          </a:p>
        </p:txBody>
      </p:sp>
      <p:sp>
        <p:nvSpPr>
          <p:cNvPr id="11" name="Down Arrow 10"/>
          <p:cNvSpPr/>
          <p:nvPr/>
        </p:nvSpPr>
        <p:spPr bwMode="auto">
          <a:xfrm rot="2588336">
            <a:off x="2053455" y="2612706"/>
            <a:ext cx="1600200" cy="1066800"/>
          </a:xfrm>
          <a:prstGeom prst="downArrow">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Arial" charset="0"/>
            </a:endParaRPr>
          </a:p>
        </p:txBody>
      </p:sp>
      <p:sp>
        <p:nvSpPr>
          <p:cNvPr id="12" name="Down Arrow 11"/>
          <p:cNvSpPr/>
          <p:nvPr/>
        </p:nvSpPr>
        <p:spPr bwMode="auto">
          <a:xfrm rot="19445637">
            <a:off x="5494782" y="2566785"/>
            <a:ext cx="1600200" cy="1066800"/>
          </a:xfrm>
          <a:prstGeom prst="downArrow">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Arial" charset="0"/>
            </a:endParaRPr>
          </a:p>
        </p:txBody>
      </p:sp>
      <p:sp>
        <p:nvSpPr>
          <p:cNvPr id="3" name="TextBox 2"/>
          <p:cNvSpPr txBox="1"/>
          <p:nvPr/>
        </p:nvSpPr>
        <p:spPr>
          <a:xfrm>
            <a:off x="0" y="5873677"/>
            <a:ext cx="9139672" cy="954107"/>
          </a:xfrm>
          <a:prstGeom prst="rect">
            <a:avLst/>
          </a:prstGeom>
          <a:solidFill>
            <a:srgbClr val="FFFF00"/>
          </a:solidFill>
        </p:spPr>
        <p:txBody>
          <a:bodyPr wrap="square" rtlCol="0">
            <a:spAutoFit/>
          </a:bodyPr>
          <a:lstStyle/>
          <a:p>
            <a:pPr algn="ctr"/>
            <a:r>
              <a:rPr lang="en-US" sz="2800" b="1" dirty="0">
                <a:solidFill>
                  <a:srgbClr val="333300"/>
                </a:solidFill>
              </a:rPr>
              <a:t>Anxiety, fear and distress are normative </a:t>
            </a:r>
          </a:p>
          <a:p>
            <a:pPr algn="ctr"/>
            <a:r>
              <a:rPr lang="en-US" sz="2800" b="1" dirty="0">
                <a:solidFill>
                  <a:srgbClr val="333300"/>
                </a:solidFill>
              </a:rPr>
              <a:t>emotional responses of threat and uncertainty (Accept)</a:t>
            </a:r>
          </a:p>
        </p:txBody>
      </p:sp>
      <p:pic>
        <p:nvPicPr>
          <p:cNvPr id="7" name="Picture 6"/>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2492824" y="336814"/>
            <a:ext cx="4071261" cy="20288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178" y="3736371"/>
            <a:ext cx="3997553" cy="2122714"/>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5203371" y="3736371"/>
            <a:ext cx="3936301" cy="2122714"/>
          </a:xfrm>
          <a:prstGeom prst="rect">
            <a:avLst/>
          </a:prstGeom>
        </p:spPr>
      </p:pic>
      <p:sp>
        <p:nvSpPr>
          <p:cNvPr id="14" name="TextBox 13"/>
          <p:cNvSpPr txBox="1"/>
          <p:nvPr/>
        </p:nvSpPr>
        <p:spPr>
          <a:xfrm>
            <a:off x="5823858" y="5323893"/>
            <a:ext cx="2166257"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FF0000"/>
                </a:solidFill>
                <a:effectLst>
                  <a:outerShdw blurRad="76200" dist="50800" dir="5400000" algn="tl" rotWithShape="0">
                    <a:srgbClr val="000000">
                      <a:alpha val="65000"/>
                    </a:srgbClr>
                  </a:outerShdw>
                </a:effectLst>
                <a:latin typeface="Comic Sans MS" pitchFamily="66" charset="0"/>
              </a:rPr>
              <a:t> FLIGHT</a:t>
            </a:r>
            <a:endParaRPr lang="en-IN" sz="2800" b="1" spc="50" dirty="0">
              <a:ln w="11430"/>
              <a:solidFill>
                <a:srgbClr val="FF0000"/>
              </a:solidFill>
              <a:effectLst>
                <a:outerShdw blurRad="76200" dist="50800" dir="5400000" algn="tl" rotWithShape="0">
                  <a:srgbClr val="000000">
                    <a:alpha val="65000"/>
                  </a:srgbClr>
                </a:outerShdw>
              </a:effectLst>
              <a:latin typeface="Comic Sans MS" pitchFamily="66" charset="0"/>
            </a:endParaRPr>
          </a:p>
        </p:txBody>
      </p:sp>
      <p:sp>
        <p:nvSpPr>
          <p:cNvPr id="13" name="TextBox 12"/>
          <p:cNvSpPr txBox="1"/>
          <p:nvPr/>
        </p:nvSpPr>
        <p:spPr>
          <a:xfrm>
            <a:off x="1114360" y="5280349"/>
            <a:ext cx="1803011"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FF0000"/>
                </a:solidFill>
                <a:effectLst>
                  <a:outerShdw blurRad="76200" dist="50800" dir="5400000" algn="tl" rotWithShape="0">
                    <a:srgbClr val="000000">
                      <a:alpha val="65000"/>
                    </a:srgbClr>
                  </a:outerShdw>
                </a:effectLst>
                <a:latin typeface="Comic Sans MS" pitchFamily="66" charset="0"/>
              </a:rPr>
              <a:t>FIGHT</a:t>
            </a:r>
            <a:endParaRPr lang="en-IN" sz="2800" b="1" spc="50" dirty="0">
              <a:ln w="11430"/>
              <a:solidFill>
                <a:srgbClr val="FF0000"/>
              </a:solidFill>
              <a:effectLst>
                <a:outerShdw blurRad="76200" dist="50800" dir="5400000" algn="tl" rotWithShape="0">
                  <a:srgbClr val="000000">
                    <a:alpha val="65000"/>
                  </a:srgbClr>
                </a:outerShdw>
              </a:effectLst>
              <a:latin typeface="Comic Sans MS" pitchFamily="66" charset="0"/>
            </a:endParaRPr>
          </a:p>
        </p:txBody>
      </p:sp>
    </p:spTree>
    <p:extLst>
      <p:ext uri="{BB962C8B-B14F-4D97-AF65-F5344CB8AC3E}">
        <p14:creationId xmlns:p14="http://schemas.microsoft.com/office/powerpoint/2010/main" xmlns="" val="162521980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639762"/>
          </a:xfrm>
        </p:spPr>
        <p:txBody>
          <a:bodyPr>
            <a:noAutofit/>
          </a:bodyPr>
          <a:lstStyle/>
          <a:p>
            <a:pPr eaLnBrk="1" hangingPunct="1"/>
            <a:r>
              <a:rPr lang="en-US" b="1" dirty="0" smtClean="0">
                <a:solidFill>
                  <a:srgbClr val="FF3300"/>
                </a:solidFill>
              </a:rPr>
              <a:t>Basic Principles  </a:t>
            </a:r>
            <a:endParaRPr lang="en-US" b="1" dirty="0">
              <a:solidFill>
                <a:srgbClr val="FF3300"/>
              </a:solidFill>
            </a:endParaRPr>
          </a:p>
        </p:txBody>
      </p:sp>
      <p:sp>
        <p:nvSpPr>
          <p:cNvPr id="19459" name="Rectangle 3"/>
          <p:cNvSpPr>
            <a:spLocks noGrp="1" noChangeArrowheads="1"/>
          </p:cNvSpPr>
          <p:nvPr>
            <p:ph idx="1"/>
          </p:nvPr>
        </p:nvSpPr>
        <p:spPr>
          <a:xfrm>
            <a:off x="609600" y="1328057"/>
            <a:ext cx="7239000" cy="2939143"/>
          </a:xfrm>
        </p:spPr>
        <p:txBody>
          <a:bodyPr>
            <a:noAutofit/>
          </a:bodyPr>
          <a:lstStyle/>
          <a:p>
            <a:pPr eaLnBrk="1" hangingPunct="1">
              <a:spcAft>
                <a:spcPts val="400"/>
              </a:spcAft>
            </a:pPr>
            <a:r>
              <a:rPr lang="en-US" sz="3600" b="1" dirty="0"/>
              <a:t>Increasing physical reserve. </a:t>
            </a:r>
          </a:p>
          <a:p>
            <a:pPr eaLnBrk="1" hangingPunct="1">
              <a:spcAft>
                <a:spcPts val="400"/>
              </a:spcAft>
            </a:pPr>
            <a:r>
              <a:rPr lang="en-US" sz="3600" b="1" dirty="0" smtClean="0"/>
              <a:t>Increasing </a:t>
            </a:r>
            <a:r>
              <a:rPr lang="en-US" sz="3600" b="1" dirty="0"/>
              <a:t>emotional reserve.</a:t>
            </a:r>
          </a:p>
          <a:p>
            <a:pPr>
              <a:spcAft>
                <a:spcPts val="400"/>
              </a:spcAft>
            </a:pPr>
            <a:r>
              <a:rPr lang="en-US" sz="3600" b="1" dirty="0" smtClean="0"/>
              <a:t>Reducing </a:t>
            </a:r>
            <a:r>
              <a:rPr lang="en-US" sz="3600" b="1" dirty="0"/>
              <a:t>the intensity of the emotional reactions.</a:t>
            </a:r>
          </a:p>
          <a:p>
            <a:pPr marL="0" indent="0" eaLnBrk="1" hangingPunct="1">
              <a:spcAft>
                <a:spcPts val="400"/>
              </a:spcAft>
              <a:buNone/>
            </a:pPr>
            <a:endParaRPr lang="en-US" sz="3600" b="1" dirty="0"/>
          </a:p>
        </p:txBody>
      </p:sp>
      <p:pic>
        <p:nvPicPr>
          <p:cNvPr id="19460" name="Picture 4" descr="BD07717_"/>
          <p:cNvPicPr>
            <a:picLocks noChangeAspect="1" noChangeArrowheads="1"/>
          </p:cNvPicPr>
          <p:nvPr/>
        </p:nvPicPr>
        <p:blipFill>
          <a:blip r:embed="rId3" cstate="print"/>
          <a:srcRect/>
          <a:stretch>
            <a:fillRect/>
          </a:stretch>
        </p:blipFill>
        <p:spPr bwMode="auto">
          <a:xfrm>
            <a:off x="5715000" y="5335587"/>
            <a:ext cx="1169988" cy="1522413"/>
          </a:xfrm>
          <a:prstGeom prst="rect">
            <a:avLst/>
          </a:prstGeom>
          <a:noFill/>
          <a:ln w="9525">
            <a:noFill/>
            <a:miter lim="800000"/>
            <a:headEnd/>
            <a:tailEnd/>
          </a:ln>
        </p:spPr>
      </p:pic>
      <p:pic>
        <p:nvPicPr>
          <p:cNvPr id="19461" name="Picture 6" descr="j0318796"/>
          <p:cNvPicPr>
            <a:picLocks noChangeAspect="1" noChangeArrowheads="1"/>
          </p:cNvPicPr>
          <p:nvPr/>
        </p:nvPicPr>
        <p:blipFill>
          <a:blip r:embed="rId4" cstate="print"/>
          <a:srcRect/>
          <a:stretch>
            <a:fillRect/>
          </a:stretch>
        </p:blipFill>
        <p:spPr bwMode="auto">
          <a:xfrm>
            <a:off x="7391400" y="5037138"/>
            <a:ext cx="1131888" cy="1820862"/>
          </a:xfrm>
          <a:prstGeom prst="rect">
            <a:avLst/>
          </a:prstGeom>
          <a:noFill/>
          <a:ln w="9525">
            <a:noFill/>
            <a:miter lim="800000"/>
            <a:headEnd/>
            <a:tailEnd/>
          </a:ln>
        </p:spPr>
      </p:pic>
      <p:pic>
        <p:nvPicPr>
          <p:cNvPr id="19462" name="Picture 7" descr="PE03655_"/>
          <p:cNvPicPr>
            <a:picLocks noChangeAspect="1" noChangeArrowheads="1"/>
          </p:cNvPicPr>
          <p:nvPr/>
        </p:nvPicPr>
        <p:blipFill>
          <a:blip r:embed="rId5" cstate="print"/>
          <a:srcRect/>
          <a:stretch>
            <a:fillRect/>
          </a:stretch>
        </p:blipFill>
        <p:spPr bwMode="auto">
          <a:xfrm>
            <a:off x="3657600" y="5276850"/>
            <a:ext cx="1905000" cy="1581150"/>
          </a:xfrm>
          <a:prstGeom prst="rect">
            <a:avLst/>
          </a:prstGeom>
          <a:noFill/>
          <a:ln w="9525">
            <a:noFill/>
            <a:miter lim="800000"/>
            <a:headEnd/>
            <a:tailEnd/>
          </a:ln>
        </p:spPr>
      </p:pic>
      <p:pic>
        <p:nvPicPr>
          <p:cNvPr id="2" name="Pictur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239000" y="2590800"/>
            <a:ext cx="1733550" cy="2381250"/>
          </a:xfrm>
          <a:prstGeom prst="rect">
            <a:avLst/>
          </a:prstGeom>
        </p:spPr>
      </p:pic>
      <p:pic>
        <p:nvPicPr>
          <p:cNvPr id="3" name="Picture 2"/>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1752600" y="5171280"/>
            <a:ext cx="1676400" cy="1686720"/>
          </a:xfrm>
          <a:prstGeom prst="rect">
            <a:avLst/>
          </a:prstGeom>
        </p:spPr>
      </p:pic>
      <p:pic>
        <p:nvPicPr>
          <p:cNvPr id="4" name="Picture 3"/>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0" y="5124451"/>
            <a:ext cx="1483431" cy="1733549"/>
          </a:xfrm>
          <a:prstGeom prst="rect">
            <a:avLst/>
          </a:prstGeom>
        </p:spPr>
      </p:pic>
    </p:spTree>
    <p:extLst>
      <p:ext uri="{BB962C8B-B14F-4D97-AF65-F5344CB8AC3E}">
        <p14:creationId xmlns:p14="http://schemas.microsoft.com/office/powerpoint/2010/main" xmlns="" val="207697684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107"/>
            <a:ext cx="6085114" cy="1049493"/>
          </a:xfrm>
        </p:spPr>
        <p:txBody>
          <a:bodyPr>
            <a:noAutofit/>
          </a:bodyPr>
          <a:lstStyle/>
          <a:p>
            <a:r>
              <a:rPr lang="en-US" b="1" cap="none" spc="50" dirty="0" smtClean="0">
                <a:ln w="0"/>
                <a:solidFill>
                  <a:srgbClr val="FF3300"/>
                </a:solidFill>
                <a:effectLst>
                  <a:innerShdw blurRad="63500" dist="50800" dir="13500000">
                    <a:srgbClr val="000000">
                      <a:alpha val="50000"/>
                    </a:srgbClr>
                  </a:innerShdw>
                </a:effectLst>
              </a:rPr>
              <a:t>Having A Healthy </a:t>
            </a:r>
            <a:br>
              <a:rPr lang="en-US" b="1" cap="none" spc="50" dirty="0" smtClean="0">
                <a:ln w="0"/>
                <a:solidFill>
                  <a:srgbClr val="FF3300"/>
                </a:solidFill>
                <a:effectLst>
                  <a:innerShdw blurRad="63500" dist="50800" dir="13500000">
                    <a:srgbClr val="000000">
                      <a:alpha val="50000"/>
                    </a:srgbClr>
                  </a:innerShdw>
                </a:effectLst>
              </a:rPr>
            </a:br>
            <a:r>
              <a:rPr lang="en-US" b="1" cap="none" spc="50" dirty="0" smtClean="0">
                <a:ln w="0"/>
                <a:solidFill>
                  <a:srgbClr val="FF3300"/>
                </a:solidFill>
                <a:effectLst>
                  <a:innerShdw blurRad="63500" dist="50800" dir="13500000">
                    <a:srgbClr val="000000">
                      <a:alpha val="50000"/>
                    </a:srgbClr>
                  </a:innerShdw>
                </a:effectLst>
              </a:rPr>
              <a:t>Lifestyle</a:t>
            </a:r>
            <a:endParaRPr lang="en-IN" b="1" cap="none" spc="50" dirty="0">
              <a:ln w="0"/>
              <a:solidFill>
                <a:srgbClr val="FF3300"/>
              </a:solidFill>
              <a:effectLst>
                <a:innerShdw blurRad="63500" dist="50800" dir="13500000">
                  <a:srgbClr val="000000">
                    <a:alpha val="50000"/>
                  </a:srgbClr>
                </a:innerShdw>
              </a:effectLst>
            </a:endParaRPr>
          </a:p>
        </p:txBody>
      </p:sp>
      <p:sp>
        <p:nvSpPr>
          <p:cNvPr id="4" name="Rectangle 5"/>
          <p:cNvSpPr>
            <a:spLocks noChangeArrowheads="1"/>
          </p:cNvSpPr>
          <p:nvPr/>
        </p:nvSpPr>
        <p:spPr bwMode="auto">
          <a:xfrm>
            <a:off x="3733800" y="1905000"/>
            <a:ext cx="5410200" cy="1921439"/>
          </a:xfrm>
          <a:prstGeom prst="rect">
            <a:avLst/>
          </a:prstGeom>
          <a:solidFill>
            <a:schemeClr val="bg2"/>
          </a:solidFill>
          <a:ln w="9525">
            <a:solidFill>
              <a:schemeClr val="tx1"/>
            </a:solidFill>
            <a:miter lim="800000"/>
            <a:headEnd/>
            <a:tailEnd/>
          </a:ln>
        </p:spPr>
        <p:txBody>
          <a:bodyPr wrap="none" anchor="ctr"/>
          <a:lstStyle/>
          <a:p>
            <a:pPr>
              <a:buFont typeface="Arial" pitchFamily="34" charset="0"/>
              <a:buChar char="•"/>
            </a:pPr>
            <a:r>
              <a:rPr lang="en-US" sz="2400" b="1" dirty="0">
                <a:solidFill>
                  <a:srgbClr val="0033CC"/>
                </a:solidFill>
              </a:rPr>
              <a:t> 4 km of walking, walking/jogging</a:t>
            </a:r>
          </a:p>
          <a:p>
            <a:pPr>
              <a:buFont typeface="Arial" charset="0"/>
              <a:buChar char="•"/>
            </a:pPr>
            <a:r>
              <a:rPr lang="en-US" sz="2400" b="1" dirty="0">
                <a:solidFill>
                  <a:srgbClr val="0033CC"/>
                </a:solidFill>
              </a:rPr>
              <a:t> 20 minutes of swimming</a:t>
            </a:r>
          </a:p>
          <a:p>
            <a:pPr>
              <a:buFont typeface="Arial" charset="0"/>
              <a:buChar char="•"/>
            </a:pPr>
            <a:r>
              <a:rPr lang="en-US" sz="2400" b="1" dirty="0">
                <a:solidFill>
                  <a:srgbClr val="0033CC"/>
                </a:solidFill>
              </a:rPr>
              <a:t> 45 min. Of several rounds of tennis/day</a:t>
            </a:r>
          </a:p>
          <a:p>
            <a:pPr>
              <a:buFont typeface="Arial" charset="0"/>
              <a:buChar char="•"/>
            </a:pPr>
            <a:r>
              <a:rPr lang="en-US" sz="2400" b="1" dirty="0">
                <a:solidFill>
                  <a:srgbClr val="0033CC"/>
                </a:solidFill>
              </a:rPr>
              <a:t> Some daily exercise is better than none</a:t>
            </a:r>
          </a:p>
        </p:txBody>
      </p:sp>
      <p:sp>
        <p:nvSpPr>
          <p:cNvPr id="5" name="Right Arrow 4"/>
          <p:cNvSpPr/>
          <p:nvPr/>
        </p:nvSpPr>
        <p:spPr bwMode="auto">
          <a:xfrm>
            <a:off x="0" y="2286000"/>
            <a:ext cx="990600" cy="914400"/>
          </a:xfrm>
          <a:prstGeom prst="rightArrow">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Arial" charset="0"/>
            </a:endParaRPr>
          </a:p>
        </p:txBody>
      </p:sp>
      <p:sp>
        <p:nvSpPr>
          <p:cNvPr id="6" name="Right Arrow 5"/>
          <p:cNvSpPr/>
          <p:nvPr/>
        </p:nvSpPr>
        <p:spPr bwMode="auto">
          <a:xfrm>
            <a:off x="0" y="3962400"/>
            <a:ext cx="1066800" cy="914400"/>
          </a:xfrm>
          <a:prstGeom prst="rightArrow">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Arial" charset="0"/>
            </a:endParaRPr>
          </a:p>
        </p:txBody>
      </p:sp>
      <p:sp>
        <p:nvSpPr>
          <p:cNvPr id="7" name="Right Arrow 6"/>
          <p:cNvSpPr/>
          <p:nvPr/>
        </p:nvSpPr>
        <p:spPr bwMode="auto">
          <a:xfrm>
            <a:off x="0" y="5638800"/>
            <a:ext cx="1143000" cy="914400"/>
          </a:xfrm>
          <a:prstGeom prst="rightArrow">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1800" b="0" i="0" u="none" strike="noStrike" cap="none" normalizeH="0" baseline="0">
              <a:ln>
                <a:noFill/>
              </a:ln>
              <a:solidFill>
                <a:schemeClr val="tx1"/>
              </a:solidFill>
              <a:effectLst/>
              <a:latin typeface="Arial" charset="0"/>
            </a:endParaRPr>
          </a:p>
        </p:txBody>
      </p:sp>
      <p:sp>
        <p:nvSpPr>
          <p:cNvPr id="8" name="TextBox 7"/>
          <p:cNvSpPr txBox="1"/>
          <p:nvPr/>
        </p:nvSpPr>
        <p:spPr>
          <a:xfrm>
            <a:off x="1066800" y="2209800"/>
            <a:ext cx="2743200" cy="1569660"/>
          </a:xfrm>
          <a:prstGeom prst="rect">
            <a:avLst/>
          </a:prstGeom>
          <a:noFill/>
        </p:spPr>
        <p:txBody>
          <a:bodyPr wrap="square" rtlCol="0">
            <a:spAutoFit/>
          </a:bodyPr>
          <a:lstStyle/>
          <a:p>
            <a:pPr eaLnBrk="1" hangingPunct="1">
              <a:buClr>
                <a:schemeClr val="tx1"/>
              </a:buClr>
            </a:pPr>
            <a:r>
              <a:rPr lang="en-US" sz="2400" b="1" dirty="0"/>
              <a:t>Regular Aerobic </a:t>
            </a:r>
          </a:p>
          <a:p>
            <a:pPr eaLnBrk="1" hangingPunct="1">
              <a:buClr>
                <a:schemeClr val="tx1"/>
              </a:buClr>
              <a:buFontTx/>
              <a:buNone/>
            </a:pPr>
            <a:r>
              <a:rPr lang="en-US" sz="2400" b="1" dirty="0"/>
              <a:t>Exercise:</a:t>
            </a:r>
          </a:p>
          <a:p>
            <a:pPr eaLnBrk="1" hangingPunct="1">
              <a:buClr>
                <a:schemeClr val="tx1"/>
              </a:buClr>
              <a:buFontTx/>
              <a:buNone/>
            </a:pPr>
            <a:r>
              <a:rPr lang="en-US" sz="2400" dirty="0"/>
              <a:t>* 3-7  times/week</a:t>
            </a:r>
          </a:p>
          <a:p>
            <a:endParaRPr lang="en-IN" sz="2400" dirty="0"/>
          </a:p>
        </p:txBody>
      </p:sp>
      <p:sp>
        <p:nvSpPr>
          <p:cNvPr id="10" name="TextBox 9"/>
          <p:cNvSpPr txBox="1"/>
          <p:nvPr/>
        </p:nvSpPr>
        <p:spPr>
          <a:xfrm>
            <a:off x="1143000" y="4191000"/>
            <a:ext cx="2341731" cy="461665"/>
          </a:xfrm>
          <a:prstGeom prst="rect">
            <a:avLst/>
          </a:prstGeom>
          <a:noFill/>
        </p:spPr>
        <p:txBody>
          <a:bodyPr wrap="none" rtlCol="0">
            <a:spAutoFit/>
          </a:bodyPr>
          <a:lstStyle/>
          <a:p>
            <a:r>
              <a:rPr lang="en-US" sz="2400" b="1" dirty="0"/>
              <a:t>Sleep (7-8 hours)</a:t>
            </a:r>
            <a:endParaRPr lang="en-IN" sz="2400" dirty="0"/>
          </a:p>
        </p:txBody>
      </p:sp>
      <p:sp>
        <p:nvSpPr>
          <p:cNvPr id="11" name="TextBox 10"/>
          <p:cNvSpPr txBox="1"/>
          <p:nvPr/>
        </p:nvSpPr>
        <p:spPr>
          <a:xfrm>
            <a:off x="1066800" y="5562600"/>
            <a:ext cx="5846510" cy="830997"/>
          </a:xfrm>
          <a:prstGeom prst="rect">
            <a:avLst/>
          </a:prstGeom>
          <a:noFill/>
        </p:spPr>
        <p:txBody>
          <a:bodyPr wrap="square" rtlCol="0">
            <a:spAutoFit/>
          </a:bodyPr>
          <a:lstStyle/>
          <a:p>
            <a:r>
              <a:rPr lang="en-US" sz="2400" b="1" dirty="0"/>
              <a:t>Limit Caffeine, Nicotine, Alcohol </a:t>
            </a:r>
          </a:p>
          <a:p>
            <a:r>
              <a:rPr lang="en-US" sz="2400" b="1" dirty="0"/>
              <a:t>or Other Psychoactive Substances</a:t>
            </a:r>
          </a:p>
        </p:txBody>
      </p:sp>
      <p:pic>
        <p:nvPicPr>
          <p:cNvPr id="3" name="Picture 2"/>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5710436" y="0"/>
            <a:ext cx="3433564" cy="17526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7043058" y="4078678"/>
            <a:ext cx="1693408" cy="1667925"/>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7634222" y="5725666"/>
            <a:ext cx="1495553" cy="1121665"/>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6814457" y="6131157"/>
            <a:ext cx="1033826" cy="695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4644419" y="4128301"/>
            <a:ext cx="2057848" cy="1543386"/>
          </a:xfrm>
          <a:prstGeom prst="rect">
            <a:avLst/>
          </a:prstGeom>
        </p:spPr>
      </p:pic>
    </p:spTree>
    <p:extLst>
      <p:ext uri="{BB962C8B-B14F-4D97-AF65-F5344CB8AC3E}">
        <p14:creationId xmlns:p14="http://schemas.microsoft.com/office/powerpoint/2010/main" xmlns="" val="340068609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3369212436"/>
              </p:ext>
            </p:extLst>
          </p:nvPr>
        </p:nvGraphicFramePr>
        <p:xfrm>
          <a:off x="564821" y="1230990"/>
          <a:ext cx="7153562" cy="4341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283126" y="198238"/>
            <a:ext cx="1820080" cy="461665"/>
          </a:xfrm>
          <a:prstGeom prst="rect">
            <a:avLst/>
          </a:prstGeom>
          <a:solidFill>
            <a:srgbClr val="FFFF00"/>
          </a:solidFill>
          <a:ln>
            <a:solidFill>
              <a:srgbClr val="C00000"/>
            </a:solidFill>
          </a:ln>
          <a:effectLst>
            <a:softEdge rad="38100"/>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a:solidFill>
                  <a:srgbClr val="FF0000"/>
                </a:solidFill>
              </a:rPr>
              <a:t>Situation </a:t>
            </a:r>
          </a:p>
        </p:txBody>
      </p:sp>
      <p:grpSp>
        <p:nvGrpSpPr>
          <p:cNvPr id="2" name="Group 16"/>
          <p:cNvGrpSpPr/>
          <p:nvPr/>
        </p:nvGrpSpPr>
        <p:grpSpPr>
          <a:xfrm rot="2597708">
            <a:off x="3184591" y="3137370"/>
            <a:ext cx="1760229" cy="340812"/>
            <a:chOff x="2831849" y="1209441"/>
            <a:chExt cx="756637" cy="326993"/>
          </a:xfrm>
          <a:solidFill>
            <a:srgbClr val="FF6600"/>
          </a:solidFill>
        </p:grpSpPr>
        <p:sp>
          <p:nvSpPr>
            <p:cNvPr id="18" name="Left-Right Arrow 17"/>
            <p:cNvSpPr/>
            <p:nvPr/>
          </p:nvSpPr>
          <p:spPr>
            <a:xfrm rot="18900000">
              <a:off x="2831849" y="1209441"/>
              <a:ext cx="756637" cy="326993"/>
            </a:xfrm>
            <a:prstGeom prst="leftRightArrow">
              <a:avLst>
                <a:gd name="adj1" fmla="val 60000"/>
                <a:gd name="adj2" fmla="val 50000"/>
              </a:avLst>
            </a:prstGeom>
            <a:grpFill/>
          </p:spPr>
          <p:style>
            <a:lnRef idx="0">
              <a:schemeClr val="lt1">
                <a:hueOff val="0"/>
                <a:satOff val="0"/>
                <a:lumOff val="0"/>
                <a:alphaOff val="0"/>
              </a:schemeClr>
            </a:lnRef>
            <a:fillRef idx="2">
              <a:schemeClr val="accent3">
                <a:hueOff val="1047287"/>
                <a:satOff val="0"/>
                <a:lumOff val="392"/>
                <a:alphaOff val="0"/>
              </a:schemeClr>
            </a:fillRef>
            <a:effectRef idx="1">
              <a:schemeClr val="accent3">
                <a:hueOff val="1047287"/>
                <a:satOff val="0"/>
                <a:lumOff val="392"/>
                <a:alphaOff val="0"/>
              </a:schemeClr>
            </a:effectRef>
            <a:fontRef idx="minor">
              <a:schemeClr val="dk1"/>
            </a:fontRef>
          </p:style>
        </p:sp>
        <p:sp>
          <p:nvSpPr>
            <p:cNvPr id="19" name="Left-Right Arrow 4"/>
            <p:cNvSpPr/>
            <p:nvPr/>
          </p:nvSpPr>
          <p:spPr>
            <a:xfrm rot="18900000">
              <a:off x="2935686" y="1267934"/>
              <a:ext cx="543759" cy="211624"/>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endParaRPr lang="en-IN" sz="1400">
                <a:solidFill>
                  <a:prstClr val="black"/>
                </a:solidFill>
              </a:endParaRPr>
            </a:p>
          </p:txBody>
        </p:sp>
      </p:grpSp>
      <p:grpSp>
        <p:nvGrpSpPr>
          <p:cNvPr id="6" name="Group 19"/>
          <p:cNvGrpSpPr/>
          <p:nvPr/>
        </p:nvGrpSpPr>
        <p:grpSpPr>
          <a:xfrm rot="18827119">
            <a:off x="3249401" y="3145851"/>
            <a:ext cx="1726555" cy="340817"/>
            <a:chOff x="2905271" y="1109552"/>
            <a:chExt cx="742162" cy="326993"/>
          </a:xfrm>
          <a:solidFill>
            <a:srgbClr val="FF6600"/>
          </a:solidFill>
        </p:grpSpPr>
        <p:sp>
          <p:nvSpPr>
            <p:cNvPr id="21" name="Left-Right Arrow 20"/>
            <p:cNvSpPr/>
            <p:nvPr/>
          </p:nvSpPr>
          <p:spPr>
            <a:xfrm rot="18900000">
              <a:off x="2905271" y="1109552"/>
              <a:ext cx="742162" cy="326993"/>
            </a:xfrm>
            <a:prstGeom prst="leftRightArrow">
              <a:avLst>
                <a:gd name="adj1" fmla="val 60000"/>
                <a:gd name="adj2" fmla="val 50000"/>
              </a:avLst>
            </a:prstGeom>
            <a:grpFill/>
          </p:spPr>
          <p:style>
            <a:lnRef idx="0">
              <a:schemeClr val="lt1">
                <a:hueOff val="0"/>
                <a:satOff val="0"/>
                <a:lumOff val="0"/>
                <a:alphaOff val="0"/>
              </a:schemeClr>
            </a:lnRef>
            <a:fillRef idx="2">
              <a:schemeClr val="accent3">
                <a:hueOff val="1047287"/>
                <a:satOff val="0"/>
                <a:lumOff val="392"/>
                <a:alphaOff val="0"/>
              </a:schemeClr>
            </a:fillRef>
            <a:effectRef idx="1">
              <a:schemeClr val="accent3">
                <a:hueOff val="1047287"/>
                <a:satOff val="0"/>
                <a:lumOff val="392"/>
                <a:alphaOff val="0"/>
              </a:schemeClr>
            </a:effectRef>
            <a:fontRef idx="minor">
              <a:schemeClr val="dk1"/>
            </a:fontRef>
          </p:style>
        </p:sp>
        <p:sp>
          <p:nvSpPr>
            <p:cNvPr id="22" name="Left-Right Arrow 4"/>
            <p:cNvSpPr/>
            <p:nvPr/>
          </p:nvSpPr>
          <p:spPr>
            <a:xfrm rot="18900000">
              <a:off x="2935863" y="1193337"/>
              <a:ext cx="631073" cy="203053"/>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algn="ctr" defTabSz="622300">
                <a:lnSpc>
                  <a:spcPct val="90000"/>
                </a:lnSpc>
                <a:spcBef>
                  <a:spcPct val="0"/>
                </a:spcBef>
                <a:spcAft>
                  <a:spcPct val="35000"/>
                </a:spcAft>
              </a:pPr>
              <a:endParaRPr lang="en-IN" sz="1400">
                <a:solidFill>
                  <a:prstClr val="black"/>
                </a:solidFill>
              </a:endParaRPr>
            </a:p>
          </p:txBody>
        </p:sp>
      </p:grpSp>
      <p:sp>
        <p:nvSpPr>
          <p:cNvPr id="11" name="Down Arrow 10"/>
          <p:cNvSpPr/>
          <p:nvPr/>
        </p:nvSpPr>
        <p:spPr>
          <a:xfrm>
            <a:off x="4060665" y="691620"/>
            <a:ext cx="310932" cy="48690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160286" y="5505121"/>
            <a:ext cx="8983713" cy="1292662"/>
          </a:xfrm>
          <a:prstGeom prst="rect">
            <a:avLst/>
          </a:prstGeom>
          <a:noFill/>
        </p:spPr>
        <p:txBody>
          <a:bodyPr wrap="square" rtlCol="0">
            <a:spAutoFit/>
          </a:bodyPr>
          <a:lstStyle/>
          <a:p>
            <a:r>
              <a:rPr lang="en-US" sz="2600" dirty="0"/>
              <a:t>*</a:t>
            </a:r>
            <a:r>
              <a:rPr lang="en-US" sz="2600" b="1" dirty="0"/>
              <a:t>Understand link </a:t>
            </a:r>
            <a:r>
              <a:rPr lang="en-US" sz="2600" dirty="0"/>
              <a:t>- thinking, emotions, behavior and </a:t>
            </a:r>
            <a:r>
              <a:rPr lang="en-US" sz="2600" dirty="0" smtClean="0"/>
              <a:t>bodily symptoms</a:t>
            </a:r>
            <a:endParaRPr lang="en-US" sz="2600" dirty="0"/>
          </a:p>
          <a:p>
            <a:r>
              <a:rPr lang="en-US" sz="2600" dirty="0"/>
              <a:t>*</a:t>
            </a:r>
            <a:r>
              <a:rPr lang="en-US" sz="2600" b="1" dirty="0"/>
              <a:t>Watch your thoughts </a:t>
            </a:r>
            <a:r>
              <a:rPr lang="en-US" sz="2600" dirty="0"/>
              <a:t>- Positive self talk</a:t>
            </a:r>
          </a:p>
        </p:txBody>
      </p:sp>
    </p:spTree>
    <p:extLst>
      <p:ext uri="{BB962C8B-B14F-4D97-AF65-F5344CB8AC3E}">
        <p14:creationId xmlns:p14="http://schemas.microsoft.com/office/powerpoint/2010/main" xmlns="" val="368495073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112"/>
            <a:ext cx="7772400" cy="1235312"/>
          </a:xfrm>
        </p:spPr>
        <p:txBody>
          <a:bodyPr/>
          <a:lstStyle/>
          <a:p>
            <a:r>
              <a:rPr lang="en-US" b="1" dirty="0">
                <a:solidFill>
                  <a:srgbClr val="FF0000"/>
                </a:solidFill>
              </a:rPr>
              <a:t>Social contagion </a:t>
            </a:r>
          </a:p>
        </p:txBody>
      </p:sp>
      <p:sp>
        <p:nvSpPr>
          <p:cNvPr id="3" name="Content Placeholder 2"/>
          <p:cNvSpPr>
            <a:spLocks noGrp="1"/>
          </p:cNvSpPr>
          <p:nvPr>
            <p:ph idx="1"/>
          </p:nvPr>
        </p:nvSpPr>
        <p:spPr>
          <a:xfrm>
            <a:off x="314959" y="1339808"/>
            <a:ext cx="6118498" cy="5243554"/>
          </a:xfrm>
        </p:spPr>
        <p:txBody>
          <a:bodyPr>
            <a:noAutofit/>
          </a:bodyPr>
          <a:lstStyle/>
          <a:p>
            <a:r>
              <a:rPr lang="en-US" sz="3000" b="1" dirty="0"/>
              <a:t>Like Corona virus, behavior and emotions are also </a:t>
            </a:r>
            <a:r>
              <a:rPr lang="en-US" sz="3000" b="1" dirty="0">
                <a:solidFill>
                  <a:srgbClr val="0000FF"/>
                </a:solidFill>
              </a:rPr>
              <a:t>contagious</a:t>
            </a:r>
          </a:p>
          <a:p>
            <a:r>
              <a:rPr lang="en-US" sz="3000" b="1" dirty="0">
                <a:solidFill>
                  <a:srgbClr val="00B050"/>
                </a:solidFill>
              </a:rPr>
              <a:t>Spread hope, optimism, happiness and compassion</a:t>
            </a:r>
            <a:r>
              <a:rPr lang="en-US" sz="3000" b="1" dirty="0"/>
              <a:t>. </a:t>
            </a:r>
          </a:p>
          <a:p>
            <a:endParaRPr lang="en-US" sz="3000" b="1" dirty="0" smtClean="0">
              <a:solidFill>
                <a:srgbClr val="FF0000"/>
              </a:solidFill>
            </a:endParaRPr>
          </a:p>
          <a:p>
            <a:r>
              <a:rPr lang="en-US" sz="3000" b="1" dirty="0" smtClean="0">
                <a:solidFill>
                  <a:srgbClr val="FF0000"/>
                </a:solidFill>
              </a:rPr>
              <a:t>Avoid </a:t>
            </a:r>
            <a:r>
              <a:rPr lang="en-US" sz="3000" b="1" dirty="0">
                <a:solidFill>
                  <a:srgbClr val="FF0000"/>
                </a:solidFill>
              </a:rPr>
              <a:t>spreading doubt, pessimism, cynicism, shaming and blaming (Talk to specialist)</a:t>
            </a:r>
          </a:p>
          <a:p>
            <a:r>
              <a:rPr lang="en-US" sz="3000" b="1" dirty="0"/>
              <a:t>Be a role model for others</a:t>
            </a:r>
          </a:p>
          <a:p>
            <a:r>
              <a:rPr lang="en-US" sz="3000" b="1" dirty="0"/>
              <a:t>Altruistic acceptance of work related risk </a:t>
            </a:r>
          </a:p>
          <a:p>
            <a:endParaRPr lang="en-US" sz="3000" b="1" dirty="0"/>
          </a:p>
          <a:p>
            <a:endParaRPr lang="en-US" sz="3000" b="1" dirty="0"/>
          </a:p>
        </p:txBody>
      </p:sp>
      <p:pic>
        <p:nvPicPr>
          <p:cNvPr id="4" name="Picture 3"/>
          <p:cNvPicPr>
            <a:picLocks noChangeAspect="1"/>
          </p:cNvPicPr>
          <p:nvPr/>
        </p:nvPicPr>
        <p:blipFill>
          <a:blip r:embed="rId2" cstate="print"/>
          <a:stretch>
            <a:fillRect/>
          </a:stretch>
        </p:blipFill>
        <p:spPr>
          <a:xfrm>
            <a:off x="6258559" y="2107687"/>
            <a:ext cx="2753507" cy="2540342"/>
          </a:xfrm>
          <a:prstGeom prst="rect">
            <a:avLst/>
          </a:prstGeom>
        </p:spPr>
      </p:pic>
      <p:sp>
        <p:nvSpPr>
          <p:cNvPr id="5" name="TextBox 4"/>
          <p:cNvSpPr txBox="1"/>
          <p:nvPr/>
        </p:nvSpPr>
        <p:spPr>
          <a:xfrm>
            <a:off x="6103192" y="5104201"/>
            <a:ext cx="2563168" cy="830997"/>
          </a:xfrm>
          <a:prstGeom prst="rect">
            <a:avLst/>
          </a:prstGeom>
          <a:noFill/>
        </p:spPr>
        <p:txBody>
          <a:bodyPr wrap="square" rtlCol="0">
            <a:spAutoFit/>
          </a:bodyPr>
          <a:lstStyle/>
          <a:p>
            <a:pPr algn="ctr"/>
            <a:r>
              <a:rPr lang="en-US" sz="2400" dirty="0">
                <a:solidFill>
                  <a:srgbClr val="0033CC"/>
                </a:solidFill>
                <a:latin typeface="Arial Black"/>
                <a:cs typeface="Arial Black"/>
              </a:rPr>
              <a:t>Social Contagion </a:t>
            </a:r>
          </a:p>
        </p:txBody>
      </p:sp>
      <p:sp>
        <p:nvSpPr>
          <p:cNvPr id="6" name="Rectangle 5"/>
          <p:cNvSpPr/>
          <p:nvPr/>
        </p:nvSpPr>
        <p:spPr>
          <a:xfrm>
            <a:off x="314959" y="2307770"/>
            <a:ext cx="5781041" cy="101237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314959" y="3766458"/>
            <a:ext cx="5788233" cy="15675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p>
        </p:txBody>
      </p:sp>
    </p:spTree>
    <p:extLst>
      <p:ext uri="{BB962C8B-B14F-4D97-AF65-F5344CB8AC3E}">
        <p14:creationId xmlns:p14="http://schemas.microsoft.com/office/powerpoint/2010/main" xmlns="" val="17106680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2364"/>
          </a:xfrm>
        </p:spPr>
        <p:txBody>
          <a:bodyPr>
            <a:noAutofit/>
          </a:bodyPr>
          <a:lstStyle/>
          <a:p>
            <a:r>
              <a:rPr lang="en-US" b="1" dirty="0">
                <a:solidFill>
                  <a:srgbClr val="FF0000"/>
                </a:solidFill>
              </a:rPr>
              <a:t>Points to remember </a:t>
            </a:r>
          </a:p>
        </p:txBody>
      </p:sp>
      <p:sp>
        <p:nvSpPr>
          <p:cNvPr id="3" name="Content Placeholder 2"/>
          <p:cNvSpPr>
            <a:spLocks noGrp="1"/>
          </p:cNvSpPr>
          <p:nvPr>
            <p:ph idx="1"/>
          </p:nvPr>
        </p:nvSpPr>
        <p:spPr>
          <a:xfrm>
            <a:off x="221934" y="1158924"/>
            <a:ext cx="5340666" cy="4808305"/>
          </a:xfrm>
        </p:spPr>
        <p:txBody>
          <a:bodyPr>
            <a:noAutofit/>
          </a:bodyPr>
          <a:lstStyle/>
          <a:p>
            <a:pPr>
              <a:lnSpc>
                <a:spcPct val="120000"/>
              </a:lnSpc>
            </a:pPr>
            <a:r>
              <a:rPr lang="en-US" sz="3000" b="1" dirty="0"/>
              <a:t>Ensure adequate sleep and physical rest </a:t>
            </a:r>
          </a:p>
          <a:p>
            <a:pPr>
              <a:lnSpc>
                <a:spcPct val="120000"/>
              </a:lnSpc>
            </a:pPr>
            <a:r>
              <a:rPr lang="en-US" sz="3000" b="1" dirty="0"/>
              <a:t>Take balanced diet </a:t>
            </a:r>
          </a:p>
          <a:p>
            <a:pPr>
              <a:lnSpc>
                <a:spcPct val="120000"/>
              </a:lnSpc>
            </a:pPr>
            <a:r>
              <a:rPr lang="en-US" sz="3000" b="1" dirty="0"/>
              <a:t>Utilize free time in doing what makes you happy and relaxed – Hobbies, dance, music, poetry, gardening, pet</a:t>
            </a:r>
          </a:p>
          <a:p>
            <a:pPr>
              <a:lnSpc>
                <a:spcPct val="120000"/>
              </a:lnSpc>
            </a:pPr>
            <a:r>
              <a:rPr lang="en-US" sz="3000" b="1" dirty="0"/>
              <a:t>Judicious use of screens</a:t>
            </a:r>
          </a:p>
          <a:p>
            <a:pPr marL="0" indent="0">
              <a:lnSpc>
                <a:spcPct val="120000"/>
              </a:lnSpc>
              <a:buNone/>
            </a:pPr>
            <a:endParaRPr lang="en-US" sz="3000" b="1" dirty="0">
              <a:solidFill>
                <a:srgbClr val="0000FF"/>
              </a:solidFill>
            </a:endParaRPr>
          </a:p>
        </p:txBody>
      </p:sp>
      <p:pic>
        <p:nvPicPr>
          <p:cNvPr id="5" name="Picture 4"/>
          <p:cNvPicPr>
            <a:picLocks noChangeAspect="1"/>
          </p:cNvPicPr>
          <p:nvPr/>
        </p:nvPicPr>
        <p:blipFill>
          <a:blip r:embed="rId2" cstate="print"/>
          <a:stretch>
            <a:fillRect/>
          </a:stretch>
        </p:blipFill>
        <p:spPr>
          <a:xfrm>
            <a:off x="5497286" y="1132599"/>
            <a:ext cx="3618138" cy="2305506"/>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5497286" y="3709344"/>
            <a:ext cx="3618138" cy="2748606"/>
          </a:xfrm>
          <a:prstGeom prst="rect">
            <a:avLst/>
          </a:prstGeom>
        </p:spPr>
      </p:pic>
    </p:spTree>
    <p:extLst>
      <p:ext uri="{BB962C8B-B14F-4D97-AF65-F5344CB8AC3E}">
        <p14:creationId xmlns:p14="http://schemas.microsoft.com/office/powerpoint/2010/main" xmlns="" val="115090669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232653">
            <a:off x="-100614" y="430204"/>
            <a:ext cx="2754086" cy="1609344"/>
          </a:xfrm>
        </p:spPr>
        <p:txBody>
          <a:bodyPr/>
          <a:lstStyle/>
          <a:p>
            <a:r>
              <a:rPr lang="en-US" dirty="0">
                <a:solidFill>
                  <a:srgbClr val="0000FF"/>
                </a:solidFill>
              </a:rPr>
              <a:t>Relaxation </a:t>
            </a:r>
          </a:p>
        </p:txBody>
      </p:sp>
      <p:pic>
        <p:nvPicPr>
          <p:cNvPr id="5" name="Picture 4"/>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4441371" y="67491"/>
            <a:ext cx="4702628" cy="321999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84533" y="2078490"/>
            <a:ext cx="1889353" cy="220027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63886" y="4278765"/>
            <a:ext cx="4180113" cy="257923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495890" y="828675"/>
            <a:ext cx="2143125" cy="217578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3015343"/>
            <a:ext cx="4963886" cy="3842657"/>
          </a:xfrm>
          <a:prstGeom prst="rect">
            <a:avLst/>
          </a:prstGeom>
        </p:spPr>
      </p:pic>
    </p:spTree>
    <p:extLst>
      <p:ext uri="{BB962C8B-B14F-4D97-AF65-F5344CB8AC3E}">
        <p14:creationId xmlns:p14="http://schemas.microsoft.com/office/powerpoint/2010/main" xmlns="" val="261898568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ping-with-stress WHO.pdf"/>
          <p:cNvPicPr>
            <a:picLocks noGrp="1" noChangeAspect="1"/>
          </p:cNvPicPr>
          <p:nvPr>
            <p:ph idx="1"/>
          </p:nvPr>
        </p:nvPicPr>
        <p:blipFill rotWithShape="1">
          <a:blip r:embed="rId2" cstate="email">
            <a:extLst>
              <a:ext uri="{28A0092B-C50C-407E-A947-70E740481C1C}">
                <a14:useLocalDpi xmlns:a14="http://schemas.microsoft.com/office/drawing/2010/main" xmlns="" val="0"/>
              </a:ext>
            </a:extLst>
          </a:blip>
          <a:srcRect l="-1" r="-1"/>
          <a:stretch/>
        </p:blipFill>
        <p:spPr>
          <a:xfrm>
            <a:off x="1143000" y="165100"/>
            <a:ext cx="7848600" cy="6591300"/>
          </a:xfrm>
        </p:spPr>
      </p:pic>
      <p:sp>
        <p:nvSpPr>
          <p:cNvPr id="5" name="Title 1"/>
          <p:cNvSpPr>
            <a:spLocks noGrp="1"/>
          </p:cNvSpPr>
          <p:nvPr>
            <p:ph type="title"/>
          </p:nvPr>
        </p:nvSpPr>
        <p:spPr>
          <a:xfrm rot="16200000">
            <a:off x="-1822861" y="2720934"/>
            <a:ext cx="5213269" cy="1143000"/>
          </a:xfrm>
        </p:spPr>
        <p:txBody>
          <a:bodyPr/>
          <a:lstStyle/>
          <a:p>
            <a:r>
              <a:rPr lang="en-US" b="1" dirty="0">
                <a:solidFill>
                  <a:srgbClr val="3366FF"/>
                </a:solidFill>
              </a:rPr>
              <a:t>Other resources </a:t>
            </a:r>
          </a:p>
        </p:txBody>
      </p:sp>
    </p:spTree>
    <p:extLst>
      <p:ext uri="{BB962C8B-B14F-4D97-AF65-F5344CB8AC3E}">
        <p14:creationId xmlns:p14="http://schemas.microsoft.com/office/powerpoint/2010/main" xmlns="" val="116896460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5301343"/>
          </a:xfrm>
          <a:prstGeom prst="rect">
            <a:avLst/>
          </a:prstGeom>
        </p:spPr>
      </p:pic>
      <p:sp>
        <p:nvSpPr>
          <p:cNvPr id="2" name="Title 1"/>
          <p:cNvSpPr>
            <a:spLocks noGrp="1"/>
          </p:cNvSpPr>
          <p:nvPr>
            <p:ph type="title"/>
          </p:nvPr>
        </p:nvSpPr>
        <p:spPr>
          <a:xfrm>
            <a:off x="4985656" y="484632"/>
            <a:ext cx="3472543" cy="865197"/>
          </a:xfrm>
        </p:spPr>
        <p:txBody>
          <a:bodyPr>
            <a:normAutofit fontScale="90000"/>
          </a:bodyPr>
          <a:lstStyle/>
          <a:p>
            <a:r>
              <a:rPr lang="en-US" dirty="0"/>
              <a:t>Online resources </a:t>
            </a:r>
          </a:p>
        </p:txBody>
      </p:sp>
      <p:sp>
        <p:nvSpPr>
          <p:cNvPr id="3" name="Content Placeholder 2"/>
          <p:cNvSpPr>
            <a:spLocks noGrp="1"/>
          </p:cNvSpPr>
          <p:nvPr>
            <p:ph idx="1"/>
          </p:nvPr>
        </p:nvSpPr>
        <p:spPr>
          <a:xfrm>
            <a:off x="4550228" y="1578428"/>
            <a:ext cx="4593771" cy="3722915"/>
          </a:xfrm>
        </p:spPr>
        <p:txBody>
          <a:bodyPr>
            <a:normAutofit fontScale="77500" lnSpcReduction="20000"/>
          </a:bodyPr>
          <a:lstStyle/>
          <a:p>
            <a:r>
              <a:rPr lang="en-US" dirty="0"/>
              <a:t>Please seek information from only reliable resources </a:t>
            </a:r>
            <a:r>
              <a:rPr lang="en-US" dirty="0" err="1"/>
              <a:t>i.e</a:t>
            </a:r>
            <a:r>
              <a:rPr lang="en-US" dirty="0"/>
              <a:t> WHO, GOI </a:t>
            </a:r>
            <a:r>
              <a:rPr lang="en-US" dirty="0" smtClean="0"/>
              <a:t>website</a:t>
            </a:r>
          </a:p>
          <a:p>
            <a:endParaRPr lang="en-US" dirty="0"/>
          </a:p>
          <a:p>
            <a:endParaRPr lang="en-US" dirty="0" smtClean="0"/>
          </a:p>
          <a:p>
            <a:endParaRPr lang="en-US" dirty="0"/>
          </a:p>
          <a:p>
            <a:endParaRPr lang="en-US" dirty="0" smtClean="0"/>
          </a:p>
          <a:p>
            <a:endParaRPr lang="en-US" dirty="0"/>
          </a:p>
          <a:p>
            <a:pPr lvl="3"/>
            <a:r>
              <a:rPr lang="en-US" sz="1900" dirty="0">
                <a:solidFill>
                  <a:srgbClr val="FFFF00"/>
                </a:solidFill>
              </a:rPr>
              <a:t>Helguide.org</a:t>
            </a:r>
          </a:p>
          <a:p>
            <a:pPr marL="0" indent="0">
              <a:buNone/>
            </a:pPr>
            <a:r>
              <a:rPr lang="en-US" sz="1900" dirty="0">
                <a:solidFill>
                  <a:srgbClr val="FFFF00"/>
                </a:solidFill>
              </a:rPr>
              <a:t>	free online resource</a:t>
            </a:r>
          </a:p>
          <a:p>
            <a:pPr marL="0" indent="0">
              <a:buNone/>
            </a:pPr>
            <a:r>
              <a:rPr lang="en-US" sz="1900" dirty="0">
                <a:solidFill>
                  <a:srgbClr val="FFFF00"/>
                </a:solidFill>
              </a:rPr>
              <a:t>	Authentic and useful information </a:t>
            </a:r>
          </a:p>
        </p:txBody>
      </p:sp>
      <p:pic>
        <p:nvPicPr>
          <p:cNvPr id="4" name="Picture 3"/>
          <p:cNvPicPr>
            <a:picLocks noChangeAspect="1"/>
          </p:cNvPicPr>
          <p:nvPr/>
        </p:nvPicPr>
        <p:blipFill>
          <a:blip r:embed="rId3" cstate="print"/>
          <a:stretch>
            <a:fillRect/>
          </a:stretch>
        </p:blipFill>
        <p:spPr>
          <a:xfrm>
            <a:off x="1245299" y="5435600"/>
            <a:ext cx="6287136" cy="1094882"/>
          </a:xfrm>
          <a:prstGeom prst="rect">
            <a:avLst/>
          </a:prstGeom>
        </p:spPr>
      </p:pic>
    </p:spTree>
    <p:extLst>
      <p:ext uri="{BB962C8B-B14F-4D97-AF65-F5344CB8AC3E}">
        <p14:creationId xmlns:p14="http://schemas.microsoft.com/office/powerpoint/2010/main" xmlns="" val="3504688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2A909D-FED7-4028-8456-5A772A46DED6}"/>
              </a:ext>
            </a:extLst>
          </p:cNvPr>
          <p:cNvSpPr>
            <a:spLocks noGrp="1"/>
          </p:cNvSpPr>
          <p:nvPr>
            <p:ph type="title"/>
          </p:nvPr>
        </p:nvSpPr>
        <p:spPr/>
        <p:txBody>
          <a:bodyPr/>
          <a:lstStyle/>
          <a:p>
            <a:r>
              <a:rPr lang="en-US" b="1" dirty="0">
                <a:solidFill>
                  <a:srgbClr val="FF0000"/>
                </a:solidFill>
              </a:rPr>
              <a:t>Summary</a:t>
            </a:r>
            <a:endParaRPr lang="en-IN" b="1" dirty="0">
              <a:solidFill>
                <a:srgbClr val="FF0000"/>
              </a:solidFill>
            </a:endParaRPr>
          </a:p>
        </p:txBody>
      </p:sp>
      <p:sp>
        <p:nvSpPr>
          <p:cNvPr id="3" name="Content Placeholder 2">
            <a:extLst>
              <a:ext uri="{FF2B5EF4-FFF2-40B4-BE49-F238E27FC236}">
                <a16:creationId xmlns:a16="http://schemas.microsoft.com/office/drawing/2014/main" xmlns="" id="{AC88D0EF-E0D5-49F1-BF4B-92EC17795C27}"/>
              </a:ext>
            </a:extLst>
          </p:cNvPr>
          <p:cNvSpPr>
            <a:spLocks noGrp="1"/>
          </p:cNvSpPr>
          <p:nvPr>
            <p:ph idx="1"/>
          </p:nvPr>
        </p:nvSpPr>
        <p:spPr/>
        <p:txBody>
          <a:bodyPr/>
          <a:lstStyle/>
          <a:p>
            <a:r>
              <a:rPr lang="en-US" b="1" dirty="0"/>
              <a:t>Corona Virus is highly infectious</a:t>
            </a:r>
          </a:p>
          <a:p>
            <a:r>
              <a:rPr lang="en-US" b="1"/>
              <a:t>COVID-19 disease </a:t>
            </a:r>
            <a:r>
              <a:rPr lang="en-US" b="1" dirty="0"/>
              <a:t>is of Global concern</a:t>
            </a:r>
          </a:p>
          <a:p>
            <a:r>
              <a:rPr lang="en-US" b="1" dirty="0"/>
              <a:t>More lethal in comorbidities</a:t>
            </a:r>
          </a:p>
          <a:p>
            <a:r>
              <a:rPr lang="en-US" b="1" dirty="0"/>
              <a:t>At present prevention and immunity boosting are only hope to fight against COVID-19</a:t>
            </a:r>
          </a:p>
          <a:p>
            <a:endParaRPr lang="en-IN" b="1" dirty="0"/>
          </a:p>
        </p:txBody>
      </p:sp>
    </p:spTree>
    <p:extLst>
      <p:ext uri="{BB962C8B-B14F-4D97-AF65-F5344CB8AC3E}">
        <p14:creationId xmlns:p14="http://schemas.microsoft.com/office/powerpoint/2010/main" xmlns="" val="23182613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652"/>
            <a:ext cx="8229600" cy="650036"/>
          </a:xfrm>
        </p:spPr>
        <p:txBody>
          <a:bodyPr>
            <a:normAutofit fontScale="90000"/>
          </a:bodyPr>
          <a:lstStyle/>
          <a:p>
            <a:r>
              <a:rPr lang="en-US" b="1" dirty="0">
                <a:solidFill>
                  <a:srgbClr val="FF0000"/>
                </a:solidFill>
              </a:rPr>
              <a:t>References </a:t>
            </a:r>
          </a:p>
        </p:txBody>
      </p:sp>
      <p:sp>
        <p:nvSpPr>
          <p:cNvPr id="3" name="Content Placeholder 2"/>
          <p:cNvSpPr>
            <a:spLocks noGrp="1"/>
          </p:cNvSpPr>
          <p:nvPr>
            <p:ph idx="1"/>
          </p:nvPr>
        </p:nvSpPr>
        <p:spPr>
          <a:xfrm>
            <a:off x="457200" y="1156356"/>
            <a:ext cx="8229600" cy="4525963"/>
          </a:xfrm>
        </p:spPr>
        <p:txBody>
          <a:bodyPr>
            <a:noAutofit/>
          </a:bodyPr>
          <a:lstStyle/>
          <a:p>
            <a:pPr marL="514350" indent="-514350">
              <a:buFont typeface="+mj-lt"/>
              <a:buAutoNum type="arabicPeriod"/>
            </a:pPr>
            <a:r>
              <a:rPr lang="en-US" sz="2400" b="1" dirty="0"/>
              <a:t>Lu YC, </a:t>
            </a:r>
            <a:r>
              <a:rPr lang="en-US" sz="2400" b="1" dirty="0" err="1"/>
              <a:t>Shu</a:t>
            </a:r>
            <a:r>
              <a:rPr lang="en-US" sz="2400" b="1" dirty="0"/>
              <a:t> BC, Chang YY, Lung FW. The mental health of hos- </a:t>
            </a:r>
            <a:r>
              <a:rPr lang="en-US" sz="2400" b="1" dirty="0" err="1"/>
              <a:t>pital</a:t>
            </a:r>
            <a:r>
              <a:rPr lang="en-US" sz="2400" b="1" dirty="0"/>
              <a:t> workers dealing with severe acute respiratory syndrome. </a:t>
            </a:r>
            <a:r>
              <a:rPr lang="en-US" sz="2400" b="1" dirty="0" err="1"/>
              <a:t>Psychother</a:t>
            </a:r>
            <a:r>
              <a:rPr lang="en-US" sz="2400" b="1" dirty="0"/>
              <a:t> </a:t>
            </a:r>
            <a:r>
              <a:rPr lang="en-US" sz="2400" b="1" dirty="0" err="1"/>
              <a:t>Psychosom</a:t>
            </a:r>
            <a:r>
              <a:rPr lang="en-US" sz="2400" b="1" dirty="0"/>
              <a:t>. 2006;75(6):370–5. </a:t>
            </a:r>
          </a:p>
          <a:p>
            <a:pPr marL="514350" indent="-514350">
              <a:buFont typeface="+mj-lt"/>
              <a:buAutoNum type="arabicPeriod"/>
            </a:pPr>
            <a:r>
              <a:rPr lang="en-US" sz="2400" b="1" dirty="0" err="1"/>
              <a:t>Mak</a:t>
            </a:r>
            <a:r>
              <a:rPr lang="en-US" sz="2400" b="1" dirty="0"/>
              <a:t> IW, Chu CM, Pan PC, </a:t>
            </a:r>
            <a:r>
              <a:rPr lang="en-US" sz="2400" b="1" dirty="0" err="1"/>
              <a:t>Yiu</a:t>
            </a:r>
            <a:r>
              <a:rPr lang="en-US" sz="2400" b="1" dirty="0"/>
              <a:t> MG, Chan VL. Long-term psychiatric morbidities among SARS survivors. Gen </a:t>
            </a:r>
            <a:r>
              <a:rPr lang="en-US" sz="2400" b="1" dirty="0" err="1"/>
              <a:t>Hosp</a:t>
            </a:r>
            <a:r>
              <a:rPr lang="en-US" sz="2400" b="1" dirty="0"/>
              <a:t> Psychiatry. 2009;31(4):318–26.</a:t>
            </a:r>
          </a:p>
          <a:p>
            <a:pPr marL="514350" indent="-514350">
              <a:buFont typeface="+mj-lt"/>
              <a:buAutoNum type="arabicPeriod"/>
            </a:pPr>
            <a:r>
              <a:rPr lang="en-US" sz="2400" b="1" dirty="0" err="1"/>
              <a:t>McAlonan</a:t>
            </a:r>
            <a:r>
              <a:rPr lang="en-US" sz="2400" b="1" dirty="0"/>
              <a:t> GM, Lee AM, Cheung V, Cheung C, Tsang KW, Sham PC, et al. Immediate and sustained psychological impact of an emerging infectious disease outbreak on health care workers. Can J </a:t>
            </a:r>
            <a:r>
              <a:rPr lang="en-US" sz="2400" b="1" dirty="0" err="1"/>
              <a:t>Psychiatr</a:t>
            </a:r>
            <a:r>
              <a:rPr lang="en-US" sz="2400" b="1" dirty="0"/>
              <a:t>. 2007;52(4):241–7. </a:t>
            </a:r>
          </a:p>
          <a:p>
            <a:pPr marL="514350" indent="-514350">
              <a:buFont typeface="+mj-lt"/>
              <a:buAutoNum type="arabicPeriod"/>
            </a:pPr>
            <a:r>
              <a:rPr lang="en-US" sz="2400" b="1" dirty="0"/>
              <a:t>Chan AO, </a:t>
            </a:r>
            <a:r>
              <a:rPr lang="en-US" sz="2400" b="1" dirty="0" err="1"/>
              <a:t>Huak</a:t>
            </a:r>
            <a:r>
              <a:rPr lang="en-US" sz="2400" b="1" dirty="0"/>
              <a:t> CY. Psychological impact of the 2003 severe acute respiratory syndrome outbreak on health care workers in a medium size regional general hospital in Singapore. </a:t>
            </a:r>
            <a:r>
              <a:rPr lang="en-US" sz="2400" b="1" dirty="0" err="1"/>
              <a:t>Occup</a:t>
            </a:r>
            <a:r>
              <a:rPr lang="en-US" sz="2400" b="1" dirty="0"/>
              <a:t> Med (</a:t>
            </a:r>
            <a:r>
              <a:rPr lang="en-US" sz="2400" b="1" dirty="0" err="1"/>
              <a:t>Lond</a:t>
            </a:r>
            <a:r>
              <a:rPr lang="en-US" sz="2400" b="1" dirty="0"/>
              <a:t>). 2004;54(3):190–6. </a:t>
            </a:r>
          </a:p>
          <a:p>
            <a:pPr marL="514350" indent="-514350">
              <a:buFont typeface="+mj-lt"/>
              <a:buAutoNum type="arabicPeriod"/>
            </a:pPr>
            <a:endParaRPr lang="en-US" sz="2400" b="1" dirty="0"/>
          </a:p>
          <a:p>
            <a:pPr marL="514350" indent="-514350">
              <a:buFont typeface="+mj-lt"/>
              <a:buAutoNum type="arabicPeriod"/>
            </a:pPr>
            <a:endParaRPr lang="en-US" sz="2400" b="1" dirty="0"/>
          </a:p>
          <a:p>
            <a:pPr marL="514350" indent="-514350">
              <a:buFont typeface="+mj-lt"/>
              <a:buAutoNum type="arabicPeriod"/>
            </a:pPr>
            <a:endParaRPr lang="en-US" sz="2400" b="1" dirty="0"/>
          </a:p>
        </p:txBody>
      </p:sp>
    </p:spTree>
    <p:extLst>
      <p:ext uri="{BB962C8B-B14F-4D97-AF65-F5344CB8AC3E}">
        <p14:creationId xmlns:p14="http://schemas.microsoft.com/office/powerpoint/2010/main" xmlns="" val="407248719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77546"/>
          </a:xfrm>
        </p:spPr>
        <p:txBody>
          <a:bodyPr/>
          <a:lstStyle/>
          <a:p>
            <a:r>
              <a:rPr lang="en-US" b="1" dirty="0">
                <a:solidFill>
                  <a:srgbClr val="FF0000"/>
                </a:solidFill>
              </a:rPr>
              <a:t>Support </a:t>
            </a:r>
          </a:p>
        </p:txBody>
      </p:sp>
      <p:sp>
        <p:nvSpPr>
          <p:cNvPr id="3" name="Content Placeholder 2"/>
          <p:cNvSpPr>
            <a:spLocks noGrp="1"/>
          </p:cNvSpPr>
          <p:nvPr>
            <p:ph idx="1"/>
          </p:nvPr>
        </p:nvSpPr>
        <p:spPr>
          <a:xfrm>
            <a:off x="439245" y="1564412"/>
            <a:ext cx="6083475" cy="3540988"/>
          </a:xfrm>
        </p:spPr>
        <p:txBody>
          <a:bodyPr>
            <a:normAutofit/>
          </a:bodyPr>
          <a:lstStyle/>
          <a:p>
            <a:r>
              <a:rPr lang="en-US" b="1" dirty="0"/>
              <a:t>Helpline for KGMU HCW</a:t>
            </a:r>
          </a:p>
          <a:p>
            <a:r>
              <a:rPr lang="en-US" b="1" dirty="0"/>
              <a:t>Department of Psychiatry </a:t>
            </a:r>
          </a:p>
          <a:p>
            <a:r>
              <a:rPr lang="en-US" b="1" dirty="0"/>
              <a:t>If you feel overwhelmed or stressed, contact us on </a:t>
            </a:r>
          </a:p>
          <a:p>
            <a:r>
              <a:rPr lang="en-US" sz="3600" b="1" dirty="0">
                <a:solidFill>
                  <a:srgbClr val="0033CC"/>
                </a:solidFill>
              </a:rPr>
              <a:t>09511119123 (Confidential)</a:t>
            </a:r>
          </a:p>
          <a:p>
            <a:r>
              <a:rPr lang="en-US" b="1" dirty="0"/>
              <a:t>10 AM to 4 PM (Daily)</a:t>
            </a:r>
          </a:p>
        </p:txBody>
      </p:sp>
      <p:pic>
        <p:nvPicPr>
          <p:cNvPr id="4" name="Picture 3"/>
          <p:cNvPicPr>
            <a:picLocks noChangeAspect="1"/>
          </p:cNvPicPr>
          <p:nvPr/>
        </p:nvPicPr>
        <p:blipFill>
          <a:blip r:embed="rId2" cstate="print"/>
          <a:stretch>
            <a:fillRect/>
          </a:stretch>
        </p:blipFill>
        <p:spPr>
          <a:xfrm>
            <a:off x="6221550" y="297661"/>
            <a:ext cx="2857500" cy="3060615"/>
          </a:xfrm>
          <a:prstGeom prst="rect">
            <a:avLst/>
          </a:prstGeom>
        </p:spPr>
      </p:pic>
    </p:spTree>
    <p:extLst>
      <p:ext uri="{BB962C8B-B14F-4D97-AF65-F5344CB8AC3E}">
        <p14:creationId xmlns:p14="http://schemas.microsoft.com/office/powerpoint/2010/main" xmlns="" val="195981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chemeClr val="accent2"/>
                                        </p:clrVal>
                                      </p:to>
                                    </p:set>
                                    <p:set>
                                      <p:cBhvr>
                                        <p:cTn id="7" dur="500" fill="hold"/>
                                        <p:tgtEl>
                                          <p:spTgt spid="3">
                                            <p:txEl>
                                              <p:pRg st="3" end="3"/>
                                            </p:txEl>
                                          </p:spTgt>
                                        </p:tgtEl>
                                        <p:attrNameLst>
                                          <p:attrName>fillcolor</p:attrName>
                                        </p:attrNameLst>
                                      </p:cBhvr>
                                      <p:to>
                                        <p:clrVal>
                                          <a:schemeClr val="accent2"/>
                                        </p:clrVal>
                                      </p:to>
                                    </p:set>
                                    <p:set>
                                      <p:cBhvr>
                                        <p:cTn id="8"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 </a:t>
            </a:r>
          </a:p>
        </p:txBody>
      </p:sp>
      <p:sp>
        <p:nvSpPr>
          <p:cNvPr id="3" name="Content Placeholder 2"/>
          <p:cNvSpPr>
            <a:spLocks noGrp="1"/>
          </p:cNvSpPr>
          <p:nvPr>
            <p:ph idx="1"/>
          </p:nvPr>
        </p:nvSpPr>
        <p:spPr/>
        <p:txBody>
          <a:bodyPr>
            <a:normAutofit/>
          </a:bodyPr>
          <a:lstStyle/>
          <a:p>
            <a:pPr algn="ctr">
              <a:buNone/>
            </a:pPr>
            <a:r>
              <a:rPr lang="en-US" sz="28700" b="1" dirty="0">
                <a:solidFill>
                  <a:srgbClr val="FF0000"/>
                </a:solidFill>
              </a:rPr>
              <a:t>?</a:t>
            </a:r>
          </a:p>
        </p:txBody>
      </p:sp>
      <p:sp>
        <p:nvSpPr>
          <p:cNvPr id="4" name="Rectangle 3"/>
          <p:cNvSpPr/>
          <p:nvPr/>
        </p:nvSpPr>
        <p:spPr>
          <a:xfrm>
            <a:off x="2214546" y="571480"/>
            <a:ext cx="4500594" cy="769441"/>
          </a:xfrm>
          <a:prstGeom prst="rect">
            <a:avLst/>
          </a:prstGeom>
        </p:spPr>
        <p:txBody>
          <a:bodyPr wrap="square">
            <a:spAutoFit/>
          </a:bodyPr>
          <a:lstStyle/>
          <a:p>
            <a:pPr algn="ctr"/>
            <a:r>
              <a:rPr lang="en-US" sz="4400" b="1" dirty="0" smtClean="0">
                <a:solidFill>
                  <a:srgbClr val="FF3300"/>
                </a:solidFill>
                <a:latin typeface="+mj-lt"/>
              </a:rPr>
              <a:t>Any Questions?</a:t>
            </a:r>
            <a:endParaRPr lang="en-US" sz="4400" dirty="0">
              <a:latin typeface="+mj-lt"/>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470025"/>
          </a:xfrm>
        </p:spPr>
        <p:txBody>
          <a:bodyPr>
            <a:normAutofit fontScale="90000"/>
          </a:bodyPr>
          <a:lstStyle/>
          <a:p>
            <a:r>
              <a:rPr lang="en-IN" b="1" dirty="0" smtClean="0">
                <a:solidFill>
                  <a:srgbClr val="FF0000"/>
                </a:solidFill>
              </a:rPr>
              <a:t>Hospital Environment Cleaning with special reference to COVID 19</a:t>
            </a:r>
            <a:endParaRPr lang="en-US" b="1" dirty="0">
              <a:solidFill>
                <a:srgbClr val="FF0000"/>
              </a:solidFill>
            </a:endParaRP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a:t>
            </a:r>
            <a:r>
              <a:rPr lang="en-US" sz="4800" b="1" dirty="0" smtClean="0">
                <a:solidFill>
                  <a:srgbClr val="0033CC"/>
                </a:solidFill>
              </a:rPr>
              <a:t>13)</a:t>
            </a:r>
            <a:endParaRPr lang="en-US" sz="4800" b="1" dirty="0">
              <a:solidFill>
                <a:srgbClr val="0033CC"/>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solidFill>
                  <a:srgbClr val="FF0000"/>
                </a:solidFill>
              </a:rPr>
              <a:t>Learning objectives</a:t>
            </a:r>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IN" b="1" dirty="0"/>
              <a:t>Survival of virus on surfaces</a:t>
            </a:r>
          </a:p>
          <a:p>
            <a:pPr marL="514350" indent="-514350">
              <a:buFont typeface="+mj-lt"/>
              <a:buAutoNum type="arabicPeriod"/>
            </a:pPr>
            <a:r>
              <a:rPr lang="en-IN" b="1" dirty="0"/>
              <a:t>Surfaces to be cleaned in vicinity of patient</a:t>
            </a:r>
          </a:p>
          <a:p>
            <a:pPr marL="514350" indent="-514350">
              <a:buFont typeface="+mj-lt"/>
              <a:buAutoNum type="arabicPeriod"/>
            </a:pPr>
            <a:r>
              <a:rPr lang="en-IN" b="1" dirty="0"/>
              <a:t>Cleaning of small instrument surfaces</a:t>
            </a:r>
          </a:p>
          <a:p>
            <a:pPr marL="514350" indent="-514350">
              <a:buFont typeface="+mj-lt"/>
              <a:buAutoNum type="arabicPeriod"/>
            </a:pPr>
            <a:r>
              <a:rPr lang="en-IN" b="1" dirty="0"/>
              <a:t>Cleaning of High Touch &amp; Low touch surfaces</a:t>
            </a:r>
          </a:p>
          <a:p>
            <a:pPr marL="514350" indent="-514350">
              <a:buFont typeface="+mj-lt"/>
              <a:buAutoNum type="arabicPeriod"/>
            </a:pPr>
            <a:r>
              <a:rPr lang="en-IN" b="1" dirty="0"/>
              <a:t>Sterilisation &amp; Disinfection of COVID Operation theatre</a:t>
            </a:r>
          </a:p>
          <a:p>
            <a:pPr marL="514350" indent="-514350">
              <a:buFont typeface="+mj-lt"/>
              <a:buAutoNum type="arabicPeriod"/>
            </a:pPr>
            <a:r>
              <a:rPr lang="en-IN" b="1" dirty="0"/>
              <a:t>Environmental cleaning of Patient areas</a:t>
            </a:r>
          </a:p>
          <a:p>
            <a:pPr marL="514350" indent="-514350">
              <a:buFont typeface="+mj-lt"/>
              <a:buAutoNum type="arabicPeriod"/>
            </a:pPr>
            <a:r>
              <a:rPr lang="en-IN" b="1" dirty="0"/>
              <a:t>Environment cleaning of surfaces outside patient area</a:t>
            </a:r>
          </a:p>
          <a:p>
            <a:pPr marL="514350" indent="-514350">
              <a:buFont typeface="+mj-lt"/>
              <a:buAutoNum type="arabicPeriod"/>
            </a:pPr>
            <a:r>
              <a:rPr lang="en-IN" b="1" dirty="0"/>
              <a:t>Floor and Wall cleaning</a:t>
            </a:r>
          </a:p>
          <a:p>
            <a:pPr marL="514350" indent="-514350">
              <a:buFont typeface="+mj-lt"/>
              <a:buAutoNum type="arabicPeriod"/>
            </a:pPr>
            <a:r>
              <a:rPr lang="en-IN" b="1" dirty="0"/>
              <a:t>Laundry </a:t>
            </a:r>
          </a:p>
          <a:p>
            <a:pPr marL="514350" indent="-514350">
              <a:buFont typeface="+mj-lt"/>
              <a:buAutoNum type="arabicPeriod"/>
            </a:pPr>
            <a:endParaRPr lang="en-IN" b="1" dirty="0"/>
          </a:p>
          <a:p>
            <a:pPr marL="514350" indent="-514350">
              <a:buFont typeface="+mj-lt"/>
              <a:buAutoNum type="arabicPeriod"/>
            </a:pPr>
            <a:endParaRPr lang="en-IN" b="1"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IN" b="1" dirty="0">
                <a:solidFill>
                  <a:srgbClr val="FF0000"/>
                </a:solidFill>
              </a:rPr>
              <a:t>SARS CoV-2 survival on various surfaces </a:t>
            </a:r>
          </a:p>
        </p:txBody>
      </p:sp>
      <p:sp>
        <p:nvSpPr>
          <p:cNvPr id="6" name="Content Placeholder 5"/>
          <p:cNvSpPr>
            <a:spLocks noGrp="1"/>
          </p:cNvSpPr>
          <p:nvPr>
            <p:ph idx="1"/>
          </p:nvPr>
        </p:nvSpPr>
        <p:spPr/>
        <p:txBody>
          <a:bodyPr/>
          <a:lstStyle/>
          <a:p>
            <a:endParaRPr lang="en-IN"/>
          </a:p>
        </p:txBody>
      </p:sp>
      <p:pic>
        <p:nvPicPr>
          <p:cNvPr id="33795" name="Picture 2"/>
          <p:cNvPicPr>
            <a:picLocks noChangeAspect="1" noChangeArrowheads="1"/>
          </p:cNvPicPr>
          <p:nvPr/>
        </p:nvPicPr>
        <p:blipFill>
          <a:blip r:embed="rId2" cstate="print"/>
          <a:srcRect/>
          <a:stretch>
            <a:fillRect/>
          </a:stretch>
        </p:blipFill>
        <p:spPr bwMode="auto">
          <a:xfrm>
            <a:off x="1403350" y="1700808"/>
            <a:ext cx="5832825" cy="4993680"/>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333375"/>
            <a:ext cx="8229600" cy="1143000"/>
          </a:xfrm>
        </p:spPr>
        <p:txBody>
          <a:bodyPr>
            <a:normAutofit fontScale="90000"/>
          </a:bodyPr>
          <a:lstStyle/>
          <a:p>
            <a:pPr eaLnBrk="1" fontAlgn="auto" hangingPunct="1">
              <a:spcAft>
                <a:spcPts val="0"/>
              </a:spcAft>
              <a:defRPr/>
            </a:pPr>
            <a:r>
              <a:rPr lang="en-US" b="1" dirty="0">
                <a:solidFill>
                  <a:srgbClr val="FF0000"/>
                </a:solidFill>
              </a:rPr>
              <a:t>Environment &amp; equipment surfaces to be cleaned and disinfected daily</a:t>
            </a:r>
          </a:p>
        </p:txBody>
      </p:sp>
      <p:sp>
        <p:nvSpPr>
          <p:cNvPr id="3" name="Content Placeholder 2"/>
          <p:cNvSpPr>
            <a:spLocks noGrp="1"/>
          </p:cNvSpPr>
          <p:nvPr>
            <p:ph idx="1"/>
          </p:nvPr>
        </p:nvSpPr>
        <p:spPr>
          <a:xfrm>
            <a:off x="468313" y="1557338"/>
            <a:ext cx="3527623" cy="5184775"/>
          </a:xfrm>
        </p:spPr>
        <p:txBody>
          <a:bodyPr>
            <a:normAutofit/>
          </a:bodyPr>
          <a:lstStyle/>
          <a:p>
            <a:pPr marL="274320" indent="-274320" eaLnBrk="1" fontAlgn="auto" hangingPunct="1">
              <a:spcAft>
                <a:spcPts val="0"/>
              </a:spcAft>
              <a:buClr>
                <a:schemeClr val="accent3"/>
              </a:buClr>
              <a:buFont typeface="Wingdings 2"/>
              <a:buChar char=""/>
              <a:defRPr/>
            </a:pPr>
            <a:r>
              <a:rPr lang="en-US" sz="2400" b="1" dirty="0"/>
              <a:t>Bed rails, </a:t>
            </a:r>
          </a:p>
          <a:p>
            <a:pPr marL="274320" indent="-274320" eaLnBrk="1" fontAlgn="auto" hangingPunct="1">
              <a:spcAft>
                <a:spcPts val="0"/>
              </a:spcAft>
              <a:buClr>
                <a:schemeClr val="accent3"/>
              </a:buClr>
              <a:buFont typeface="Wingdings 2"/>
              <a:buChar char=""/>
              <a:defRPr/>
            </a:pPr>
            <a:r>
              <a:rPr lang="en-US" sz="2400" b="1" dirty="0"/>
              <a:t>Bed </a:t>
            </a:r>
            <a:r>
              <a:rPr lang="en-US" sz="2400" b="1" dirty="0" err="1"/>
              <a:t>matress</a:t>
            </a:r>
            <a:endParaRPr lang="en-US" sz="2400" b="1" dirty="0"/>
          </a:p>
          <a:p>
            <a:pPr marL="274320" indent="-274320" eaLnBrk="1" fontAlgn="auto" hangingPunct="1">
              <a:spcAft>
                <a:spcPts val="0"/>
              </a:spcAft>
              <a:buClr>
                <a:schemeClr val="accent3"/>
              </a:buClr>
              <a:buFont typeface="Wingdings 2"/>
              <a:buChar char=""/>
              <a:defRPr/>
            </a:pPr>
            <a:r>
              <a:rPr lang="en-US" sz="2400" b="1" dirty="0"/>
              <a:t>I.V pole</a:t>
            </a:r>
          </a:p>
          <a:p>
            <a:pPr marL="274320" indent="-274320" eaLnBrk="1" fontAlgn="auto" hangingPunct="1">
              <a:spcAft>
                <a:spcPts val="0"/>
              </a:spcAft>
              <a:buClr>
                <a:schemeClr val="accent3"/>
              </a:buClr>
              <a:buFont typeface="Wingdings 2"/>
              <a:buChar char=""/>
              <a:defRPr/>
            </a:pPr>
            <a:r>
              <a:rPr lang="en-US" sz="2400" b="1" dirty="0"/>
              <a:t>Medicine </a:t>
            </a:r>
            <a:r>
              <a:rPr lang="en-US" sz="2400" b="1" dirty="0" err="1"/>
              <a:t>trolly</a:t>
            </a:r>
            <a:endParaRPr lang="en-US" sz="2400" b="1" dirty="0"/>
          </a:p>
          <a:p>
            <a:pPr marL="274320" indent="-274320" eaLnBrk="1" fontAlgn="auto" hangingPunct="1">
              <a:spcAft>
                <a:spcPts val="0"/>
              </a:spcAft>
              <a:buClr>
                <a:schemeClr val="accent3"/>
              </a:buClr>
              <a:buFont typeface="Wingdings 2"/>
              <a:buChar char=""/>
              <a:defRPr/>
            </a:pPr>
            <a:r>
              <a:rPr lang="en-US" sz="2400" b="1" dirty="0"/>
              <a:t>Monitors</a:t>
            </a:r>
          </a:p>
          <a:p>
            <a:pPr marL="274320" indent="-274320" eaLnBrk="1" fontAlgn="auto" hangingPunct="1">
              <a:spcAft>
                <a:spcPts val="0"/>
              </a:spcAft>
              <a:buClr>
                <a:schemeClr val="accent3"/>
              </a:buClr>
              <a:buFont typeface="Wingdings 2"/>
              <a:buChar char=""/>
              <a:defRPr/>
            </a:pPr>
            <a:r>
              <a:rPr lang="en-US" sz="2400" b="1" dirty="0"/>
              <a:t>Ventilator </a:t>
            </a:r>
            <a:r>
              <a:rPr lang="en-US" sz="2400" b="1" dirty="0" err="1"/>
              <a:t>tubings</a:t>
            </a:r>
            <a:r>
              <a:rPr lang="en-US" sz="2400" b="1" dirty="0"/>
              <a:t>/ surfaces</a:t>
            </a:r>
          </a:p>
          <a:p>
            <a:pPr marL="274320" indent="-274320" eaLnBrk="1" fontAlgn="auto" hangingPunct="1">
              <a:spcAft>
                <a:spcPts val="0"/>
              </a:spcAft>
              <a:buClr>
                <a:schemeClr val="accent3"/>
              </a:buClr>
              <a:buFont typeface="Wingdings 2"/>
              <a:buChar char=""/>
              <a:defRPr/>
            </a:pPr>
            <a:r>
              <a:rPr lang="en-US" sz="2400" b="1" dirty="0"/>
              <a:t>Keyboard</a:t>
            </a:r>
          </a:p>
          <a:p>
            <a:pPr marL="274320" indent="-274320" eaLnBrk="1" fontAlgn="auto" hangingPunct="1">
              <a:spcAft>
                <a:spcPts val="0"/>
              </a:spcAft>
              <a:buClr>
                <a:schemeClr val="accent3"/>
              </a:buClr>
              <a:buFont typeface="Wingdings 2"/>
              <a:buChar char=""/>
              <a:defRPr/>
            </a:pPr>
            <a:r>
              <a:rPr lang="en-US" sz="2400" b="1" dirty="0"/>
              <a:t>Telephone </a:t>
            </a:r>
            <a:r>
              <a:rPr lang="en-US" sz="2400" b="1" dirty="0" smtClean="0"/>
              <a:t>receivers</a:t>
            </a:r>
          </a:p>
          <a:p>
            <a:pPr marL="274320" indent="-274320">
              <a:buClr>
                <a:schemeClr val="accent3"/>
              </a:buClr>
              <a:buFont typeface="Wingdings 2"/>
              <a:buChar char=""/>
              <a:defRPr/>
            </a:pPr>
            <a:r>
              <a:rPr lang="en-US" sz="2400" b="1" dirty="0" smtClean="0"/>
              <a:t>Door handles/knobs</a:t>
            </a:r>
          </a:p>
          <a:p>
            <a:pPr marL="274320" indent="-274320" eaLnBrk="1" fontAlgn="auto" hangingPunct="1">
              <a:spcAft>
                <a:spcPts val="0"/>
              </a:spcAft>
              <a:buClr>
                <a:schemeClr val="accent3"/>
              </a:buClr>
              <a:buFont typeface="Wingdings 2"/>
              <a:buChar char=""/>
              <a:defRPr/>
            </a:pPr>
            <a:endParaRPr lang="en-US" sz="2400" b="1" dirty="0"/>
          </a:p>
        </p:txBody>
      </p:sp>
      <p:sp>
        <p:nvSpPr>
          <p:cNvPr id="34820" name="AutoShape 2" descr="Image result for safety goggles"/>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IN">
              <a:latin typeface="Constantia" pitchFamily="18" charset="0"/>
            </a:endParaRPr>
          </a:p>
        </p:txBody>
      </p:sp>
      <p:sp>
        <p:nvSpPr>
          <p:cNvPr id="5" name="Content Placeholder 2">
            <a:extLst>
              <a:ext uri="{FF2B5EF4-FFF2-40B4-BE49-F238E27FC236}">
                <a16:creationId xmlns:a16="http://schemas.microsoft.com/office/drawing/2014/main" xmlns="" id="{C9DA1575-5F1C-44FE-930B-23A439A431C6}"/>
              </a:ext>
            </a:extLst>
          </p:cNvPr>
          <p:cNvSpPr txBox="1">
            <a:spLocks/>
          </p:cNvSpPr>
          <p:nvPr/>
        </p:nvSpPr>
        <p:spPr>
          <a:xfrm>
            <a:off x="4545970" y="1673225"/>
            <a:ext cx="3986470" cy="518477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buClr>
                <a:schemeClr val="accent3"/>
              </a:buClr>
              <a:buFont typeface="Wingdings 2"/>
              <a:buChar char=""/>
              <a:defRPr/>
            </a:pPr>
            <a:r>
              <a:rPr lang="en-US" b="1" dirty="0" smtClean="0"/>
              <a:t>Stethoscope </a:t>
            </a:r>
            <a:r>
              <a:rPr lang="en-US" b="1" dirty="0"/>
              <a:t>diaphragm/ other components</a:t>
            </a:r>
          </a:p>
          <a:p>
            <a:pPr marL="274320" indent="-274320">
              <a:buClr>
                <a:schemeClr val="accent3"/>
              </a:buClr>
              <a:buFont typeface="Wingdings 2"/>
              <a:buChar char=""/>
              <a:defRPr/>
            </a:pPr>
            <a:r>
              <a:rPr lang="en-US" b="1" dirty="0"/>
              <a:t>Floor &amp; walls</a:t>
            </a:r>
          </a:p>
          <a:p>
            <a:pPr marL="274320" indent="-274320">
              <a:buClr>
                <a:schemeClr val="accent3"/>
              </a:buClr>
              <a:buFont typeface="Wingdings 2"/>
              <a:buChar char=""/>
              <a:defRPr/>
            </a:pPr>
            <a:r>
              <a:rPr lang="en-US" b="1" dirty="0"/>
              <a:t>Window sills</a:t>
            </a:r>
          </a:p>
          <a:p>
            <a:pPr marL="274320" indent="-274320">
              <a:buClr>
                <a:schemeClr val="accent3"/>
              </a:buClr>
              <a:buFont typeface="Wingdings 2"/>
              <a:buChar char=""/>
              <a:defRPr/>
            </a:pPr>
            <a:r>
              <a:rPr lang="en-US" b="1" dirty="0"/>
              <a:t>Sister desk </a:t>
            </a:r>
          </a:p>
          <a:p>
            <a:pPr marL="274320" indent="-274320">
              <a:buClr>
                <a:schemeClr val="accent3"/>
              </a:buClr>
              <a:buFont typeface="Wingdings 2"/>
              <a:buChar char=""/>
              <a:defRPr/>
            </a:pPr>
            <a:r>
              <a:rPr lang="en-US" b="1" dirty="0"/>
              <a:t>Table surfaces</a:t>
            </a:r>
          </a:p>
          <a:p>
            <a:pPr marL="274320" indent="-274320">
              <a:buClr>
                <a:schemeClr val="accent3"/>
              </a:buClr>
              <a:buFont typeface="Wingdings 2"/>
              <a:buChar char=""/>
              <a:defRPr/>
            </a:pPr>
            <a:r>
              <a:rPr lang="en-US" b="1" dirty="0"/>
              <a:t>Almirah handles and surfaces</a:t>
            </a:r>
          </a:p>
          <a:p>
            <a:pPr marL="274320" indent="-274320">
              <a:buClr>
                <a:schemeClr val="accent3"/>
              </a:buClr>
              <a:buFont typeface="Wingdings 2"/>
              <a:buChar char=""/>
              <a:defRPr/>
            </a:pPr>
            <a:r>
              <a:rPr lang="en-US" b="1" dirty="0"/>
              <a:t>Toilet seats and its surfaces (including floor and walls of toilets)</a:t>
            </a:r>
          </a:p>
          <a:p>
            <a:pPr marL="274320" indent="-274320">
              <a:buClr>
                <a:schemeClr val="accent3"/>
              </a:buClr>
              <a:buFont typeface="Wingdings 2"/>
              <a:buChar char=""/>
              <a:defRPr/>
            </a:pPr>
            <a:r>
              <a:rPr lang="en-US" b="1" dirty="0"/>
              <a:t>Toilet taps/ health faucets</a:t>
            </a:r>
          </a:p>
          <a:p>
            <a:pPr marL="0" indent="0">
              <a:buClr>
                <a:schemeClr val="accent3"/>
              </a:buClr>
              <a:buNone/>
              <a:defRPr/>
            </a:pPr>
            <a:endParaRPr lang="en-US" b="1"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p:txBody>
          <a:bodyPr/>
          <a:lstStyle/>
          <a:p>
            <a:pPr eaLnBrk="1" hangingPunct="1"/>
            <a:r>
              <a:rPr lang="en-IN" b="1" dirty="0">
                <a:solidFill>
                  <a:srgbClr val="FF0000"/>
                </a:solidFill>
              </a:rPr>
              <a:t>Cleaning of small equipments</a:t>
            </a:r>
          </a:p>
        </p:txBody>
      </p:sp>
      <p:sp>
        <p:nvSpPr>
          <p:cNvPr id="35843" name="Content Placeholder 5"/>
          <p:cNvSpPr>
            <a:spLocks noGrp="1"/>
          </p:cNvSpPr>
          <p:nvPr>
            <p:ph idx="1"/>
          </p:nvPr>
        </p:nvSpPr>
        <p:spPr/>
        <p:txBody>
          <a:bodyPr/>
          <a:lstStyle/>
          <a:p>
            <a:pPr eaLnBrk="1" hangingPunct="1"/>
            <a:r>
              <a:rPr lang="en-IN" b="1" dirty="0">
                <a:solidFill>
                  <a:srgbClr val="0000FF"/>
                </a:solidFill>
              </a:rPr>
              <a:t>Use 70% isopropyl alcohol:</a:t>
            </a:r>
          </a:p>
          <a:p>
            <a:pPr lvl="1" eaLnBrk="1" hangingPunct="1"/>
            <a:r>
              <a:rPr lang="en-IN" b="1" dirty="0"/>
              <a:t>Stethoscope</a:t>
            </a:r>
          </a:p>
          <a:p>
            <a:pPr lvl="1" eaLnBrk="1" hangingPunct="1"/>
            <a:r>
              <a:rPr lang="en-IN" b="1" dirty="0"/>
              <a:t>BP cuffs</a:t>
            </a:r>
          </a:p>
          <a:p>
            <a:pPr lvl="1" eaLnBrk="1" hangingPunct="1"/>
            <a:r>
              <a:rPr lang="en-IN" b="1" dirty="0"/>
              <a:t>Rubber stoppers of multi-dose vials</a:t>
            </a:r>
          </a:p>
          <a:p>
            <a:pPr lvl="1" eaLnBrk="1" hangingPunct="1"/>
            <a:r>
              <a:rPr lang="en-IN" b="1" dirty="0"/>
              <a:t>Small instrument surfaces</a:t>
            </a:r>
          </a:p>
          <a:p>
            <a:pPr eaLnBrk="1" hangingPunct="1">
              <a:buFont typeface="Wingdings 2" pitchFamily="18" charset="2"/>
              <a:buNone/>
            </a:pPr>
            <a:endParaRPr lang="en-IN" b="1"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B31F79-7538-4B9F-99DE-F5E0FE00E4D0}"/>
              </a:ext>
            </a:extLst>
          </p:cNvPr>
          <p:cNvSpPr>
            <a:spLocks noGrp="1"/>
          </p:cNvSpPr>
          <p:nvPr>
            <p:ph type="title"/>
          </p:nvPr>
        </p:nvSpPr>
        <p:spPr/>
        <p:txBody>
          <a:bodyPr>
            <a:normAutofit fontScale="90000"/>
          </a:bodyPr>
          <a:lstStyle/>
          <a:p>
            <a:r>
              <a:rPr lang="en-IN" b="1" dirty="0">
                <a:solidFill>
                  <a:srgbClr val="FF0000"/>
                </a:solidFill>
              </a:rPr>
              <a:t>General Principles of Cleaning &amp; Disinfection</a:t>
            </a:r>
          </a:p>
        </p:txBody>
      </p:sp>
      <p:sp>
        <p:nvSpPr>
          <p:cNvPr id="3" name="Content Placeholder 2">
            <a:extLst>
              <a:ext uri="{FF2B5EF4-FFF2-40B4-BE49-F238E27FC236}">
                <a16:creationId xmlns:a16="http://schemas.microsoft.com/office/drawing/2014/main" xmlns="" id="{5190D103-4903-4494-968E-EBAE9F5430FA}"/>
              </a:ext>
            </a:extLst>
          </p:cNvPr>
          <p:cNvSpPr>
            <a:spLocks noGrp="1"/>
          </p:cNvSpPr>
          <p:nvPr>
            <p:ph idx="1"/>
          </p:nvPr>
        </p:nvSpPr>
        <p:spPr/>
        <p:txBody>
          <a:bodyPr>
            <a:normAutofit fontScale="85000" lnSpcReduction="20000"/>
          </a:bodyPr>
          <a:lstStyle/>
          <a:p>
            <a:r>
              <a:rPr lang="en-US" b="1" dirty="0"/>
              <a:t>Wear appropriate PPE before starting cleaning and disinfection.</a:t>
            </a:r>
          </a:p>
          <a:p>
            <a:r>
              <a:rPr lang="en-US" b="1" dirty="0"/>
              <a:t>Clean any surface 1</a:t>
            </a:r>
            <a:r>
              <a:rPr lang="en-US" b="1" baseline="30000" dirty="0"/>
              <a:t>st</a:t>
            </a:r>
            <a:r>
              <a:rPr lang="en-US" b="1" dirty="0"/>
              <a:t> with detergent and water followed by appropriate disinfectant.</a:t>
            </a:r>
          </a:p>
          <a:p>
            <a:r>
              <a:rPr lang="en-IN" b="1" dirty="0"/>
              <a:t>Disinfect metal surfaces with 70% Alcohol </a:t>
            </a:r>
          </a:p>
          <a:p>
            <a:r>
              <a:rPr lang="en-IN" b="1" dirty="0"/>
              <a:t>Separate mop for different areas (Patient area, corridors, lab area, offices etc.)</a:t>
            </a:r>
          </a:p>
          <a:p>
            <a:r>
              <a:rPr lang="en-IN" b="1" dirty="0">
                <a:solidFill>
                  <a:srgbClr val="0000FF"/>
                </a:solidFill>
              </a:rPr>
              <a:t>DO NOT USE DRY BROOM/VACUUM CLEANERS</a:t>
            </a:r>
          </a:p>
          <a:p>
            <a:r>
              <a:rPr lang="en-US" b="1" dirty="0"/>
              <a:t>Remove PPE at doffing area after work completion </a:t>
            </a:r>
          </a:p>
          <a:p>
            <a:r>
              <a:rPr lang="en-US" b="1" dirty="0"/>
              <a:t>After removing PPE perform hand hygiene with soap and water. </a:t>
            </a:r>
            <a:endParaRPr lang="en-IN" b="1" dirty="0"/>
          </a:p>
          <a:p>
            <a:endParaRPr lang="en-IN" b="1" dirty="0"/>
          </a:p>
          <a:p>
            <a:endParaRPr lang="en-IN" b="1" dirty="0"/>
          </a:p>
        </p:txBody>
      </p:sp>
    </p:spTree>
    <p:extLst>
      <p:ext uri="{BB962C8B-B14F-4D97-AF65-F5344CB8AC3E}">
        <p14:creationId xmlns:p14="http://schemas.microsoft.com/office/powerpoint/2010/main" xmlns="" val="29538505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B8511-0E81-4B75-96EC-544E04D4C580}"/>
              </a:ext>
            </a:extLst>
          </p:cNvPr>
          <p:cNvSpPr>
            <a:spLocks noGrp="1"/>
          </p:cNvSpPr>
          <p:nvPr>
            <p:ph type="title"/>
          </p:nvPr>
        </p:nvSpPr>
        <p:spPr/>
        <p:txBody>
          <a:bodyPr>
            <a:normAutofit fontScale="90000"/>
          </a:bodyPr>
          <a:lstStyle/>
          <a:p>
            <a:r>
              <a:rPr lang="en-IN" b="1" dirty="0">
                <a:solidFill>
                  <a:srgbClr val="FF0000"/>
                </a:solidFill>
              </a:rPr>
              <a:t>General Principles of Cleaning &amp; Disinfection</a:t>
            </a:r>
          </a:p>
        </p:txBody>
      </p:sp>
      <p:sp>
        <p:nvSpPr>
          <p:cNvPr id="3" name="Content Placeholder 2">
            <a:extLst>
              <a:ext uri="{FF2B5EF4-FFF2-40B4-BE49-F238E27FC236}">
                <a16:creationId xmlns:a16="http://schemas.microsoft.com/office/drawing/2014/main" xmlns="" id="{84CAFD9B-228D-42C8-9105-4526CB6F32AA}"/>
              </a:ext>
            </a:extLst>
          </p:cNvPr>
          <p:cNvSpPr>
            <a:spLocks noGrp="1"/>
          </p:cNvSpPr>
          <p:nvPr>
            <p:ph idx="1"/>
          </p:nvPr>
        </p:nvSpPr>
        <p:spPr/>
        <p:txBody>
          <a:bodyPr>
            <a:normAutofit fontScale="92500" lnSpcReduction="10000"/>
          </a:bodyPr>
          <a:lstStyle/>
          <a:p>
            <a:pPr marL="269875" indent="-269875">
              <a:lnSpc>
                <a:spcPct val="120000"/>
              </a:lnSpc>
              <a:spcAft>
                <a:spcPts val="300"/>
              </a:spcAft>
              <a:tabLst>
                <a:tab pos="809625" algn="l"/>
              </a:tabLst>
              <a:defRPr/>
            </a:pPr>
            <a:r>
              <a:rPr lang="en-IN" b="1" dirty="0">
                <a:solidFill>
                  <a:srgbClr val="0000FF"/>
                </a:solidFill>
              </a:rPr>
              <a:t>After cleaning:</a:t>
            </a:r>
          </a:p>
          <a:p>
            <a:pPr marL="669925" lvl="1" indent="-269875">
              <a:lnSpc>
                <a:spcPct val="120000"/>
              </a:lnSpc>
              <a:spcAft>
                <a:spcPts val="300"/>
              </a:spcAft>
              <a:tabLst>
                <a:tab pos="809625" algn="l"/>
              </a:tabLst>
              <a:defRPr/>
            </a:pPr>
            <a:r>
              <a:rPr lang="en-IN" b="1" dirty="0"/>
              <a:t>Discard disposable pads/cloths: in yellow bag</a:t>
            </a:r>
          </a:p>
          <a:p>
            <a:pPr marL="669925" lvl="1" indent="-269875">
              <a:lnSpc>
                <a:spcPct val="120000"/>
              </a:lnSpc>
              <a:spcAft>
                <a:spcPts val="300"/>
              </a:spcAft>
              <a:tabLst>
                <a:tab pos="809625" algn="l"/>
              </a:tabLst>
              <a:defRPr/>
            </a:pPr>
            <a:r>
              <a:rPr lang="en-IN" b="1" dirty="0"/>
              <a:t>After cleaning, wash the cloth with detergent and sun dry</a:t>
            </a:r>
          </a:p>
          <a:p>
            <a:pPr marL="674370" lvl="1" indent="-274320">
              <a:defRPr/>
            </a:pPr>
            <a:r>
              <a:rPr lang="en-IN" b="1" dirty="0"/>
              <a:t>Launder mop heads daily</a:t>
            </a:r>
          </a:p>
          <a:p>
            <a:pPr marL="674370" lvl="1" indent="-274320">
              <a:defRPr/>
            </a:pPr>
            <a:r>
              <a:rPr lang="en-IN" b="1" dirty="0"/>
              <a:t>All washed mop heads must be dried thoroughly before re-use.</a:t>
            </a:r>
          </a:p>
          <a:p>
            <a:pPr marL="674370" lvl="1" indent="-274320">
              <a:defRPr/>
            </a:pPr>
            <a:r>
              <a:rPr lang="en-IN" b="1" dirty="0"/>
              <a:t>Clean sanitation cart and carts used to transport biomedical waste daily.</a:t>
            </a:r>
          </a:p>
          <a:p>
            <a:endParaRPr lang="en-IN" b="1" dirty="0"/>
          </a:p>
        </p:txBody>
      </p:sp>
    </p:spTree>
    <p:extLst>
      <p:ext uri="{BB962C8B-B14F-4D97-AF65-F5344CB8AC3E}">
        <p14:creationId xmlns:p14="http://schemas.microsoft.com/office/powerpoint/2010/main" xmlns="" val="1908948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928826"/>
          </a:xfrm>
        </p:spPr>
        <p:txBody>
          <a:bodyPr>
            <a:normAutofit fontScale="90000"/>
          </a:bodyPr>
          <a:lstStyle/>
          <a:p>
            <a:r>
              <a:rPr lang="en-US" b="1" dirty="0" smtClean="0">
                <a:solidFill>
                  <a:srgbClr val="FF0000"/>
                </a:solidFill>
              </a:rPr>
              <a:t>Clinical Presentation, Prophylaxis and Treatment in adults with Complications</a:t>
            </a:r>
            <a:endParaRPr lang="en-US" b="1" dirty="0">
              <a:solidFill>
                <a:srgbClr val="FF0000"/>
              </a:solidFill>
            </a:endParaRP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a:t>
            </a:r>
            <a:r>
              <a:rPr lang="en-US" sz="4800" b="1" dirty="0" smtClean="0">
                <a:solidFill>
                  <a:srgbClr val="0033CC"/>
                </a:solidFill>
              </a:rPr>
              <a:t>2)</a:t>
            </a:r>
            <a:endParaRPr lang="en-US" sz="4800" b="1" dirty="0">
              <a:solidFill>
                <a:srgbClr val="0033CC"/>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sz="half" idx="1"/>
          </p:nvPr>
        </p:nvSpPr>
        <p:spPr>
          <a:xfrm>
            <a:off x="323850" y="836613"/>
            <a:ext cx="5328270" cy="5289550"/>
          </a:xfrm>
        </p:spPr>
        <p:txBody>
          <a:bodyPr/>
          <a:lstStyle/>
          <a:p>
            <a:pPr eaLnBrk="1" hangingPunct="1"/>
            <a:r>
              <a:rPr lang="en-IN" b="1" dirty="0">
                <a:solidFill>
                  <a:srgbClr val="0000FF"/>
                </a:solidFill>
              </a:rPr>
              <a:t>PPE for Cleaners/ sweepers includes the following: </a:t>
            </a:r>
          </a:p>
          <a:p>
            <a:pPr lvl="1" eaLnBrk="1" hangingPunct="1">
              <a:buFont typeface="Wingdings" pitchFamily="2" charset="2"/>
              <a:buChar char="ü"/>
            </a:pPr>
            <a:r>
              <a:rPr lang="en-IN" b="1" dirty="0"/>
              <a:t>Impermeable plastic apron</a:t>
            </a:r>
          </a:p>
          <a:p>
            <a:pPr lvl="1" eaLnBrk="1" hangingPunct="1">
              <a:buFont typeface="Wingdings" pitchFamily="2" charset="2"/>
              <a:buChar char="ü"/>
            </a:pPr>
            <a:r>
              <a:rPr lang="en-IN" b="1" dirty="0"/>
              <a:t>Gum boots</a:t>
            </a:r>
          </a:p>
          <a:p>
            <a:pPr lvl="1" eaLnBrk="1" hangingPunct="1">
              <a:buFont typeface="Wingdings" pitchFamily="2" charset="2"/>
              <a:buChar char="ü"/>
            </a:pPr>
            <a:r>
              <a:rPr lang="en-IN" b="1" dirty="0"/>
              <a:t>Disposable mask and caps</a:t>
            </a:r>
          </a:p>
          <a:p>
            <a:pPr lvl="1" eaLnBrk="1" hangingPunct="1">
              <a:buFont typeface="Wingdings" pitchFamily="2" charset="2"/>
              <a:buChar char="ü"/>
            </a:pPr>
            <a:r>
              <a:rPr lang="en-IN" b="1" dirty="0"/>
              <a:t>Gloves</a:t>
            </a:r>
          </a:p>
          <a:p>
            <a:pPr lvl="1" eaLnBrk="1" hangingPunct="1">
              <a:buFont typeface="Wingdings" pitchFamily="2" charset="2"/>
              <a:buChar char="ü"/>
            </a:pPr>
            <a:r>
              <a:rPr lang="en-IN" b="1" dirty="0"/>
              <a:t>Eye protection wherever required </a:t>
            </a:r>
          </a:p>
          <a:p>
            <a:pPr eaLnBrk="1" hangingPunct="1"/>
            <a:endParaRPr lang="en-IN" b="1" dirty="0"/>
          </a:p>
        </p:txBody>
      </p:sp>
      <p:pic>
        <p:nvPicPr>
          <p:cNvPr id="46083" name="Picture 4" descr="C:\Users\SHIVA VERMA\Documents\Study material\Environment cleaning\ppe.png"/>
          <p:cNvPicPr>
            <a:picLocks noChangeAspect="1" noChangeArrowheads="1"/>
          </p:cNvPicPr>
          <p:nvPr/>
        </p:nvPicPr>
        <p:blipFill>
          <a:blip r:embed="rId2" cstate="print"/>
          <a:srcRect/>
          <a:stretch>
            <a:fillRect/>
          </a:stretch>
        </p:blipFill>
        <p:spPr bwMode="auto">
          <a:xfrm>
            <a:off x="5508625" y="954088"/>
            <a:ext cx="2941638" cy="4778375"/>
          </a:xfrm>
          <a:prstGeom prst="rect">
            <a:avLst/>
          </a:prstGeom>
          <a:noFill/>
          <a:ln w="9525">
            <a:noFill/>
            <a:miter lim="800000"/>
            <a:headEnd/>
            <a:tailEnd/>
          </a:ln>
        </p:spPr>
      </p:pic>
    </p:spTree>
    <p:extLst>
      <p:ext uri="{BB962C8B-B14F-4D97-AF65-F5344CB8AC3E}">
        <p14:creationId xmlns:p14="http://schemas.microsoft.com/office/powerpoint/2010/main" xmlns="" val="38634329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468313" y="188913"/>
            <a:ext cx="8229600" cy="1143000"/>
          </a:xfrm>
        </p:spPr>
        <p:txBody>
          <a:bodyPr/>
          <a:lstStyle/>
          <a:p>
            <a:pPr eaLnBrk="1" hangingPunct="1"/>
            <a:r>
              <a:rPr lang="en-IN" b="1" dirty="0">
                <a:solidFill>
                  <a:srgbClr val="0000FF"/>
                </a:solidFill>
              </a:rPr>
              <a:t>High-touch surfaces</a:t>
            </a:r>
          </a:p>
        </p:txBody>
      </p:sp>
      <p:sp>
        <p:nvSpPr>
          <p:cNvPr id="3" name="Content Placeholder 2"/>
          <p:cNvSpPr>
            <a:spLocks noGrp="1"/>
          </p:cNvSpPr>
          <p:nvPr>
            <p:ph idx="1"/>
          </p:nvPr>
        </p:nvSpPr>
        <p:spPr>
          <a:xfrm>
            <a:off x="457200" y="1412875"/>
            <a:ext cx="8229600" cy="5184775"/>
          </a:xfrm>
        </p:spPr>
        <p:txBody>
          <a:bodyPr rtlCol="0">
            <a:normAutofit/>
          </a:bodyPr>
          <a:lstStyle/>
          <a:p>
            <a:pPr marL="274320" indent="-274320" eaLnBrk="1" fontAlgn="auto" hangingPunct="1">
              <a:spcAft>
                <a:spcPts val="0"/>
              </a:spcAft>
              <a:buFont typeface="Arial" pitchFamily="34" charset="0"/>
              <a:buChar char="•"/>
              <a:defRPr/>
            </a:pPr>
            <a:r>
              <a:rPr lang="en-IN" sz="3000" b="1" dirty="0"/>
              <a:t>Also known as frequently touched surfaces</a:t>
            </a:r>
          </a:p>
          <a:p>
            <a:pPr marL="274320" indent="-274320" eaLnBrk="1" fontAlgn="auto" hangingPunct="1">
              <a:spcAft>
                <a:spcPts val="0"/>
              </a:spcAft>
              <a:buFont typeface="Arial" pitchFamily="34" charset="0"/>
              <a:buChar char="•"/>
              <a:defRPr/>
            </a:pPr>
            <a:r>
              <a:rPr lang="en-IN" sz="3000" b="1" dirty="0"/>
              <a:t>Examples:</a:t>
            </a:r>
          </a:p>
          <a:p>
            <a:pPr marL="640080" lvl="1" indent="-246888" eaLnBrk="1" fontAlgn="auto" hangingPunct="1">
              <a:spcAft>
                <a:spcPts val="0"/>
              </a:spcAft>
              <a:buFont typeface="Wingdings" pitchFamily="2" charset="2"/>
              <a:buChar char="ü"/>
              <a:defRPr/>
            </a:pPr>
            <a:r>
              <a:rPr lang="en-IN" sz="2700" b="1" dirty="0" err="1">
                <a:solidFill>
                  <a:srgbClr val="339933"/>
                </a:solidFill>
              </a:rPr>
              <a:t>Almirah</a:t>
            </a:r>
            <a:r>
              <a:rPr lang="en-IN" sz="2700" b="1" dirty="0">
                <a:solidFill>
                  <a:srgbClr val="339933"/>
                </a:solidFill>
              </a:rPr>
              <a:t> handles</a:t>
            </a:r>
          </a:p>
          <a:p>
            <a:pPr marL="640080" lvl="1" indent="-246888" eaLnBrk="1" fontAlgn="auto" hangingPunct="1">
              <a:spcAft>
                <a:spcPts val="0"/>
              </a:spcAft>
              <a:buFont typeface="Wingdings" pitchFamily="2" charset="2"/>
              <a:buChar char="ü"/>
              <a:defRPr/>
            </a:pPr>
            <a:r>
              <a:rPr lang="en-IN" sz="2700" b="1" dirty="0">
                <a:solidFill>
                  <a:srgbClr val="339933"/>
                </a:solidFill>
              </a:rPr>
              <a:t>Telephones, call bells, computer keyboards</a:t>
            </a:r>
          </a:p>
          <a:p>
            <a:pPr marL="640080" lvl="1" indent="-246888" eaLnBrk="1" fontAlgn="auto" hangingPunct="1">
              <a:spcAft>
                <a:spcPts val="0"/>
              </a:spcAft>
              <a:buFont typeface="Wingdings" pitchFamily="2" charset="2"/>
              <a:buChar char="ü"/>
              <a:defRPr/>
            </a:pPr>
            <a:r>
              <a:rPr lang="en-IN" sz="2700" b="1" dirty="0">
                <a:solidFill>
                  <a:srgbClr val="339933"/>
                </a:solidFill>
              </a:rPr>
              <a:t>Light switches, edges of privacy curtains</a:t>
            </a:r>
          </a:p>
          <a:p>
            <a:pPr marL="274320" indent="-274320" eaLnBrk="1" fontAlgn="auto" hangingPunct="1">
              <a:lnSpc>
                <a:spcPct val="120000"/>
              </a:lnSpc>
              <a:spcAft>
                <a:spcPts val="0"/>
              </a:spcAft>
              <a:buFont typeface="Arial" pitchFamily="34" charset="0"/>
              <a:buChar char="•"/>
              <a:defRPr/>
            </a:pPr>
            <a:r>
              <a:rPr lang="en-IN" sz="3000" b="1" dirty="0"/>
              <a:t>Require more frequent cleaning and disinfection</a:t>
            </a:r>
          </a:p>
          <a:p>
            <a:pPr marL="274320" indent="-274320" eaLnBrk="1" fontAlgn="auto" hangingPunct="1">
              <a:lnSpc>
                <a:spcPct val="120000"/>
              </a:lnSpc>
              <a:spcAft>
                <a:spcPts val="0"/>
              </a:spcAft>
              <a:buFont typeface="Arial" pitchFamily="34" charset="0"/>
              <a:buChar char="•"/>
              <a:defRPr/>
            </a:pPr>
            <a:r>
              <a:rPr lang="en-IN" sz="3000" b="1" dirty="0"/>
              <a:t>Cleaning and disinfection is to be done daily at least 3-4 times a day.</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a:xfrm>
            <a:off x="468313" y="188913"/>
            <a:ext cx="8229600" cy="1143000"/>
          </a:xfrm>
        </p:spPr>
        <p:txBody>
          <a:bodyPr/>
          <a:lstStyle/>
          <a:p>
            <a:pPr eaLnBrk="1" hangingPunct="1"/>
            <a:r>
              <a:rPr lang="en-IN" b="1" dirty="0">
                <a:solidFill>
                  <a:srgbClr val="FF0000"/>
                </a:solidFill>
              </a:rPr>
              <a:t>Low-touch surfaces</a:t>
            </a:r>
          </a:p>
        </p:txBody>
      </p:sp>
      <p:sp>
        <p:nvSpPr>
          <p:cNvPr id="3" name="Content Placeholder 2"/>
          <p:cNvSpPr>
            <a:spLocks noGrp="1"/>
          </p:cNvSpPr>
          <p:nvPr>
            <p:ph idx="1"/>
          </p:nvPr>
        </p:nvSpPr>
        <p:spPr>
          <a:xfrm>
            <a:off x="468313" y="1268413"/>
            <a:ext cx="8229600" cy="4968875"/>
          </a:xfrm>
        </p:spPr>
        <p:txBody>
          <a:bodyPr rtlCol="0">
            <a:normAutofit fontScale="92500" lnSpcReduction="10000"/>
          </a:bodyPr>
          <a:lstStyle/>
          <a:p>
            <a:pPr marL="274320" indent="-274320" eaLnBrk="1" fontAlgn="auto" hangingPunct="1">
              <a:lnSpc>
                <a:spcPct val="110000"/>
              </a:lnSpc>
              <a:spcAft>
                <a:spcPts val="0"/>
              </a:spcAft>
              <a:buFont typeface="Arial" pitchFamily="34" charset="0"/>
              <a:buChar char="•"/>
              <a:defRPr/>
            </a:pPr>
            <a:r>
              <a:rPr lang="en-IN" b="1" dirty="0"/>
              <a:t>Surfaces that have minimal contact with hands</a:t>
            </a:r>
          </a:p>
          <a:p>
            <a:pPr marL="274320" indent="-274320" eaLnBrk="1" fontAlgn="auto" hangingPunct="1">
              <a:lnSpc>
                <a:spcPct val="110000"/>
              </a:lnSpc>
              <a:spcAft>
                <a:spcPts val="0"/>
              </a:spcAft>
              <a:buFont typeface="Arial" pitchFamily="34" charset="0"/>
              <a:buChar char="•"/>
              <a:defRPr/>
            </a:pPr>
            <a:r>
              <a:rPr lang="en-IN" b="1" dirty="0"/>
              <a:t>Examples:</a:t>
            </a:r>
          </a:p>
          <a:p>
            <a:pPr marL="640080" lvl="1" indent="-246888" eaLnBrk="1" fontAlgn="auto" hangingPunct="1">
              <a:spcAft>
                <a:spcPts val="0"/>
              </a:spcAft>
              <a:buFont typeface="Wingdings" pitchFamily="2" charset="2"/>
              <a:buChar char="ü"/>
              <a:defRPr/>
            </a:pPr>
            <a:r>
              <a:rPr lang="en-IN" b="1" dirty="0">
                <a:solidFill>
                  <a:srgbClr val="339933"/>
                </a:solidFill>
              </a:rPr>
              <a:t>Walls and ceilings</a:t>
            </a:r>
          </a:p>
          <a:p>
            <a:pPr marL="640080" lvl="1" indent="-246888" eaLnBrk="1" fontAlgn="auto" hangingPunct="1">
              <a:spcAft>
                <a:spcPts val="0"/>
              </a:spcAft>
              <a:buFont typeface="Wingdings" pitchFamily="2" charset="2"/>
              <a:buChar char="ü"/>
              <a:defRPr/>
            </a:pPr>
            <a:r>
              <a:rPr lang="en-IN" b="1" dirty="0">
                <a:solidFill>
                  <a:srgbClr val="339933"/>
                </a:solidFill>
              </a:rPr>
              <a:t>Mirrors and window sills</a:t>
            </a:r>
          </a:p>
          <a:p>
            <a:pPr marL="274320" indent="-274320" eaLnBrk="1" fontAlgn="auto" hangingPunct="1">
              <a:lnSpc>
                <a:spcPct val="120000"/>
              </a:lnSpc>
              <a:spcAft>
                <a:spcPts val="0"/>
              </a:spcAft>
              <a:buFont typeface="Arial" pitchFamily="34" charset="0"/>
              <a:buChar char="•"/>
              <a:defRPr/>
            </a:pPr>
            <a:r>
              <a:rPr lang="en-IN" b="1" dirty="0"/>
              <a:t>Require cleaning on a regular (but not necessarily daily)</a:t>
            </a:r>
          </a:p>
          <a:p>
            <a:pPr marL="274320" indent="-274320" eaLnBrk="1" fontAlgn="auto" hangingPunct="1">
              <a:lnSpc>
                <a:spcPct val="120000"/>
              </a:lnSpc>
              <a:spcAft>
                <a:spcPts val="0"/>
              </a:spcAft>
              <a:buFont typeface="Arial" pitchFamily="34" charset="0"/>
              <a:buChar char="•"/>
              <a:defRPr/>
            </a:pPr>
            <a:r>
              <a:rPr lang="en-IN" b="1" dirty="0"/>
              <a:t>When soiling or spills occur, </a:t>
            </a:r>
          </a:p>
          <a:p>
            <a:pPr marL="274320" indent="-274320" eaLnBrk="1" fontAlgn="auto" hangingPunct="1">
              <a:lnSpc>
                <a:spcPct val="120000"/>
              </a:lnSpc>
              <a:spcAft>
                <a:spcPts val="0"/>
              </a:spcAft>
              <a:buFont typeface="Arial" pitchFamily="34" charset="0"/>
              <a:buChar char="•"/>
              <a:defRPr/>
            </a:pPr>
            <a:r>
              <a:rPr lang="en-IN" b="1" dirty="0"/>
              <a:t>High &amp; moderate risk areas- Daily</a:t>
            </a:r>
          </a:p>
          <a:p>
            <a:pPr marL="274320" indent="-274320" eaLnBrk="1" fontAlgn="auto" hangingPunct="1">
              <a:lnSpc>
                <a:spcPct val="120000"/>
              </a:lnSpc>
              <a:spcAft>
                <a:spcPts val="0"/>
              </a:spcAft>
              <a:buFont typeface="Arial" pitchFamily="34" charset="0"/>
              <a:buChar char="•"/>
              <a:defRPr/>
            </a:pPr>
            <a:r>
              <a:rPr lang="en-IN" b="1" dirty="0"/>
              <a:t>Low risk areas- weekly/ monthly</a:t>
            </a:r>
          </a:p>
          <a:p>
            <a:pPr marL="274320" indent="-274320" eaLnBrk="1" fontAlgn="auto" hangingPunct="1">
              <a:lnSpc>
                <a:spcPct val="120000"/>
              </a:lnSpc>
              <a:spcAft>
                <a:spcPts val="0"/>
              </a:spcAft>
              <a:buFont typeface="Arial" pitchFamily="34" charset="0"/>
              <a:buChar char="•"/>
              <a:defRPr/>
            </a:pPr>
            <a:endParaRPr lang="en-IN" b="1"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IN" b="1" dirty="0">
                <a:solidFill>
                  <a:srgbClr val="FF0000"/>
                </a:solidFill>
              </a:rPr>
              <a:t>OT Cleaning &amp; Disinfection</a:t>
            </a:r>
          </a:p>
        </p:txBody>
      </p:sp>
      <p:sp>
        <p:nvSpPr>
          <p:cNvPr id="39939" name="Content Placeholder 2"/>
          <p:cNvSpPr>
            <a:spLocks noGrp="1"/>
          </p:cNvSpPr>
          <p:nvPr>
            <p:ph idx="1"/>
          </p:nvPr>
        </p:nvSpPr>
        <p:spPr>
          <a:xfrm>
            <a:off x="457200" y="1935163"/>
            <a:ext cx="8507413" cy="4389437"/>
          </a:xfrm>
        </p:spPr>
        <p:txBody>
          <a:bodyPr>
            <a:normAutofit/>
          </a:bodyPr>
          <a:lstStyle/>
          <a:p>
            <a:r>
              <a:rPr lang="en-IN" b="1" dirty="0"/>
              <a:t>Sterilisation: By fogging with H2O2 based disinfectant (</a:t>
            </a:r>
            <a:r>
              <a:rPr lang="en-IN" b="1" dirty="0" err="1"/>
              <a:t>e.g</a:t>
            </a:r>
            <a:r>
              <a:rPr lang="en-IN" b="1" dirty="0"/>
              <a:t> 7.35% w/v H2O2 and 0.23% w/v peracetic acid or H2O2) </a:t>
            </a:r>
          </a:p>
          <a:p>
            <a:r>
              <a:rPr lang="en-IN" b="1" dirty="0"/>
              <a:t>Surface disinfection: with same disinfectant or with </a:t>
            </a:r>
            <a:r>
              <a:rPr lang="en-IN" b="1" dirty="0" smtClean="0"/>
              <a:t>1% </a:t>
            </a:r>
            <a:r>
              <a:rPr lang="en-IN" b="1" dirty="0"/>
              <a:t>hypochlorite.</a:t>
            </a:r>
          </a:p>
          <a:p>
            <a:r>
              <a:rPr lang="en-IN" b="1" dirty="0"/>
              <a:t>Walls and floor- </a:t>
            </a:r>
            <a:r>
              <a:rPr lang="en-IN" b="1" dirty="0" smtClean="0"/>
              <a:t>1% </a:t>
            </a:r>
            <a:r>
              <a:rPr lang="en-IN" b="1" dirty="0"/>
              <a:t>hypochlorite/ bleaching powder solution </a:t>
            </a:r>
          </a:p>
          <a:p>
            <a:pPr>
              <a:buFont typeface="Wingdings 2" pitchFamily="18" charset="2"/>
              <a:buNone/>
            </a:pPr>
            <a:endParaRPr lang="en-IN" b="1"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a:solidFill>
                  <a:srgbClr val="FF0000"/>
                </a:solidFill>
              </a:rPr>
              <a:t>Surgical Instrument Cleaning &amp; Disinfection  </a:t>
            </a:r>
          </a:p>
        </p:txBody>
      </p:sp>
      <p:sp>
        <p:nvSpPr>
          <p:cNvPr id="3" name="Content Placeholder 2"/>
          <p:cNvSpPr>
            <a:spLocks noGrp="1"/>
          </p:cNvSpPr>
          <p:nvPr>
            <p:ph idx="1"/>
          </p:nvPr>
        </p:nvSpPr>
        <p:spPr/>
        <p:txBody>
          <a:bodyPr/>
          <a:lstStyle/>
          <a:p>
            <a:pPr marL="0" indent="0">
              <a:buNone/>
            </a:pPr>
            <a:r>
              <a:rPr lang="en-IN" b="1" dirty="0">
                <a:solidFill>
                  <a:srgbClr val="0000FF"/>
                </a:solidFill>
              </a:rPr>
              <a:t>Metal instrument:</a:t>
            </a:r>
          </a:p>
          <a:p>
            <a:r>
              <a:rPr lang="en-IN" b="1" dirty="0"/>
              <a:t>Cleaning- 1</a:t>
            </a:r>
            <a:r>
              <a:rPr lang="en-IN" b="1" baseline="30000" dirty="0"/>
              <a:t>st</a:t>
            </a:r>
            <a:r>
              <a:rPr lang="en-IN" b="1" dirty="0"/>
              <a:t> with enzymatic solution/ neutral detergent &amp; water</a:t>
            </a:r>
          </a:p>
          <a:p>
            <a:r>
              <a:rPr lang="en-IN" b="1" dirty="0"/>
              <a:t>Sterilisation- Autoclaving</a:t>
            </a:r>
          </a:p>
          <a:p>
            <a:pPr marL="0" indent="0">
              <a:buNone/>
            </a:pPr>
            <a:r>
              <a:rPr lang="en-IN" b="1" dirty="0">
                <a:solidFill>
                  <a:srgbClr val="0000FF"/>
                </a:solidFill>
              </a:rPr>
              <a:t>Heat sensitive instruments: </a:t>
            </a:r>
            <a:r>
              <a:rPr lang="en-IN" b="1" dirty="0"/>
              <a:t>by PLASMA STERILISERS (</a:t>
            </a:r>
            <a:r>
              <a:rPr lang="en-IN" b="1" dirty="0" err="1"/>
              <a:t>e.g</a:t>
            </a:r>
            <a:r>
              <a:rPr lang="en-IN" b="1" dirty="0"/>
              <a:t> endoscope)</a:t>
            </a:r>
          </a:p>
          <a:p>
            <a:pPr marL="0" indent="0">
              <a:buNone/>
            </a:pPr>
            <a:endParaRPr lang="en-IN" b="1"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0A738A-D52F-4C2F-A2BF-D3254100DD28}"/>
              </a:ext>
            </a:extLst>
          </p:cNvPr>
          <p:cNvSpPr>
            <a:spLocks noGrp="1"/>
          </p:cNvSpPr>
          <p:nvPr>
            <p:ph type="title"/>
          </p:nvPr>
        </p:nvSpPr>
        <p:spPr/>
        <p:txBody>
          <a:bodyPr>
            <a:normAutofit fontScale="90000"/>
          </a:bodyPr>
          <a:lstStyle/>
          <a:p>
            <a:r>
              <a:rPr lang="en-IN" b="1" dirty="0">
                <a:solidFill>
                  <a:srgbClr val="FF0000"/>
                </a:solidFill>
              </a:rPr>
              <a:t>Environment surfaces within Isolation (Corona ward)</a:t>
            </a:r>
          </a:p>
        </p:txBody>
      </p:sp>
      <p:sp>
        <p:nvSpPr>
          <p:cNvPr id="3" name="Content Placeholder 2">
            <a:extLst>
              <a:ext uri="{FF2B5EF4-FFF2-40B4-BE49-F238E27FC236}">
                <a16:creationId xmlns:a16="http://schemas.microsoft.com/office/drawing/2014/main" xmlns="" id="{4C04FB4A-647F-4C75-99C1-0F2ABDFC45C2}"/>
              </a:ext>
            </a:extLst>
          </p:cNvPr>
          <p:cNvSpPr>
            <a:spLocks noGrp="1"/>
          </p:cNvSpPr>
          <p:nvPr>
            <p:ph idx="1"/>
          </p:nvPr>
        </p:nvSpPr>
        <p:spPr/>
        <p:txBody>
          <a:bodyPr/>
          <a:lstStyle/>
          <a:p>
            <a:r>
              <a:rPr lang="en-IN" b="1" dirty="0"/>
              <a:t>Cleaning- 1</a:t>
            </a:r>
            <a:r>
              <a:rPr lang="en-IN" b="1" baseline="30000" dirty="0"/>
              <a:t>st</a:t>
            </a:r>
            <a:r>
              <a:rPr lang="en-IN" b="1" dirty="0"/>
              <a:t> with detergent &amp; water</a:t>
            </a:r>
          </a:p>
          <a:p>
            <a:r>
              <a:rPr lang="en-IN" b="1" dirty="0"/>
              <a:t>Disinfection of surfaces: H2O2 wipes; Contact time 1 minute (BS Hydro) </a:t>
            </a:r>
          </a:p>
          <a:p>
            <a:r>
              <a:rPr lang="en-IN" b="1" dirty="0"/>
              <a:t>Wall &amp; Floor: 7.35% H2O2 with 0.23 % peracetic acid; Contact time 5 minutes (BS </a:t>
            </a:r>
            <a:r>
              <a:rPr lang="en-IN" b="1" dirty="0" err="1"/>
              <a:t>Peroxy</a:t>
            </a:r>
            <a:r>
              <a:rPr lang="en-IN" b="1" dirty="0"/>
              <a:t>)</a:t>
            </a:r>
          </a:p>
          <a:p>
            <a:r>
              <a:rPr lang="en-IN" b="1" dirty="0"/>
              <a:t>Frequency: 4 times/ day</a:t>
            </a:r>
          </a:p>
          <a:p>
            <a:r>
              <a:rPr lang="en-IN" b="1" dirty="0"/>
              <a:t>Wall: up to 7 ft height</a:t>
            </a:r>
          </a:p>
          <a:p>
            <a:endParaRPr lang="en-IN" b="1" dirty="0"/>
          </a:p>
        </p:txBody>
      </p:sp>
    </p:spTree>
    <p:extLst>
      <p:ext uri="{BB962C8B-B14F-4D97-AF65-F5344CB8AC3E}">
        <p14:creationId xmlns:p14="http://schemas.microsoft.com/office/powerpoint/2010/main" xmlns="" val="82696916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35E006-E785-4D8D-8108-CED8AADC6104}"/>
              </a:ext>
            </a:extLst>
          </p:cNvPr>
          <p:cNvSpPr>
            <a:spLocks noGrp="1"/>
          </p:cNvSpPr>
          <p:nvPr>
            <p:ph type="title"/>
          </p:nvPr>
        </p:nvSpPr>
        <p:spPr/>
        <p:txBody>
          <a:bodyPr>
            <a:noAutofit/>
          </a:bodyPr>
          <a:lstStyle/>
          <a:p>
            <a:r>
              <a:rPr lang="en-IN" sz="3600" b="1" dirty="0">
                <a:solidFill>
                  <a:srgbClr val="FF0000"/>
                </a:solidFill>
              </a:rPr>
              <a:t>Environment surfaces in Quarantine rooms &amp; outer corridors of Isolation &amp; Quarantine area/ Lift/ Triage  </a:t>
            </a:r>
          </a:p>
        </p:txBody>
      </p:sp>
      <p:sp>
        <p:nvSpPr>
          <p:cNvPr id="3" name="Content Placeholder 2">
            <a:extLst>
              <a:ext uri="{FF2B5EF4-FFF2-40B4-BE49-F238E27FC236}">
                <a16:creationId xmlns:a16="http://schemas.microsoft.com/office/drawing/2014/main" xmlns="" id="{91786E47-42CE-4ECA-9763-707CDFF9B90D}"/>
              </a:ext>
            </a:extLst>
          </p:cNvPr>
          <p:cNvSpPr>
            <a:spLocks noGrp="1"/>
          </p:cNvSpPr>
          <p:nvPr>
            <p:ph idx="1"/>
          </p:nvPr>
        </p:nvSpPr>
        <p:spPr>
          <a:xfrm>
            <a:off x="457200" y="1916832"/>
            <a:ext cx="8229600" cy="4209331"/>
          </a:xfrm>
        </p:spPr>
        <p:txBody>
          <a:bodyPr/>
          <a:lstStyle/>
          <a:p>
            <a:pPr marL="0" indent="0">
              <a:buNone/>
            </a:pPr>
            <a:r>
              <a:rPr lang="en-IN" sz="3600" b="1" dirty="0">
                <a:solidFill>
                  <a:srgbClr val="0000FF"/>
                </a:solidFill>
              </a:rPr>
              <a:t>All surfaces including walls and floor</a:t>
            </a:r>
          </a:p>
          <a:p>
            <a:r>
              <a:rPr lang="en-IN" b="1" dirty="0"/>
              <a:t>Cleaning: detergent &amp; water</a:t>
            </a:r>
          </a:p>
          <a:p>
            <a:r>
              <a:rPr lang="en-IN" b="1" dirty="0"/>
              <a:t>Disinfectant- 1% Hypochlorite</a:t>
            </a:r>
          </a:p>
          <a:p>
            <a:endParaRPr lang="en-IN" b="1" dirty="0"/>
          </a:p>
          <a:p>
            <a:r>
              <a:rPr lang="en-IN" b="1" dirty="0"/>
              <a:t>Metal surfaces in lift switches, railings, chairs etc: 70% alcohol</a:t>
            </a:r>
          </a:p>
        </p:txBody>
      </p:sp>
    </p:spTree>
    <p:extLst>
      <p:ext uri="{BB962C8B-B14F-4D97-AF65-F5344CB8AC3E}">
        <p14:creationId xmlns:p14="http://schemas.microsoft.com/office/powerpoint/2010/main" xmlns="" val="376429260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title"/>
          </p:nvPr>
        </p:nvSpPr>
        <p:spPr>
          <a:xfrm>
            <a:off x="395288" y="115888"/>
            <a:ext cx="8229600" cy="1143000"/>
          </a:xfrm>
        </p:spPr>
        <p:txBody>
          <a:bodyPr/>
          <a:lstStyle/>
          <a:p>
            <a:pPr eaLnBrk="1" hangingPunct="1"/>
            <a:r>
              <a:rPr lang="en-IN" b="1" dirty="0">
                <a:solidFill>
                  <a:srgbClr val="FF0000"/>
                </a:solidFill>
              </a:rPr>
              <a:t>Cleaning of floors</a:t>
            </a:r>
          </a:p>
        </p:txBody>
      </p:sp>
      <p:sp>
        <p:nvSpPr>
          <p:cNvPr id="3" name="Content Placeholder 2"/>
          <p:cNvSpPr>
            <a:spLocks noGrp="1"/>
          </p:cNvSpPr>
          <p:nvPr>
            <p:ph idx="1"/>
          </p:nvPr>
        </p:nvSpPr>
        <p:spPr>
          <a:xfrm>
            <a:off x="457200" y="1412875"/>
            <a:ext cx="8229600" cy="5111750"/>
          </a:xfrm>
        </p:spPr>
        <p:txBody>
          <a:bodyPr rtlCol="0">
            <a:normAutofit/>
          </a:bodyPr>
          <a:lstStyle/>
          <a:p>
            <a:pPr marL="274320" indent="-274320" algn="just" eaLnBrk="1" fontAlgn="auto" hangingPunct="1">
              <a:spcBef>
                <a:spcPts val="0"/>
              </a:spcBef>
              <a:spcAft>
                <a:spcPts val="0"/>
              </a:spcAft>
              <a:buFont typeface="Arial" pitchFamily="34" charset="0"/>
              <a:buChar char="•"/>
              <a:defRPr/>
            </a:pPr>
            <a:r>
              <a:rPr lang="en-IN" sz="2800" b="1" dirty="0"/>
              <a:t>Remove gross soil prior to cleaning and disinfection with gloved hand/ wiper</a:t>
            </a:r>
          </a:p>
          <a:p>
            <a:pPr marL="274320" indent="-274320" algn="just" eaLnBrk="1" fontAlgn="auto" hangingPunct="1">
              <a:spcBef>
                <a:spcPts val="0"/>
              </a:spcBef>
              <a:spcAft>
                <a:spcPts val="0"/>
              </a:spcAft>
              <a:buFont typeface="Arial" pitchFamily="34" charset="0"/>
              <a:buChar char="•"/>
              <a:defRPr/>
            </a:pPr>
            <a:r>
              <a:rPr lang="en-IN" sz="2800" b="1" dirty="0"/>
              <a:t>If any needle or sharps are there in the floor segregate in puncture proof box safely</a:t>
            </a:r>
          </a:p>
          <a:p>
            <a:pPr marL="274320" indent="-274320" algn="just" eaLnBrk="1" fontAlgn="auto" hangingPunct="1">
              <a:spcAft>
                <a:spcPts val="0"/>
              </a:spcAft>
              <a:buFont typeface="Arial" pitchFamily="34" charset="0"/>
              <a:buChar char="•"/>
              <a:defRPr/>
            </a:pPr>
            <a:r>
              <a:rPr lang="en-IN" sz="2800" b="1" dirty="0"/>
              <a:t>Use dust control mop prior to wet mop</a:t>
            </a:r>
          </a:p>
          <a:p>
            <a:pPr marL="274320" indent="-274320" algn="just" eaLnBrk="1" fontAlgn="auto" hangingPunct="1">
              <a:spcAft>
                <a:spcPts val="0"/>
              </a:spcAft>
              <a:buFont typeface="Arial" pitchFamily="34" charset="0"/>
              <a:buChar char="•"/>
              <a:defRPr/>
            </a:pPr>
            <a:r>
              <a:rPr lang="en-IN" sz="2800" b="1" dirty="0"/>
              <a:t>Do not lift dust mop off the floor use swivel motion,</a:t>
            </a:r>
          </a:p>
          <a:p>
            <a:pPr marL="274320" indent="-274320" algn="just" eaLnBrk="1" fontAlgn="auto" hangingPunct="1">
              <a:spcAft>
                <a:spcPts val="0"/>
              </a:spcAft>
              <a:buFont typeface="Arial" pitchFamily="34" charset="0"/>
              <a:buChar char="•"/>
              <a:defRPr/>
            </a:pPr>
            <a:r>
              <a:rPr lang="en-IN" sz="2800" b="1" dirty="0"/>
              <a:t>Never shake the mop</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457200" y="692150"/>
            <a:ext cx="8229600" cy="5832475"/>
          </a:xfrm>
        </p:spPr>
        <p:txBody>
          <a:bodyPr/>
          <a:lstStyle/>
          <a:p>
            <a:pPr algn="just" eaLnBrk="1" hangingPunct="1"/>
            <a:r>
              <a:rPr lang="en-IN" sz="2800" b="1" dirty="0"/>
              <a:t>Progress from the least soiled areas (low-touch) to the most soiled areas (high-touch)</a:t>
            </a:r>
          </a:p>
          <a:p>
            <a:pPr algn="just" eaLnBrk="1" hangingPunct="1"/>
            <a:r>
              <a:rPr lang="en-IN" sz="2800" b="1" dirty="0"/>
              <a:t>From high surfaces to low surfaces</a:t>
            </a:r>
          </a:p>
          <a:p>
            <a:pPr algn="just" eaLnBrk="1" hangingPunct="1"/>
            <a:r>
              <a:rPr lang="en-IN" sz="2800" b="1" dirty="0"/>
              <a:t>Wash the mop under running water before doing wet mopping</a:t>
            </a:r>
          </a:p>
          <a:p>
            <a:pPr algn="just" eaLnBrk="1" hangingPunct="1"/>
            <a:r>
              <a:rPr lang="en-IN" sz="2800" b="1" dirty="0">
                <a:solidFill>
                  <a:srgbClr val="339933"/>
                </a:solidFill>
              </a:rPr>
              <a:t>An area of 120 square feet to be mopped before re-dipping the mop in the solution</a:t>
            </a:r>
          </a:p>
          <a:p>
            <a:pPr algn="just" eaLnBrk="1" hangingPunct="1"/>
            <a:r>
              <a:rPr lang="en-IN" sz="2800" b="1" dirty="0">
                <a:solidFill>
                  <a:srgbClr val="339933"/>
                </a:solidFill>
              </a:rPr>
              <a:t>Cleaning solution to be changed after cleaning an area of 240 square feet</a:t>
            </a:r>
          </a:p>
          <a:p>
            <a:pPr algn="just" eaLnBrk="1" hangingPunct="1"/>
            <a:r>
              <a:rPr lang="en-IN" sz="2800" b="1" dirty="0"/>
              <a:t>Change more frequently in heavily contaminated areas, when visibly soiled and immediately after  cleaning blood and body fluid spills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7213"/>
            <a:ext cx="8229600" cy="1143000"/>
          </a:xfrm>
        </p:spPr>
        <p:txBody>
          <a:bodyPr rtlCol="0">
            <a:normAutofit fontScale="90000"/>
          </a:bodyPr>
          <a:lstStyle/>
          <a:p>
            <a:pPr eaLnBrk="1" fontAlgn="auto" hangingPunct="1">
              <a:spcAft>
                <a:spcPts val="0"/>
              </a:spcAft>
              <a:defRPr/>
            </a:pPr>
            <a:r>
              <a:rPr lang="en-IN" b="1" dirty="0">
                <a:solidFill>
                  <a:srgbClr val="FF0000"/>
                </a:solidFill>
              </a:rPr>
              <a:t>Mopping Floors using Wet Mop and Bucket</a:t>
            </a:r>
          </a:p>
        </p:txBody>
      </p:sp>
      <p:sp>
        <p:nvSpPr>
          <p:cNvPr id="3" name="Content Placeholder 2"/>
          <p:cNvSpPr>
            <a:spLocks noGrp="1"/>
          </p:cNvSpPr>
          <p:nvPr>
            <p:ph idx="1"/>
          </p:nvPr>
        </p:nvSpPr>
        <p:spPr>
          <a:xfrm>
            <a:off x="468313" y="1844675"/>
            <a:ext cx="8229600" cy="4752975"/>
          </a:xfrm>
        </p:spPr>
        <p:txBody>
          <a:bodyPr rtlCol="0">
            <a:noAutofit/>
          </a:bodyPr>
          <a:lstStyle/>
          <a:p>
            <a:pPr marL="0" indent="-274320" eaLnBrk="1" fontAlgn="auto" hangingPunct="1">
              <a:spcBef>
                <a:spcPts val="0"/>
              </a:spcBef>
              <a:spcAft>
                <a:spcPts val="0"/>
              </a:spcAft>
              <a:buFont typeface="Arial" pitchFamily="34" charset="0"/>
              <a:buChar char="•"/>
              <a:defRPr/>
            </a:pPr>
            <a:r>
              <a:rPr lang="en-IN" sz="3000" b="1" dirty="0"/>
              <a:t>Prepare fresh cleaning solution</a:t>
            </a:r>
          </a:p>
          <a:p>
            <a:pPr marL="360363" indent="-360363" eaLnBrk="1" fontAlgn="auto" hangingPunct="1">
              <a:spcBef>
                <a:spcPts val="0"/>
              </a:spcBef>
              <a:spcAft>
                <a:spcPts val="0"/>
              </a:spcAft>
              <a:buFont typeface="Arial" pitchFamily="34" charset="0"/>
              <a:buChar char="•"/>
              <a:defRPr/>
            </a:pPr>
            <a:r>
              <a:rPr lang="en-IN" sz="3000" b="1" dirty="0"/>
              <a:t>Place ‘wet floor’ caution sign outside of room or area being mopped</a:t>
            </a:r>
          </a:p>
          <a:p>
            <a:pPr marL="0" indent="-274320" eaLnBrk="1" fontAlgn="auto" hangingPunct="1">
              <a:spcBef>
                <a:spcPts val="0"/>
              </a:spcBef>
              <a:spcAft>
                <a:spcPts val="0"/>
              </a:spcAft>
              <a:buFont typeface="Arial" pitchFamily="34" charset="0"/>
              <a:buChar char="•"/>
              <a:defRPr/>
            </a:pPr>
            <a:r>
              <a:rPr lang="en-IN" sz="3000" b="1" dirty="0"/>
              <a:t>Divide the area into sections</a:t>
            </a:r>
          </a:p>
          <a:p>
            <a:pPr marL="0" indent="-274320" eaLnBrk="1" fontAlgn="auto" hangingPunct="1">
              <a:spcBef>
                <a:spcPts val="0"/>
              </a:spcBef>
              <a:spcAft>
                <a:spcPts val="0"/>
              </a:spcAft>
              <a:buFont typeface="Arial" pitchFamily="34" charset="0"/>
              <a:buChar char="•"/>
              <a:defRPr/>
            </a:pPr>
            <a:r>
              <a:rPr lang="en-IN" sz="3000" b="1" dirty="0"/>
              <a:t>Immerse mop in cleaning solution and wring out</a:t>
            </a:r>
          </a:p>
          <a:p>
            <a:pPr marL="360363" indent="-360363" eaLnBrk="1" fontAlgn="auto" hangingPunct="1">
              <a:spcBef>
                <a:spcPts val="0"/>
              </a:spcBef>
              <a:spcAft>
                <a:spcPts val="0"/>
              </a:spcAft>
              <a:buFont typeface="Arial" pitchFamily="34" charset="0"/>
              <a:buChar char="•"/>
              <a:defRPr/>
            </a:pPr>
            <a:r>
              <a:rPr lang="en-IN" sz="3000" b="1" dirty="0"/>
              <a:t>Push mop around paying particular attention to removing soil from corners </a:t>
            </a:r>
          </a:p>
          <a:p>
            <a:pPr marL="360363" indent="-360363" eaLnBrk="1" fontAlgn="auto" hangingPunct="1">
              <a:spcBef>
                <a:spcPts val="0"/>
              </a:spcBef>
              <a:spcAft>
                <a:spcPts val="0"/>
              </a:spcAft>
              <a:buFont typeface="Arial" pitchFamily="34" charset="0"/>
              <a:buChar char="•"/>
              <a:defRPr/>
            </a:pPr>
            <a:r>
              <a:rPr lang="en-IN" sz="3000" b="1" dirty="0"/>
              <a:t>avoid splashing walls or furniture</a:t>
            </a:r>
          </a:p>
          <a:p>
            <a:pPr marL="360363" indent="-360363" eaLnBrk="1" fontAlgn="auto" hangingPunct="1">
              <a:spcBef>
                <a:spcPts val="0"/>
              </a:spcBef>
              <a:spcAft>
                <a:spcPts val="0"/>
              </a:spcAft>
              <a:buFont typeface="Arial" pitchFamily="34" charset="0"/>
              <a:buChar char="•"/>
              <a:defRPr/>
            </a:pPr>
            <a:r>
              <a:rPr lang="en-IN" sz="3000" b="1" dirty="0"/>
              <a:t>Do figure of 8 stroke </a:t>
            </a:r>
          </a:p>
        </p:txBody>
      </p:sp>
      <p:pic>
        <p:nvPicPr>
          <p:cNvPr id="4" name="Picture 3">
            <a:extLst>
              <a:ext uri="{FF2B5EF4-FFF2-40B4-BE49-F238E27FC236}">
                <a16:creationId xmlns:a16="http://schemas.microsoft.com/office/drawing/2014/main" xmlns="" id="{B2475EFB-EBAE-4533-BB1A-326CC6DA6214}"/>
              </a:ext>
            </a:extLst>
          </p:cNvPr>
          <p:cNvPicPr>
            <a:picLocks noChangeAspect="1"/>
          </p:cNvPicPr>
          <p:nvPr/>
        </p:nvPicPr>
        <p:blipFill>
          <a:blip r:embed="rId3" cstate="print"/>
          <a:stretch>
            <a:fillRect/>
          </a:stretch>
        </p:blipFill>
        <p:spPr>
          <a:xfrm>
            <a:off x="7575114" y="1268759"/>
            <a:ext cx="1250343" cy="125034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25ACDC-3141-4C42-8CCA-80DD4F2FA024}"/>
              </a:ext>
            </a:extLst>
          </p:cNvPr>
          <p:cNvSpPr>
            <a:spLocks noGrp="1"/>
          </p:cNvSpPr>
          <p:nvPr>
            <p:ph type="title"/>
          </p:nvPr>
        </p:nvSpPr>
        <p:spPr/>
        <p:txBody>
          <a:bodyPr/>
          <a:lstStyle/>
          <a:p>
            <a:r>
              <a:rPr lang="en-US" b="1" dirty="0">
                <a:solidFill>
                  <a:srgbClr val="FF0000"/>
                </a:solidFill>
              </a:rPr>
              <a:t>Learning objectives</a:t>
            </a:r>
            <a:endParaRPr lang="en-IN" b="1" dirty="0">
              <a:solidFill>
                <a:srgbClr val="FF0000"/>
              </a:solidFill>
            </a:endParaRPr>
          </a:p>
        </p:txBody>
      </p:sp>
      <p:sp>
        <p:nvSpPr>
          <p:cNvPr id="3" name="Content Placeholder 2">
            <a:extLst>
              <a:ext uri="{FF2B5EF4-FFF2-40B4-BE49-F238E27FC236}">
                <a16:creationId xmlns:a16="http://schemas.microsoft.com/office/drawing/2014/main" xmlns="" id="{31DA0173-EB5C-4D72-8A58-003A1A7C40B4}"/>
              </a:ext>
            </a:extLst>
          </p:cNvPr>
          <p:cNvSpPr>
            <a:spLocks noGrp="1"/>
          </p:cNvSpPr>
          <p:nvPr>
            <p:ph idx="1"/>
          </p:nvPr>
        </p:nvSpPr>
        <p:spPr/>
        <p:txBody>
          <a:bodyPr/>
          <a:lstStyle/>
          <a:p>
            <a:r>
              <a:rPr lang="en-US" b="1" dirty="0"/>
              <a:t>To learn mode of transmission of COVID-19</a:t>
            </a:r>
          </a:p>
          <a:p>
            <a:r>
              <a:rPr lang="en-US" b="1" dirty="0"/>
              <a:t>Be able to suspect by symptom analysis</a:t>
            </a:r>
          </a:p>
          <a:p>
            <a:r>
              <a:rPr lang="en-US" b="1" dirty="0"/>
              <a:t>Be able to identify severity of illness</a:t>
            </a:r>
          </a:p>
          <a:p>
            <a:r>
              <a:rPr lang="en-US" b="1" dirty="0"/>
              <a:t>To have knowledge of various complications</a:t>
            </a:r>
          </a:p>
          <a:p>
            <a:r>
              <a:rPr lang="en-US" b="1" dirty="0"/>
              <a:t>To be aware of prophylaxis and treatment</a:t>
            </a:r>
          </a:p>
          <a:p>
            <a:endParaRPr lang="en-US" b="1" dirty="0"/>
          </a:p>
          <a:p>
            <a:endParaRPr lang="en-US" b="1" dirty="0"/>
          </a:p>
          <a:p>
            <a:endParaRPr lang="en-IN" b="1" dirty="0"/>
          </a:p>
        </p:txBody>
      </p:sp>
    </p:spTree>
    <p:extLst>
      <p:ext uri="{BB962C8B-B14F-4D97-AF65-F5344CB8AC3E}">
        <p14:creationId xmlns:p14="http://schemas.microsoft.com/office/powerpoint/2010/main" xmlns="" val="172778239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388" y="476250"/>
            <a:ext cx="8964612" cy="1143000"/>
          </a:xfrm>
        </p:spPr>
        <p:txBody>
          <a:bodyPr rtlCol="0">
            <a:normAutofit/>
          </a:bodyPr>
          <a:lstStyle/>
          <a:p>
            <a:pPr eaLnBrk="1" fontAlgn="auto" hangingPunct="1">
              <a:spcAft>
                <a:spcPts val="0"/>
              </a:spcAft>
              <a:defRPr/>
            </a:pPr>
            <a:r>
              <a:rPr lang="en-IN" b="1" dirty="0">
                <a:solidFill>
                  <a:srgbClr val="FF0000"/>
                </a:solidFill>
              </a:rPr>
              <a:t>Mopping Floors using Wet Mop </a:t>
            </a:r>
          </a:p>
        </p:txBody>
      </p:sp>
      <p:pic>
        <p:nvPicPr>
          <p:cNvPr id="1027" name="Picture 3"/>
          <p:cNvPicPr>
            <a:picLocks noChangeAspect="1" noChangeArrowheads="1"/>
          </p:cNvPicPr>
          <p:nvPr/>
        </p:nvPicPr>
        <p:blipFill>
          <a:blip r:embed="rId2" cstate="print"/>
          <a:srcRect/>
          <a:stretch>
            <a:fillRect/>
          </a:stretch>
        </p:blipFill>
        <p:spPr bwMode="auto">
          <a:xfrm>
            <a:off x="1552575" y="1628775"/>
            <a:ext cx="6038850" cy="3600450"/>
          </a:xfrm>
          <a:prstGeom prst="rect">
            <a:avLst/>
          </a:prstGeom>
          <a:noFill/>
          <a:ln w="9525">
            <a:noFill/>
            <a:miter lim="800000"/>
            <a:headEnd/>
            <a:tailEnd/>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4"/>
          <p:cNvSpPr>
            <a:spLocks noGrp="1"/>
          </p:cNvSpPr>
          <p:nvPr>
            <p:ph type="title"/>
          </p:nvPr>
        </p:nvSpPr>
        <p:spPr>
          <a:xfrm>
            <a:off x="457200" y="274638"/>
            <a:ext cx="8229600" cy="922337"/>
          </a:xfrm>
        </p:spPr>
        <p:txBody>
          <a:bodyPr>
            <a:normAutofit/>
          </a:bodyPr>
          <a:lstStyle/>
          <a:p>
            <a:pPr eaLnBrk="1" fontAlgn="auto" hangingPunct="1">
              <a:spcAft>
                <a:spcPts val="0"/>
              </a:spcAft>
              <a:defRPr/>
            </a:pPr>
            <a:r>
              <a:rPr lang="en-IN" sz="3600" b="1" dirty="0">
                <a:solidFill>
                  <a:srgbClr val="FF0000"/>
                </a:solidFill>
              </a:rPr>
              <a:t>Technique for mopping with wiper</a:t>
            </a:r>
          </a:p>
        </p:txBody>
      </p:sp>
      <p:pic>
        <p:nvPicPr>
          <p:cNvPr id="2050" name="Picture 2"/>
          <p:cNvPicPr>
            <a:picLocks noChangeAspect="1" noChangeArrowheads="1"/>
          </p:cNvPicPr>
          <p:nvPr/>
        </p:nvPicPr>
        <p:blipFill>
          <a:blip r:embed="rId2" cstate="print"/>
          <a:srcRect/>
          <a:stretch>
            <a:fillRect/>
          </a:stretch>
        </p:blipFill>
        <p:spPr bwMode="auto">
          <a:xfrm>
            <a:off x="1842095" y="1340768"/>
            <a:ext cx="5610225" cy="4743450"/>
          </a:xfrm>
          <a:prstGeom prst="rect">
            <a:avLst/>
          </a:prstGeom>
          <a:noFill/>
          <a:ln w="9525">
            <a:noFill/>
            <a:miter lim="800000"/>
            <a:headEnd/>
            <a:tailEnd/>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395288" y="188913"/>
            <a:ext cx="8229600" cy="1143000"/>
          </a:xfrm>
        </p:spPr>
        <p:txBody>
          <a:bodyPr/>
          <a:lstStyle/>
          <a:p>
            <a:pPr eaLnBrk="1" hangingPunct="1"/>
            <a:r>
              <a:rPr lang="en-IN" b="1" dirty="0">
                <a:solidFill>
                  <a:srgbClr val="FF0000"/>
                </a:solidFill>
              </a:rPr>
              <a:t>Triple bucket system</a:t>
            </a:r>
          </a:p>
        </p:txBody>
      </p:sp>
      <p:sp>
        <p:nvSpPr>
          <p:cNvPr id="3" name="Content Placeholder 2"/>
          <p:cNvSpPr>
            <a:spLocks noGrp="1"/>
          </p:cNvSpPr>
          <p:nvPr>
            <p:ph idx="1"/>
          </p:nvPr>
        </p:nvSpPr>
        <p:spPr>
          <a:xfrm>
            <a:off x="457200" y="1412875"/>
            <a:ext cx="8229600" cy="5040313"/>
          </a:xfrm>
        </p:spPr>
        <p:txBody>
          <a:bodyPr rtlCol="0">
            <a:normAutofit fontScale="85000" lnSpcReduction="20000"/>
          </a:bodyPr>
          <a:lstStyle/>
          <a:p>
            <a:pPr marL="274320" indent="-274320" eaLnBrk="1" fontAlgn="auto" hangingPunct="1">
              <a:spcAft>
                <a:spcPts val="0"/>
              </a:spcAft>
              <a:buFont typeface="Arial" pitchFamily="34" charset="0"/>
              <a:buChar char="•"/>
              <a:defRPr/>
            </a:pPr>
            <a:r>
              <a:rPr lang="en-IN" b="1" dirty="0"/>
              <a:t>Floor cleaning</a:t>
            </a:r>
          </a:p>
          <a:p>
            <a:pPr marL="274320" indent="-274320" eaLnBrk="1" fontAlgn="auto" hangingPunct="1">
              <a:spcAft>
                <a:spcPts val="0"/>
              </a:spcAft>
              <a:buFont typeface="Arial" pitchFamily="34" charset="0"/>
              <a:buChar char="•"/>
              <a:defRPr/>
            </a:pPr>
            <a:r>
              <a:rPr lang="en-IN" b="1" dirty="0"/>
              <a:t>Procedure for washing, rinsing, and sanitizing where a different bucket and sponge or mop is used for each task</a:t>
            </a:r>
          </a:p>
          <a:p>
            <a:pPr marL="274320" indent="-274320" eaLnBrk="1" fontAlgn="auto" hangingPunct="1">
              <a:spcAft>
                <a:spcPts val="0"/>
              </a:spcAft>
              <a:buFont typeface="Arial" pitchFamily="34" charset="0"/>
              <a:buChar char="•"/>
              <a:defRPr/>
            </a:pPr>
            <a:r>
              <a:rPr lang="en-IN" b="1" dirty="0"/>
              <a:t>For washing:</a:t>
            </a:r>
          </a:p>
          <a:p>
            <a:pPr marL="640080" lvl="1" indent="-246888" eaLnBrk="1" fontAlgn="auto" hangingPunct="1">
              <a:spcAft>
                <a:spcPts val="0"/>
              </a:spcAft>
              <a:buFont typeface="Wingdings" pitchFamily="2" charset="2"/>
              <a:buChar char="ü"/>
              <a:defRPr/>
            </a:pPr>
            <a:r>
              <a:rPr lang="en-IN" b="1" dirty="0">
                <a:solidFill>
                  <a:srgbClr val="339933"/>
                </a:solidFill>
              </a:rPr>
              <a:t>First bucket with water and detergent is used only for this purpose and will not be used for rinsing or sanitizing</a:t>
            </a:r>
          </a:p>
          <a:p>
            <a:pPr marL="274320" indent="-274320" eaLnBrk="1" fontAlgn="auto" hangingPunct="1">
              <a:spcAft>
                <a:spcPts val="0"/>
              </a:spcAft>
              <a:buFont typeface="Arial" pitchFamily="34" charset="0"/>
              <a:buChar char="•"/>
              <a:defRPr/>
            </a:pPr>
            <a:r>
              <a:rPr lang="en-IN" b="1" dirty="0"/>
              <a:t>For Rinsing:</a:t>
            </a:r>
          </a:p>
          <a:p>
            <a:pPr marL="640080" lvl="1" indent="-246888" eaLnBrk="1" fontAlgn="auto" hangingPunct="1">
              <a:spcAft>
                <a:spcPts val="0"/>
              </a:spcAft>
              <a:buFont typeface="Wingdings" pitchFamily="2" charset="2"/>
              <a:buChar char="ü"/>
              <a:defRPr/>
            </a:pPr>
            <a:r>
              <a:rPr lang="en-IN" b="1" dirty="0">
                <a:solidFill>
                  <a:srgbClr val="339933"/>
                </a:solidFill>
              </a:rPr>
              <a:t>Second bucket with water only, will be used solely for this purpose. </a:t>
            </a:r>
          </a:p>
          <a:p>
            <a:pPr marL="274320" indent="-274320" eaLnBrk="1" fontAlgn="auto" hangingPunct="1">
              <a:spcAft>
                <a:spcPts val="0"/>
              </a:spcAft>
              <a:buFont typeface="Arial" pitchFamily="34" charset="0"/>
              <a:buChar char="•"/>
              <a:defRPr/>
            </a:pPr>
            <a:r>
              <a:rPr lang="en-IN" b="1" dirty="0"/>
              <a:t>A third bucket:</a:t>
            </a:r>
          </a:p>
          <a:p>
            <a:pPr marL="640080" lvl="1" indent="-246888" eaLnBrk="1" fontAlgn="auto" hangingPunct="1">
              <a:spcAft>
                <a:spcPts val="0"/>
              </a:spcAft>
              <a:buFont typeface="Wingdings" pitchFamily="2" charset="2"/>
              <a:buChar char="ü"/>
              <a:defRPr/>
            </a:pPr>
            <a:r>
              <a:rPr lang="en-IN" b="1" dirty="0">
                <a:solidFill>
                  <a:srgbClr val="339933"/>
                </a:solidFill>
              </a:rPr>
              <a:t>Containing water and a disinfectant solution shall be used for disinfection only</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SHIVA VERMA\Documents\Study material\Environment cleaning\what-is-the-three-bucket-method.jpg"/>
          <p:cNvPicPr>
            <a:picLocks noChangeAspect="1" noChangeArrowheads="1"/>
          </p:cNvPicPr>
          <p:nvPr/>
        </p:nvPicPr>
        <p:blipFill>
          <a:blip r:embed="rId3" cstate="print"/>
          <a:srcRect/>
          <a:stretch>
            <a:fillRect/>
          </a:stretch>
        </p:blipFill>
        <p:spPr bwMode="auto">
          <a:xfrm>
            <a:off x="1147763" y="2652713"/>
            <a:ext cx="6848475" cy="3152775"/>
          </a:xfrm>
          <a:prstGeom prst="rect">
            <a:avLst/>
          </a:prstGeom>
          <a:noFill/>
          <a:ln w="9525">
            <a:noFill/>
            <a:miter lim="800000"/>
            <a:headEnd/>
            <a:tailEnd/>
          </a:ln>
        </p:spPr>
      </p:pic>
      <p:sp>
        <p:nvSpPr>
          <p:cNvPr id="5" name="Down Arrow 4"/>
          <p:cNvSpPr/>
          <p:nvPr/>
        </p:nvSpPr>
        <p:spPr>
          <a:xfrm>
            <a:off x="2339975" y="2276475"/>
            <a:ext cx="46038" cy="1223963"/>
          </a:xfrm>
          <a:prstGeom prst="downArrow">
            <a:avLst/>
          </a:prstGeom>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6" name="Down Arrow 5"/>
          <p:cNvSpPr/>
          <p:nvPr/>
        </p:nvSpPr>
        <p:spPr>
          <a:xfrm>
            <a:off x="4500563" y="2276475"/>
            <a:ext cx="44450" cy="1223963"/>
          </a:xfrm>
          <a:prstGeom prst="downArrow">
            <a:avLst/>
          </a:prstGeom>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7" name="Down Arrow 6"/>
          <p:cNvSpPr/>
          <p:nvPr/>
        </p:nvSpPr>
        <p:spPr>
          <a:xfrm>
            <a:off x="6732588" y="2276475"/>
            <a:ext cx="46037" cy="1223963"/>
          </a:xfrm>
          <a:prstGeom prst="downArrow">
            <a:avLst/>
          </a:prstGeom>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8" name="TextBox 7"/>
          <p:cNvSpPr txBox="1">
            <a:spLocks noChangeArrowheads="1"/>
          </p:cNvSpPr>
          <p:nvPr/>
        </p:nvSpPr>
        <p:spPr bwMode="auto">
          <a:xfrm>
            <a:off x="1403350" y="1844675"/>
            <a:ext cx="2160588" cy="369888"/>
          </a:xfrm>
          <a:prstGeom prst="rect">
            <a:avLst/>
          </a:prstGeom>
          <a:noFill/>
          <a:ln w="9525">
            <a:noFill/>
            <a:miter lim="800000"/>
            <a:headEnd/>
            <a:tailEnd/>
          </a:ln>
        </p:spPr>
        <p:txBody>
          <a:bodyPr>
            <a:spAutoFit/>
          </a:bodyPr>
          <a:lstStyle/>
          <a:p>
            <a:pPr algn="ctr"/>
            <a:r>
              <a:rPr lang="en-IN" b="1" dirty="0">
                <a:solidFill>
                  <a:srgbClr val="FF0000"/>
                </a:solidFill>
                <a:latin typeface="Calibri" pitchFamily="34" charset="0"/>
              </a:rPr>
              <a:t>Water + detergent </a:t>
            </a:r>
          </a:p>
        </p:txBody>
      </p:sp>
      <p:sp>
        <p:nvSpPr>
          <p:cNvPr id="9" name="Rectangle 8"/>
          <p:cNvSpPr>
            <a:spLocks noChangeArrowheads="1"/>
          </p:cNvSpPr>
          <p:nvPr/>
        </p:nvSpPr>
        <p:spPr bwMode="auto">
          <a:xfrm>
            <a:off x="3910731" y="1844675"/>
            <a:ext cx="1236813" cy="369332"/>
          </a:xfrm>
          <a:prstGeom prst="rect">
            <a:avLst/>
          </a:prstGeom>
          <a:noFill/>
          <a:ln w="9525">
            <a:noFill/>
            <a:miter lim="800000"/>
            <a:headEnd/>
            <a:tailEnd/>
          </a:ln>
        </p:spPr>
        <p:txBody>
          <a:bodyPr wrap="none">
            <a:spAutoFit/>
          </a:bodyPr>
          <a:lstStyle/>
          <a:p>
            <a:pPr algn="ctr"/>
            <a:r>
              <a:rPr lang="en-IN" b="1" dirty="0">
                <a:solidFill>
                  <a:srgbClr val="339933"/>
                </a:solidFill>
                <a:latin typeface="Calibri" pitchFamily="34" charset="0"/>
              </a:rPr>
              <a:t>Only water</a:t>
            </a:r>
          </a:p>
        </p:txBody>
      </p:sp>
      <p:sp>
        <p:nvSpPr>
          <p:cNvPr id="10" name="Rectangle 9"/>
          <p:cNvSpPr>
            <a:spLocks noChangeArrowheads="1"/>
          </p:cNvSpPr>
          <p:nvPr/>
        </p:nvSpPr>
        <p:spPr bwMode="auto">
          <a:xfrm>
            <a:off x="5776800" y="1844675"/>
            <a:ext cx="2170338" cy="369332"/>
          </a:xfrm>
          <a:prstGeom prst="rect">
            <a:avLst/>
          </a:prstGeom>
          <a:noFill/>
          <a:ln w="9525">
            <a:noFill/>
            <a:miter lim="800000"/>
            <a:headEnd/>
            <a:tailEnd/>
          </a:ln>
        </p:spPr>
        <p:txBody>
          <a:bodyPr wrap="none">
            <a:spAutoFit/>
          </a:bodyPr>
          <a:lstStyle/>
          <a:p>
            <a:pPr algn="ctr"/>
            <a:r>
              <a:rPr lang="en-IN" b="1" dirty="0">
                <a:solidFill>
                  <a:srgbClr val="0000FF"/>
                </a:solidFill>
                <a:latin typeface="Calibri" pitchFamily="34" charset="0"/>
              </a:rPr>
              <a:t>Water + disinfectant </a:t>
            </a:r>
          </a:p>
        </p:txBody>
      </p:sp>
      <p:pic>
        <p:nvPicPr>
          <p:cNvPr id="14" name="Picture 2" descr="C:\Users\SHIVA VERMA\Documents\Study material\Environment cleaning\mf mop 2.jpg"/>
          <p:cNvPicPr>
            <a:picLocks noChangeAspect="1" noChangeArrowheads="1"/>
          </p:cNvPicPr>
          <p:nvPr/>
        </p:nvPicPr>
        <p:blipFill>
          <a:blip r:embed="rId4" cstate="print"/>
          <a:srcRect/>
          <a:stretch>
            <a:fillRect/>
          </a:stretch>
        </p:blipFill>
        <p:spPr bwMode="auto">
          <a:xfrm>
            <a:off x="1763713" y="3500438"/>
            <a:ext cx="1301750" cy="1657350"/>
          </a:xfrm>
          <a:prstGeom prst="rect">
            <a:avLst/>
          </a:prstGeom>
          <a:noFill/>
          <a:ln w="9525">
            <a:noFill/>
            <a:miter lim="800000"/>
            <a:headEnd/>
            <a:tailEnd/>
          </a:ln>
        </p:spPr>
      </p:pic>
      <p:pic>
        <p:nvPicPr>
          <p:cNvPr id="17" name="Picture 2" descr="C:\Users\SHIVA VERMA\Documents\Study material\Environment cleaning\mf mop 2.jpg"/>
          <p:cNvPicPr>
            <a:picLocks noChangeAspect="1" noChangeArrowheads="1"/>
          </p:cNvPicPr>
          <p:nvPr/>
        </p:nvPicPr>
        <p:blipFill>
          <a:blip r:embed="rId4" cstate="print"/>
          <a:srcRect/>
          <a:stretch>
            <a:fillRect/>
          </a:stretch>
        </p:blipFill>
        <p:spPr bwMode="auto">
          <a:xfrm>
            <a:off x="3924300" y="3500438"/>
            <a:ext cx="1300163" cy="1657350"/>
          </a:xfrm>
          <a:prstGeom prst="rect">
            <a:avLst/>
          </a:prstGeom>
          <a:noFill/>
          <a:ln w="9525">
            <a:noFill/>
            <a:miter lim="800000"/>
            <a:headEnd/>
            <a:tailEnd/>
          </a:ln>
        </p:spPr>
      </p:pic>
      <p:pic>
        <p:nvPicPr>
          <p:cNvPr id="18" name="Picture 2" descr="C:\Users\SHIVA VERMA\Documents\Study material\Environment cleaning\mf mop 2.jpg"/>
          <p:cNvPicPr>
            <a:picLocks noChangeAspect="1" noChangeArrowheads="1"/>
          </p:cNvPicPr>
          <p:nvPr/>
        </p:nvPicPr>
        <p:blipFill>
          <a:blip r:embed="rId4" cstate="print"/>
          <a:srcRect/>
          <a:stretch>
            <a:fillRect/>
          </a:stretch>
        </p:blipFill>
        <p:spPr bwMode="auto">
          <a:xfrm>
            <a:off x="6151563" y="3500438"/>
            <a:ext cx="1300162" cy="1657350"/>
          </a:xfrm>
          <a:prstGeom prst="rect">
            <a:avLst/>
          </a:prstGeom>
          <a:noFill/>
          <a:ln w="9525">
            <a:noFill/>
            <a:miter lim="800000"/>
            <a:headEnd/>
            <a:tailEnd/>
          </a:ln>
        </p:spPr>
      </p:pic>
      <p:sp>
        <p:nvSpPr>
          <p:cNvPr id="12" name="Title 1"/>
          <p:cNvSpPr txBox="1">
            <a:spLocks/>
          </p:cNvSpPr>
          <p:nvPr/>
        </p:nvSpPr>
        <p:spPr>
          <a:xfrm>
            <a:off x="457200" y="557213"/>
            <a:ext cx="8229600" cy="1143000"/>
          </a:xfrm>
          <a:prstGeom prst="rect">
            <a:avLst/>
          </a:prstGeom>
        </p:spPr>
        <p:txBody>
          <a:bodyPr>
            <a:normAutofit fontScale="82500" lnSpcReduction="20000"/>
          </a:bodyPr>
          <a:lstStyle/>
          <a:p>
            <a:pPr algn="ctr" fontAlgn="auto">
              <a:spcBef>
                <a:spcPts val="0"/>
              </a:spcBef>
              <a:spcAft>
                <a:spcPts val="0"/>
              </a:spcAft>
              <a:defRPr/>
            </a:pPr>
            <a:r>
              <a:rPr lang="en-IN" sz="5000" b="1" dirty="0">
                <a:solidFill>
                  <a:srgbClr val="FF0000"/>
                </a:solidFill>
                <a:latin typeface="+mj-lt"/>
                <a:ea typeface="+mj-ea"/>
                <a:cs typeface="+mj-cs"/>
              </a:rPr>
              <a:t>Mopping Floors using Wet Mop and Bucket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3" presetClass="exit" presetSubtype="10" fill="hold" grpId="1" nodeType="withEffect">
                                  <p:stCondLst>
                                    <p:cond delay="0"/>
                                  </p:stCondLst>
                                  <p:childTnLst>
                                    <p:animEffect transition="out" filter="blinds(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3" presetClass="exit" presetSubtype="10" fill="hold" grpId="0" nodeType="withEffect">
                                  <p:stCondLst>
                                    <p:cond delay="0"/>
                                  </p:stCondLst>
                                  <p:childTnLst>
                                    <p:animEffect transition="out" filter="blinds(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3" presetClass="exit" presetSubtype="10" fill="hold" grpId="0" nodeType="withEffect">
                                  <p:stCondLst>
                                    <p:cond delay="0"/>
                                  </p:stCondLst>
                                  <p:childTnLst>
                                    <p:animEffect transition="out" filter="blinds(horizont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2" presetClass="entr" presetSubtype="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ppt_x"/>
                                          </p:val>
                                        </p:tav>
                                        <p:tav tm="100000">
                                          <p:val>
                                            <p:strVal val="#ppt_x"/>
                                          </p:val>
                                        </p:tav>
                                      </p:tavLst>
                                    </p:anim>
                                    <p:anim calcmode="lin" valueType="num">
                                      <p:cBhvr additive="base">
                                        <p:cTn id="41"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1" fill="hold" nodeType="clickEffect">
                                  <p:stCondLst>
                                    <p:cond delay="0"/>
                                  </p:stCondLst>
                                  <p:childTnLst>
                                    <p:anim calcmode="lin" valueType="num">
                                      <p:cBhvr additive="base">
                                        <p:cTn id="45" dur="1000"/>
                                        <p:tgtEl>
                                          <p:spTgt spid="14"/>
                                        </p:tgtEl>
                                        <p:attrNameLst>
                                          <p:attrName>ppt_x</p:attrName>
                                        </p:attrNameLst>
                                      </p:cBhvr>
                                      <p:tavLst>
                                        <p:tav tm="0">
                                          <p:val>
                                            <p:strVal val="ppt_x"/>
                                          </p:val>
                                        </p:tav>
                                        <p:tav tm="100000">
                                          <p:val>
                                            <p:strVal val="ppt_x"/>
                                          </p:val>
                                        </p:tav>
                                      </p:tavLst>
                                    </p:anim>
                                    <p:anim calcmode="lin" valueType="num">
                                      <p:cBhvr additive="base">
                                        <p:cTn id="46" dur="1000"/>
                                        <p:tgtEl>
                                          <p:spTgt spid="14"/>
                                        </p:tgtEl>
                                        <p:attrNameLst>
                                          <p:attrName>ppt_y</p:attrName>
                                        </p:attrNameLst>
                                      </p:cBhvr>
                                      <p:tavLst>
                                        <p:tav tm="0">
                                          <p:val>
                                            <p:strVal val="ppt_y"/>
                                          </p:val>
                                        </p:tav>
                                        <p:tav tm="100000">
                                          <p:val>
                                            <p:strVal val="0-ppt_h/2"/>
                                          </p:val>
                                        </p:tav>
                                      </p:tavLst>
                                    </p:anim>
                                    <p:set>
                                      <p:cBhvr>
                                        <p:cTn id="47" dur="1" fill="hold">
                                          <p:stCondLst>
                                            <p:cond delay="9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1000" fill="hold"/>
                                        <p:tgtEl>
                                          <p:spTgt spid="17"/>
                                        </p:tgtEl>
                                        <p:attrNameLst>
                                          <p:attrName>ppt_x</p:attrName>
                                        </p:attrNameLst>
                                      </p:cBhvr>
                                      <p:tavLst>
                                        <p:tav tm="0">
                                          <p:val>
                                            <p:strVal val="#ppt_x"/>
                                          </p:val>
                                        </p:tav>
                                        <p:tav tm="100000">
                                          <p:val>
                                            <p:strVal val="#ppt_x"/>
                                          </p:val>
                                        </p:tav>
                                      </p:tavLst>
                                    </p:anim>
                                    <p:anim calcmode="lin" valueType="num">
                                      <p:cBhvr additive="base">
                                        <p:cTn id="53"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1" fill="hold" nodeType="clickEffect">
                                  <p:stCondLst>
                                    <p:cond delay="0"/>
                                  </p:stCondLst>
                                  <p:childTnLst>
                                    <p:anim calcmode="lin" valueType="num">
                                      <p:cBhvr additive="base">
                                        <p:cTn id="57" dur="1000"/>
                                        <p:tgtEl>
                                          <p:spTgt spid="17"/>
                                        </p:tgtEl>
                                        <p:attrNameLst>
                                          <p:attrName>ppt_x</p:attrName>
                                        </p:attrNameLst>
                                      </p:cBhvr>
                                      <p:tavLst>
                                        <p:tav tm="0">
                                          <p:val>
                                            <p:strVal val="ppt_x"/>
                                          </p:val>
                                        </p:tav>
                                        <p:tav tm="100000">
                                          <p:val>
                                            <p:strVal val="ppt_x"/>
                                          </p:val>
                                        </p:tav>
                                      </p:tavLst>
                                    </p:anim>
                                    <p:anim calcmode="lin" valueType="num">
                                      <p:cBhvr additive="base">
                                        <p:cTn id="58" dur="1000"/>
                                        <p:tgtEl>
                                          <p:spTgt spid="17"/>
                                        </p:tgtEl>
                                        <p:attrNameLst>
                                          <p:attrName>ppt_y</p:attrName>
                                        </p:attrNameLst>
                                      </p:cBhvr>
                                      <p:tavLst>
                                        <p:tav tm="0">
                                          <p:val>
                                            <p:strVal val="ppt_y"/>
                                          </p:val>
                                        </p:tav>
                                        <p:tav tm="100000">
                                          <p:val>
                                            <p:strVal val="0-ppt_h/2"/>
                                          </p:val>
                                        </p:tav>
                                      </p:tavLst>
                                    </p:anim>
                                    <p:set>
                                      <p:cBhvr>
                                        <p:cTn id="59" dur="1" fill="hold">
                                          <p:stCondLst>
                                            <p:cond delay="999"/>
                                          </p:stCondLst>
                                        </p:cTn>
                                        <p:tgtEl>
                                          <p:spTgt spid="1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1000" fill="hold"/>
                                        <p:tgtEl>
                                          <p:spTgt spid="18"/>
                                        </p:tgtEl>
                                        <p:attrNameLst>
                                          <p:attrName>ppt_x</p:attrName>
                                        </p:attrNameLst>
                                      </p:cBhvr>
                                      <p:tavLst>
                                        <p:tav tm="0">
                                          <p:val>
                                            <p:strVal val="#ppt_x"/>
                                          </p:val>
                                        </p:tav>
                                        <p:tav tm="100000">
                                          <p:val>
                                            <p:strVal val="#ppt_x"/>
                                          </p:val>
                                        </p:tav>
                                      </p:tavLst>
                                    </p:anim>
                                    <p:anim calcmode="lin" valueType="num">
                                      <p:cBhvr additive="base">
                                        <p:cTn id="65"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1" fill="hold" nodeType="clickEffect">
                                  <p:stCondLst>
                                    <p:cond delay="0"/>
                                  </p:stCondLst>
                                  <p:childTnLst>
                                    <p:anim calcmode="lin" valueType="num">
                                      <p:cBhvr additive="base">
                                        <p:cTn id="69" dur="1000"/>
                                        <p:tgtEl>
                                          <p:spTgt spid="18"/>
                                        </p:tgtEl>
                                        <p:attrNameLst>
                                          <p:attrName>ppt_x</p:attrName>
                                        </p:attrNameLst>
                                      </p:cBhvr>
                                      <p:tavLst>
                                        <p:tav tm="0">
                                          <p:val>
                                            <p:strVal val="ppt_x"/>
                                          </p:val>
                                        </p:tav>
                                        <p:tav tm="100000">
                                          <p:val>
                                            <p:strVal val="ppt_x"/>
                                          </p:val>
                                        </p:tav>
                                      </p:tavLst>
                                    </p:anim>
                                    <p:anim calcmode="lin" valueType="num">
                                      <p:cBhvr additive="base">
                                        <p:cTn id="70" dur="1000"/>
                                        <p:tgtEl>
                                          <p:spTgt spid="18"/>
                                        </p:tgtEl>
                                        <p:attrNameLst>
                                          <p:attrName>ppt_y</p:attrName>
                                        </p:attrNameLst>
                                      </p:cBhvr>
                                      <p:tavLst>
                                        <p:tav tm="0">
                                          <p:val>
                                            <p:strVal val="ppt_y"/>
                                          </p:val>
                                        </p:tav>
                                        <p:tav tm="100000">
                                          <p:val>
                                            <p:strVal val="0-ppt_h/2"/>
                                          </p:val>
                                        </p:tav>
                                      </p:tavLst>
                                    </p:anim>
                                    <p:set>
                                      <p:cBhvr>
                                        <p:cTn id="71"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8" grpId="1"/>
      <p:bldP spid="9" grpId="0"/>
      <p:bldP spid="9" grpId="1"/>
      <p:bldP spid="10" grpId="0"/>
      <p:bldP spid="10" grpId="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SHIVA VERMA\Documents\Study material\Environment cleaning\slimline-cart-2-and-3-bucket-system.jpg"/>
          <p:cNvPicPr>
            <a:picLocks noChangeAspect="1" noChangeArrowheads="1"/>
          </p:cNvPicPr>
          <p:nvPr/>
        </p:nvPicPr>
        <p:blipFill>
          <a:blip r:embed="rId2" cstate="print"/>
          <a:srcRect/>
          <a:stretch>
            <a:fillRect/>
          </a:stretch>
        </p:blipFill>
        <p:spPr bwMode="auto">
          <a:xfrm>
            <a:off x="1908175" y="1844675"/>
            <a:ext cx="5111750" cy="4381500"/>
          </a:xfrm>
          <a:prstGeom prst="rect">
            <a:avLst/>
          </a:prstGeom>
          <a:noFill/>
          <a:ln w="9525">
            <a:noFill/>
            <a:miter lim="800000"/>
            <a:headEnd/>
            <a:tailEnd/>
          </a:ln>
        </p:spPr>
      </p:pic>
      <p:sp>
        <p:nvSpPr>
          <p:cNvPr id="54275" name="Title 4"/>
          <p:cNvSpPr>
            <a:spLocks noGrp="1"/>
          </p:cNvSpPr>
          <p:nvPr>
            <p:ph type="title"/>
          </p:nvPr>
        </p:nvSpPr>
        <p:spPr/>
        <p:txBody>
          <a:bodyPr/>
          <a:lstStyle/>
          <a:p>
            <a:pPr eaLnBrk="1" hangingPunct="1"/>
            <a:r>
              <a:rPr lang="en-IN" b="1" dirty="0">
                <a:solidFill>
                  <a:srgbClr val="FF0000"/>
                </a:solidFill>
              </a:rPr>
              <a:t>Triple bucket system</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0A2D9E-92A8-4525-9426-3AB5D9A6C0BD}"/>
              </a:ext>
            </a:extLst>
          </p:cNvPr>
          <p:cNvSpPr>
            <a:spLocks noGrp="1"/>
          </p:cNvSpPr>
          <p:nvPr>
            <p:ph type="title"/>
          </p:nvPr>
        </p:nvSpPr>
        <p:spPr/>
        <p:txBody>
          <a:bodyPr>
            <a:normAutofit fontScale="90000"/>
          </a:bodyPr>
          <a:lstStyle/>
          <a:p>
            <a:r>
              <a:rPr lang="en-IN" b="1" dirty="0">
                <a:solidFill>
                  <a:srgbClr val="FF0000"/>
                </a:solidFill>
              </a:rPr>
              <a:t>Terminal Cleaning/ disinfection of patient room after discharge</a:t>
            </a:r>
          </a:p>
        </p:txBody>
      </p:sp>
      <p:sp>
        <p:nvSpPr>
          <p:cNvPr id="3" name="Content Placeholder 2">
            <a:extLst>
              <a:ext uri="{FF2B5EF4-FFF2-40B4-BE49-F238E27FC236}">
                <a16:creationId xmlns:a16="http://schemas.microsoft.com/office/drawing/2014/main" xmlns="" id="{8CF2EE66-282C-42AA-92D3-0E6300195317}"/>
              </a:ext>
            </a:extLst>
          </p:cNvPr>
          <p:cNvSpPr>
            <a:spLocks noGrp="1"/>
          </p:cNvSpPr>
          <p:nvPr>
            <p:ph idx="1"/>
          </p:nvPr>
        </p:nvSpPr>
        <p:spPr/>
        <p:txBody>
          <a:bodyPr>
            <a:normAutofit fontScale="92500" lnSpcReduction="10000"/>
          </a:bodyPr>
          <a:lstStyle/>
          <a:p>
            <a:r>
              <a:rPr lang="en-IN" b="1" dirty="0"/>
              <a:t>Fogging: H2O2 based disinfectant (</a:t>
            </a:r>
            <a:r>
              <a:rPr lang="en-IN" b="1" dirty="0" err="1"/>
              <a:t>e.g</a:t>
            </a:r>
            <a:r>
              <a:rPr lang="en-IN" b="1" dirty="0"/>
              <a:t> 7.35% w/v H2O2 and 0.23% w/v peracetic acid or H2O2)</a:t>
            </a:r>
          </a:p>
          <a:p>
            <a:r>
              <a:rPr lang="en-IN" b="1" dirty="0"/>
              <a:t>Surface disinfection: with same disinfectant or with 1 % hypochlorite.</a:t>
            </a:r>
          </a:p>
          <a:p>
            <a:r>
              <a:rPr lang="en-IN" b="1" dirty="0"/>
              <a:t>Walls and floor- 1 % hypochlorite/ bleaching powder solution </a:t>
            </a:r>
          </a:p>
          <a:p>
            <a:r>
              <a:rPr lang="en-IN" b="1" dirty="0"/>
              <a:t>Patient belongings- Disinfect thoroughly with H2O2 wipes/ 70% alcohol (Contact time 1 minute) </a:t>
            </a:r>
          </a:p>
        </p:txBody>
      </p:sp>
    </p:spTree>
    <p:extLst>
      <p:ext uri="{BB962C8B-B14F-4D97-AF65-F5344CB8AC3E}">
        <p14:creationId xmlns:p14="http://schemas.microsoft.com/office/powerpoint/2010/main" xmlns="" val="40415159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95288" y="476250"/>
            <a:ext cx="8229600" cy="1143000"/>
          </a:xfrm>
        </p:spPr>
        <p:txBody>
          <a:bodyPr/>
          <a:lstStyle/>
          <a:p>
            <a:r>
              <a:rPr lang="en-IN" b="1" dirty="0">
                <a:solidFill>
                  <a:srgbClr val="FF0000"/>
                </a:solidFill>
              </a:rPr>
              <a:t>Disinfecting Ambulance</a:t>
            </a:r>
          </a:p>
        </p:txBody>
      </p:sp>
      <p:sp>
        <p:nvSpPr>
          <p:cNvPr id="55299" name="Content Placeholder 2"/>
          <p:cNvSpPr>
            <a:spLocks noGrp="1"/>
          </p:cNvSpPr>
          <p:nvPr>
            <p:ph idx="1"/>
          </p:nvPr>
        </p:nvSpPr>
        <p:spPr>
          <a:xfrm>
            <a:off x="457200" y="1628775"/>
            <a:ext cx="8229600" cy="4695825"/>
          </a:xfrm>
        </p:spPr>
        <p:txBody>
          <a:bodyPr>
            <a:normAutofit/>
          </a:bodyPr>
          <a:lstStyle/>
          <a:p>
            <a:r>
              <a:rPr lang="en-IN" b="1" dirty="0"/>
              <a:t>Wear full PPE</a:t>
            </a:r>
          </a:p>
          <a:p>
            <a:r>
              <a:rPr lang="en-IN" b="1" dirty="0"/>
              <a:t>Cleaning 1</a:t>
            </a:r>
            <a:r>
              <a:rPr lang="en-IN" b="1" baseline="30000" dirty="0"/>
              <a:t>st</a:t>
            </a:r>
            <a:r>
              <a:rPr lang="en-IN" b="1" dirty="0"/>
              <a:t>: Detergent &amp; water</a:t>
            </a:r>
          </a:p>
          <a:p>
            <a:r>
              <a:rPr lang="en-IN" b="1" dirty="0"/>
              <a:t>Disinfect all surfaces: 1% hypochlorite solution. </a:t>
            </a:r>
          </a:p>
          <a:p>
            <a:r>
              <a:rPr lang="en-IN" b="1" dirty="0"/>
              <a:t>Metal surfaces: 70% alcohol</a:t>
            </a:r>
          </a:p>
          <a:p>
            <a:r>
              <a:rPr lang="en-IN" b="1" dirty="0"/>
              <a:t>Floor of ambulance: 1 % hypochlorite solution</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700809"/>
            <a:ext cx="7918648" cy="1899642"/>
          </a:xfrm>
        </p:spPr>
        <p:txBody>
          <a:bodyPr>
            <a:normAutofit fontScale="90000"/>
          </a:bodyPr>
          <a:lstStyle/>
          <a:p>
            <a:pPr eaLnBrk="1" hangingPunct="1">
              <a:defRPr/>
            </a:pPr>
            <a:r>
              <a:rPr lang="en-IN" b="1" dirty="0">
                <a:solidFill>
                  <a:srgbClr val="FF0000"/>
                </a:solidFill>
              </a:rPr>
              <a:t>Laundry/ cleaning and disinfection of isolation room after patient discharge</a:t>
            </a:r>
          </a:p>
        </p:txBody>
      </p:sp>
      <p:sp>
        <p:nvSpPr>
          <p:cNvPr id="57347" name="Subtitle 5"/>
          <p:cNvSpPr>
            <a:spLocks noGrp="1"/>
          </p:cNvSpPr>
          <p:nvPr>
            <p:ph type="subTitle" idx="1"/>
          </p:nvPr>
        </p:nvSpPr>
        <p:spPr>
          <a:xfrm>
            <a:off x="755576" y="4221088"/>
            <a:ext cx="7854950" cy="1752600"/>
          </a:xfrm>
        </p:spPr>
        <p:txBody>
          <a:bodyPr/>
          <a:lstStyle/>
          <a:p>
            <a:pPr marR="0" eaLnBrk="1" hangingPunct="1"/>
            <a:endParaRPr lang="en-IN"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3"/>
          <p:cNvSpPr>
            <a:spLocks noGrp="1"/>
          </p:cNvSpPr>
          <p:nvPr>
            <p:ph type="title"/>
          </p:nvPr>
        </p:nvSpPr>
        <p:spPr/>
        <p:txBody>
          <a:bodyPr>
            <a:normAutofit fontScale="90000"/>
          </a:bodyPr>
          <a:lstStyle/>
          <a:p>
            <a:pPr eaLnBrk="1" hangingPunct="1"/>
            <a:r>
              <a:rPr lang="en-IN" b="1" dirty="0" err="1">
                <a:solidFill>
                  <a:srgbClr val="FF0000"/>
                </a:solidFill>
              </a:rPr>
              <a:t>Laundring</a:t>
            </a:r>
            <a:r>
              <a:rPr lang="en-IN" b="1" dirty="0">
                <a:solidFill>
                  <a:srgbClr val="FF0000"/>
                </a:solidFill>
              </a:rPr>
              <a:t> patient clothes/ bed linen</a:t>
            </a:r>
          </a:p>
        </p:txBody>
      </p:sp>
      <p:sp>
        <p:nvSpPr>
          <p:cNvPr id="58371" name="Content Placeholder 2"/>
          <p:cNvSpPr>
            <a:spLocks noGrp="1"/>
          </p:cNvSpPr>
          <p:nvPr>
            <p:ph idx="1"/>
          </p:nvPr>
        </p:nvSpPr>
        <p:spPr/>
        <p:txBody>
          <a:bodyPr>
            <a:normAutofit/>
          </a:bodyPr>
          <a:lstStyle/>
          <a:p>
            <a:pPr eaLnBrk="1" hangingPunct="1"/>
            <a:r>
              <a:rPr lang="en-IN" sz="2600" b="1" dirty="0"/>
              <a:t>Wear full PPE</a:t>
            </a:r>
          </a:p>
          <a:p>
            <a:pPr eaLnBrk="1" hangingPunct="1"/>
            <a:r>
              <a:rPr lang="en-IN" sz="2600" b="1" dirty="0"/>
              <a:t>Place soiled cloths in designated container for laundering</a:t>
            </a:r>
          </a:p>
          <a:p>
            <a:pPr eaLnBrk="1" hangingPunct="1"/>
            <a:r>
              <a:rPr lang="en-IN" sz="2600" b="1" dirty="0"/>
              <a:t>Do not shake the clothes/linen</a:t>
            </a:r>
          </a:p>
          <a:p>
            <a:pPr eaLnBrk="1" hangingPunct="1"/>
            <a:r>
              <a:rPr lang="en-IN" sz="2600" b="1" dirty="0"/>
              <a:t>Patient clothes laundry is to be done by dipping in 1 % hypochlorite solution for 30 minutes followed by washing with detergent and hot water (70 </a:t>
            </a:r>
            <a:r>
              <a:rPr lang="en-IN" sz="2600" b="1" baseline="30000" dirty="0" err="1"/>
              <a:t>o</a:t>
            </a:r>
            <a:r>
              <a:rPr lang="en-IN" sz="2600" b="1" dirty="0" err="1"/>
              <a:t>C</a:t>
            </a:r>
            <a:r>
              <a:rPr lang="en-IN" sz="2600" b="1" dirty="0"/>
              <a:t>)</a:t>
            </a:r>
          </a:p>
          <a:p>
            <a:pPr eaLnBrk="1" hangingPunct="1"/>
            <a:r>
              <a:rPr lang="en-IN" sz="2600" b="1" dirty="0"/>
              <a:t>Or the patient may dispose clothes in yellow bins for incineration</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 </a:t>
            </a:r>
          </a:p>
        </p:txBody>
      </p:sp>
      <p:sp>
        <p:nvSpPr>
          <p:cNvPr id="3" name="Content Placeholder 2"/>
          <p:cNvSpPr>
            <a:spLocks noGrp="1"/>
          </p:cNvSpPr>
          <p:nvPr>
            <p:ph idx="1"/>
          </p:nvPr>
        </p:nvSpPr>
        <p:spPr/>
        <p:txBody>
          <a:bodyPr>
            <a:normAutofit/>
          </a:bodyPr>
          <a:lstStyle/>
          <a:p>
            <a:pPr algn="ctr">
              <a:buNone/>
            </a:pPr>
            <a:r>
              <a:rPr lang="en-US" sz="28700" b="1" dirty="0">
                <a:solidFill>
                  <a:srgbClr val="FF0000"/>
                </a:solidFill>
              </a:rPr>
              <a:t>?</a:t>
            </a:r>
          </a:p>
        </p:txBody>
      </p:sp>
      <p:sp>
        <p:nvSpPr>
          <p:cNvPr id="4" name="Rectangle 3"/>
          <p:cNvSpPr/>
          <p:nvPr/>
        </p:nvSpPr>
        <p:spPr>
          <a:xfrm>
            <a:off x="2214546" y="571480"/>
            <a:ext cx="4500594" cy="769441"/>
          </a:xfrm>
          <a:prstGeom prst="rect">
            <a:avLst/>
          </a:prstGeom>
        </p:spPr>
        <p:txBody>
          <a:bodyPr wrap="square">
            <a:spAutoFit/>
          </a:bodyPr>
          <a:lstStyle/>
          <a:p>
            <a:pPr algn="ctr"/>
            <a:r>
              <a:rPr lang="en-US" sz="4400" b="1" dirty="0" smtClean="0">
                <a:solidFill>
                  <a:srgbClr val="FF3300"/>
                </a:solidFill>
                <a:latin typeface="+mj-lt"/>
              </a:rPr>
              <a:t>Any Questions?</a:t>
            </a:r>
            <a:endParaRPr lang="en-US" sz="4400" dirty="0">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1416E-13FC-45BB-813E-A2D117E8386D}"/>
              </a:ext>
            </a:extLst>
          </p:cNvPr>
          <p:cNvSpPr>
            <a:spLocks noGrp="1"/>
          </p:cNvSpPr>
          <p:nvPr>
            <p:ph type="title"/>
          </p:nvPr>
        </p:nvSpPr>
        <p:spPr/>
        <p:txBody>
          <a:bodyPr/>
          <a:lstStyle/>
          <a:p>
            <a:r>
              <a:rPr lang="en-IN" b="1" dirty="0">
                <a:solidFill>
                  <a:srgbClr val="FF0000"/>
                </a:solidFill>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a16="http://schemas.microsoft.com/office/drawing/2014/main" xmlns="" id="{D89E23AD-5262-4472-A6C3-E38DA916CE82}"/>
              </a:ext>
            </a:extLst>
          </p:cNvPr>
          <p:cNvSpPr>
            <a:spLocks noGrp="1"/>
          </p:cNvSpPr>
          <p:nvPr>
            <p:ph idx="1"/>
          </p:nvPr>
        </p:nvSpPr>
        <p:spPr>
          <a:xfrm>
            <a:off x="415255" y="1447800"/>
            <a:ext cx="8456103" cy="4876800"/>
          </a:xfrm>
        </p:spPr>
        <p:txBody>
          <a:bodyPr>
            <a:noAutofit/>
          </a:bodyPr>
          <a:lstStyle/>
          <a:p>
            <a:pPr>
              <a:spcBef>
                <a:spcPts val="600"/>
              </a:spcBef>
              <a:spcAft>
                <a:spcPts val="400"/>
              </a:spcAft>
            </a:pPr>
            <a:r>
              <a:rPr lang="en-US" sz="2400" b="1" dirty="0">
                <a:latin typeface="Arial" panose="020B0604020202020204" pitchFamily="34" charset="0"/>
                <a:cs typeface="Arial" panose="020B0604020202020204" pitchFamily="34" charset="0"/>
              </a:rPr>
              <a:t> Corona virus comprises of a large family of viruses that are common in human beings as well animals (camels, cattle, cats, and bats). </a:t>
            </a:r>
          </a:p>
          <a:p>
            <a:pPr>
              <a:spcBef>
                <a:spcPts val="600"/>
              </a:spcBef>
              <a:spcAft>
                <a:spcPts val="400"/>
              </a:spcAft>
            </a:pPr>
            <a:r>
              <a:rPr lang="en-US" sz="2400" b="1" dirty="0">
                <a:latin typeface="Arial" panose="020B0604020202020204" pitchFamily="34" charset="0"/>
                <a:cs typeface="Arial" panose="020B0604020202020204" pitchFamily="34" charset="0"/>
              </a:rPr>
              <a:t> There are seven different strains of corona virus</a:t>
            </a:r>
            <a:r>
              <a:rPr lang="en-US" sz="2400" b="1" dirty="0"/>
              <a:t>.</a:t>
            </a:r>
          </a:p>
          <a:p>
            <a:pPr>
              <a:spcBef>
                <a:spcPts val="600"/>
              </a:spcBef>
              <a:spcAft>
                <a:spcPts val="400"/>
              </a:spcAft>
            </a:pPr>
            <a:r>
              <a:rPr lang="en-US" sz="2400" b="1" dirty="0">
                <a:latin typeface="Arial" panose="020B0604020202020204" pitchFamily="34" charset="0"/>
                <a:cs typeface="Arial" panose="020B0604020202020204" pitchFamily="34" charset="0"/>
              </a:rPr>
              <a:t> Sometimes corona virus from animals infect people and spread further via human to human transmission such as with MERS-</a:t>
            </a:r>
            <a:r>
              <a:rPr lang="en-US" sz="2400" b="1" dirty="0" err="1">
                <a:latin typeface="Arial" panose="020B0604020202020204" pitchFamily="34" charset="0"/>
                <a:cs typeface="Arial" panose="020B0604020202020204" pitchFamily="34" charset="0"/>
              </a:rPr>
              <a:t>CoV</a:t>
            </a:r>
            <a:r>
              <a:rPr lang="en-US" sz="2400" b="1" dirty="0">
                <a:latin typeface="Arial" panose="020B0604020202020204" pitchFamily="34" charset="0"/>
                <a:cs typeface="Arial" panose="020B0604020202020204" pitchFamily="34" charset="0"/>
              </a:rPr>
              <a:t>, SARS-</a:t>
            </a:r>
            <a:r>
              <a:rPr lang="en-US" sz="2400" b="1" dirty="0" err="1">
                <a:latin typeface="Arial" panose="020B0604020202020204" pitchFamily="34" charset="0"/>
                <a:cs typeface="Arial" panose="020B0604020202020204" pitchFamily="34" charset="0"/>
              </a:rPr>
              <a:t>CoV</a:t>
            </a:r>
            <a:r>
              <a:rPr lang="en-US" sz="2400" b="1" dirty="0">
                <a:latin typeface="Arial" panose="020B0604020202020204" pitchFamily="34" charset="0"/>
                <a:cs typeface="Arial" panose="020B0604020202020204" pitchFamily="34" charset="0"/>
              </a:rPr>
              <a:t>, and now with this COVID 19 (Corona disease 2019). </a:t>
            </a:r>
          </a:p>
          <a:p>
            <a:pPr>
              <a:spcBef>
                <a:spcPts val="600"/>
              </a:spcBef>
              <a:spcAft>
                <a:spcPts val="400"/>
              </a:spcAft>
            </a:pPr>
            <a:r>
              <a:rPr lang="en-US" sz="2400" b="1" dirty="0">
                <a:latin typeface="Arial" panose="020B0604020202020204" pitchFamily="34" charset="0"/>
                <a:cs typeface="Arial" panose="020B0604020202020204" pitchFamily="34" charset="0"/>
              </a:rPr>
              <a:t> The virus that causes COVID-19 is designated severe acute respiratory syndrome corona virus 2 (SARS-CoV-2); previously, referred to as 2019-nCoV.</a:t>
            </a:r>
            <a:endParaRPr lang="en-IN"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527647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87179-F40D-4BDB-AABD-412EF9E0332C}"/>
              </a:ext>
            </a:extLst>
          </p:cNvPr>
          <p:cNvSpPr>
            <a:spLocks noGrp="1"/>
          </p:cNvSpPr>
          <p:nvPr>
            <p:ph type="title"/>
          </p:nvPr>
        </p:nvSpPr>
        <p:spPr/>
        <p:txBody>
          <a:bodyPr/>
          <a:lstStyle/>
          <a:p>
            <a:r>
              <a:rPr lang="en-IN" b="1" dirty="0">
                <a:solidFill>
                  <a:srgbClr val="FF0000"/>
                </a:solidFill>
              </a:rPr>
              <a:t>Summary</a:t>
            </a:r>
          </a:p>
        </p:txBody>
      </p:sp>
      <p:sp>
        <p:nvSpPr>
          <p:cNvPr id="3" name="Content Placeholder 2">
            <a:extLst>
              <a:ext uri="{FF2B5EF4-FFF2-40B4-BE49-F238E27FC236}">
                <a16:creationId xmlns:a16="http://schemas.microsoft.com/office/drawing/2014/main" xmlns="" id="{63B87D1F-2055-4728-847C-EA9342822217}"/>
              </a:ext>
            </a:extLst>
          </p:cNvPr>
          <p:cNvSpPr>
            <a:spLocks noGrp="1"/>
          </p:cNvSpPr>
          <p:nvPr>
            <p:ph idx="1"/>
          </p:nvPr>
        </p:nvSpPr>
        <p:spPr/>
        <p:txBody>
          <a:bodyPr>
            <a:normAutofit fontScale="92500"/>
          </a:bodyPr>
          <a:lstStyle/>
          <a:p>
            <a:r>
              <a:rPr lang="en-IN" b="1" dirty="0"/>
              <a:t>Wear appropriate PPE </a:t>
            </a:r>
          </a:p>
          <a:p>
            <a:r>
              <a:rPr lang="en-IN" b="1" dirty="0"/>
              <a:t>Clean surfaces 1</a:t>
            </a:r>
            <a:r>
              <a:rPr lang="en-IN" b="1" baseline="30000" dirty="0"/>
              <a:t>st</a:t>
            </a:r>
            <a:r>
              <a:rPr lang="en-IN" b="1" dirty="0"/>
              <a:t> with detergent &amp; water</a:t>
            </a:r>
          </a:p>
          <a:p>
            <a:r>
              <a:rPr lang="en-IN" b="1" dirty="0"/>
              <a:t>Disinfect surfaces with appropriate disinfectant</a:t>
            </a:r>
          </a:p>
          <a:p>
            <a:r>
              <a:rPr lang="en-IN" b="1" dirty="0"/>
              <a:t>Disinfect metal surfaces with 70% alcohol</a:t>
            </a:r>
          </a:p>
          <a:p>
            <a:r>
              <a:rPr lang="en-IN" b="1" dirty="0"/>
              <a:t>Use separate mops for different rooms/ area</a:t>
            </a:r>
          </a:p>
          <a:p>
            <a:r>
              <a:rPr lang="en-IN" b="1" dirty="0"/>
              <a:t>Do not shake the mop/ patient cloths/ bed linen</a:t>
            </a:r>
          </a:p>
          <a:p>
            <a:r>
              <a:rPr lang="en-IN" b="1" dirty="0"/>
              <a:t>Wash hands with soap and water after removing PPE</a:t>
            </a:r>
          </a:p>
        </p:txBody>
      </p:sp>
    </p:spTree>
    <p:extLst>
      <p:ext uri="{BB962C8B-B14F-4D97-AF65-F5344CB8AC3E}">
        <p14:creationId xmlns:p14="http://schemas.microsoft.com/office/powerpoint/2010/main" xmlns="" val="127129025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470025"/>
          </a:xfrm>
        </p:spPr>
        <p:txBody>
          <a:bodyPr>
            <a:normAutofit fontScale="90000"/>
          </a:bodyPr>
          <a:lstStyle/>
          <a:p>
            <a:r>
              <a:rPr lang="en-IN" b="1" dirty="0" smtClean="0">
                <a:solidFill>
                  <a:srgbClr val="FF0000"/>
                </a:solidFill>
              </a:rPr>
              <a:t>Biomedical Waste Management &amp; Dead Body Disposal for COVID 19</a:t>
            </a:r>
            <a:endParaRPr lang="en-US" b="1" dirty="0">
              <a:solidFill>
                <a:srgbClr val="FF0000"/>
              </a:solidFill>
            </a:endParaRP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a:t>
            </a:r>
            <a:r>
              <a:rPr lang="en-US" sz="4800" b="1" dirty="0" smtClean="0">
                <a:solidFill>
                  <a:srgbClr val="0033CC"/>
                </a:solidFill>
              </a:rPr>
              <a:t>14)</a:t>
            </a:r>
            <a:endParaRPr lang="en-US" sz="4800" b="1" dirty="0">
              <a:solidFill>
                <a:srgbClr val="0033CC"/>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rPr>
              <a:t>Learning Objectives</a:t>
            </a:r>
            <a:endParaRPr lang="en-IN" b="1" dirty="0">
              <a:solidFill>
                <a:srgbClr val="FF0000"/>
              </a:solidFill>
            </a:endParaRPr>
          </a:p>
        </p:txBody>
      </p:sp>
      <p:sp>
        <p:nvSpPr>
          <p:cNvPr id="3" name="Content Placeholder 2"/>
          <p:cNvSpPr>
            <a:spLocks noGrp="1"/>
          </p:cNvSpPr>
          <p:nvPr>
            <p:ph idx="1"/>
          </p:nvPr>
        </p:nvSpPr>
        <p:spPr/>
        <p:txBody>
          <a:bodyPr/>
          <a:lstStyle/>
          <a:p>
            <a:r>
              <a:rPr lang="en-IN" b="1" dirty="0" smtClean="0"/>
              <a:t>Different Category of Biomedical waste &amp; waste disposal</a:t>
            </a:r>
          </a:p>
          <a:p>
            <a:r>
              <a:rPr lang="en-IN" b="1" dirty="0" smtClean="0"/>
              <a:t>Labelling of waste</a:t>
            </a:r>
          </a:p>
          <a:p>
            <a:r>
              <a:rPr lang="en-IN" b="1" dirty="0" smtClean="0"/>
              <a:t>Spill Management</a:t>
            </a:r>
          </a:p>
          <a:p>
            <a:r>
              <a:rPr lang="en-IN" b="1" dirty="0" smtClean="0"/>
              <a:t>Hypochlorite and Bleaching powder solution </a:t>
            </a:r>
            <a:r>
              <a:rPr lang="en-IN" b="1" dirty="0" err="1" smtClean="0"/>
              <a:t>preperation</a:t>
            </a:r>
            <a:endParaRPr lang="en-IN" b="1" dirty="0" smtClean="0"/>
          </a:p>
          <a:p>
            <a:r>
              <a:rPr lang="en-IN" b="1" dirty="0" smtClean="0"/>
              <a:t>Dead Body handling</a:t>
            </a:r>
          </a:p>
          <a:p>
            <a:endParaRPr lang="en-IN" b="1" dirty="0" smtClean="0"/>
          </a:p>
          <a:p>
            <a:endParaRPr lang="en-IN" b="1" dirty="0" smtClean="0"/>
          </a:p>
          <a:p>
            <a:endParaRPr lang="en-IN" b="1" dirty="0" smtClean="0"/>
          </a:p>
          <a:p>
            <a:endParaRPr lang="en-IN" b="1" dirty="0" smtClean="0"/>
          </a:p>
          <a:p>
            <a:endParaRPr lang="en-IN" b="1"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DC34E9-55DC-40C8-B56C-2D9FB4CDAAC6}"/>
              </a:ext>
            </a:extLst>
          </p:cNvPr>
          <p:cNvSpPr>
            <a:spLocks noGrp="1"/>
          </p:cNvSpPr>
          <p:nvPr>
            <p:ph type="title"/>
          </p:nvPr>
        </p:nvSpPr>
        <p:spPr/>
        <p:txBody>
          <a:bodyPr>
            <a:normAutofit fontScale="90000"/>
          </a:bodyPr>
          <a:lstStyle/>
          <a:p>
            <a:r>
              <a:rPr lang="en-IN" b="1" dirty="0">
                <a:solidFill>
                  <a:srgbClr val="FF0000"/>
                </a:solidFill>
              </a:rPr>
              <a:t>General guidelines at KGMU for COVID waste</a:t>
            </a:r>
          </a:p>
        </p:txBody>
      </p:sp>
      <p:sp>
        <p:nvSpPr>
          <p:cNvPr id="3" name="Content Placeholder 2">
            <a:extLst>
              <a:ext uri="{FF2B5EF4-FFF2-40B4-BE49-F238E27FC236}">
                <a16:creationId xmlns="" xmlns:a16="http://schemas.microsoft.com/office/drawing/2014/main" id="{F4ABFB55-B7C9-4C2C-BDF9-0BA42ECF7938}"/>
              </a:ext>
            </a:extLst>
          </p:cNvPr>
          <p:cNvSpPr>
            <a:spLocks noGrp="1"/>
          </p:cNvSpPr>
          <p:nvPr>
            <p:ph idx="1"/>
          </p:nvPr>
        </p:nvSpPr>
        <p:spPr>
          <a:xfrm>
            <a:off x="142876" y="1428736"/>
            <a:ext cx="8929718" cy="4900634"/>
          </a:xfrm>
        </p:spPr>
        <p:txBody>
          <a:bodyPr>
            <a:noAutofit/>
          </a:bodyPr>
          <a:lstStyle/>
          <a:p>
            <a:pPr marL="0" indent="0">
              <a:buNone/>
            </a:pPr>
            <a:r>
              <a:rPr lang="en-IN" sz="2800" b="1" dirty="0">
                <a:solidFill>
                  <a:srgbClr val="0033CC"/>
                </a:solidFill>
              </a:rPr>
              <a:t>COVID-19 Isolation wards/ quarantine facility/ triage/ OPD</a:t>
            </a:r>
          </a:p>
          <a:p>
            <a:r>
              <a:rPr lang="en-IN" sz="2800" b="1" dirty="0"/>
              <a:t>Responsible person to implement: Nursing supervisor </a:t>
            </a:r>
          </a:p>
          <a:p>
            <a:r>
              <a:rPr lang="en-IN" sz="2800" b="1" dirty="0"/>
              <a:t>Responsibility: everyone</a:t>
            </a:r>
          </a:p>
          <a:p>
            <a:r>
              <a:rPr lang="en-IN" sz="2800" b="1" dirty="0"/>
              <a:t>Separate colour coded bins / bags / containers </a:t>
            </a:r>
          </a:p>
          <a:p>
            <a:r>
              <a:rPr lang="en-IN" sz="2800" b="1" dirty="0"/>
              <a:t>Double layered bags (using 2 bags)</a:t>
            </a:r>
          </a:p>
          <a:p>
            <a:r>
              <a:rPr lang="en-IN" sz="2800" b="1" dirty="0"/>
              <a:t>Storage of BMW in a designated area by the respective ward/ department</a:t>
            </a:r>
          </a:p>
          <a:p>
            <a:r>
              <a:rPr lang="en-IN" sz="2800" b="1" dirty="0"/>
              <a:t>Common biomedical waste treatment facility (CBWTF): Shall collect waste from yellow bins</a:t>
            </a:r>
          </a:p>
          <a:p>
            <a:r>
              <a:rPr lang="en-IN" sz="2800" b="1" dirty="0"/>
              <a:t>Other waste: UED</a:t>
            </a:r>
          </a:p>
        </p:txBody>
      </p:sp>
    </p:spTree>
    <p:extLst>
      <p:ext uri="{BB962C8B-B14F-4D97-AF65-F5344CB8AC3E}">
        <p14:creationId xmlns="" xmlns:p14="http://schemas.microsoft.com/office/powerpoint/2010/main" val="351235394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372387-4827-4D30-8C22-578FF95BC14B}"/>
              </a:ext>
            </a:extLst>
          </p:cNvPr>
          <p:cNvSpPr>
            <a:spLocks noGrp="1"/>
          </p:cNvSpPr>
          <p:nvPr>
            <p:ph type="title"/>
          </p:nvPr>
        </p:nvSpPr>
        <p:spPr/>
        <p:txBody>
          <a:bodyPr>
            <a:normAutofit fontScale="90000"/>
          </a:bodyPr>
          <a:lstStyle/>
          <a:p>
            <a:r>
              <a:rPr lang="en-IN" b="1" dirty="0">
                <a:solidFill>
                  <a:srgbClr val="FF0000"/>
                </a:solidFill>
              </a:rPr>
              <a:t>General guidelines at KGMU for COVID waste</a:t>
            </a:r>
          </a:p>
        </p:txBody>
      </p:sp>
      <p:sp>
        <p:nvSpPr>
          <p:cNvPr id="3" name="Content Placeholder 2">
            <a:extLst>
              <a:ext uri="{FF2B5EF4-FFF2-40B4-BE49-F238E27FC236}">
                <a16:creationId xmlns="" xmlns:a16="http://schemas.microsoft.com/office/drawing/2014/main" id="{F153A4A7-8C2F-418B-99C5-75E2155328F7}"/>
              </a:ext>
            </a:extLst>
          </p:cNvPr>
          <p:cNvSpPr>
            <a:spLocks noGrp="1"/>
          </p:cNvSpPr>
          <p:nvPr>
            <p:ph idx="1"/>
          </p:nvPr>
        </p:nvSpPr>
        <p:spPr/>
        <p:txBody>
          <a:bodyPr>
            <a:normAutofit fontScale="92500" lnSpcReduction="20000"/>
          </a:bodyPr>
          <a:lstStyle/>
          <a:p>
            <a:r>
              <a:rPr lang="en-IN" b="1" dirty="0"/>
              <a:t>Mandatory labelling, bags / containers used for collecting BMW from COVID19 ward: COVID 19 waste</a:t>
            </a:r>
          </a:p>
          <a:p>
            <a:r>
              <a:rPr lang="en-IN" b="1" dirty="0"/>
              <a:t>Separate record is maintained for COVID-19 BMW</a:t>
            </a:r>
          </a:p>
          <a:p>
            <a:r>
              <a:rPr lang="en-IN" b="1" dirty="0"/>
              <a:t>Dedicated trolleys and collection bins </a:t>
            </a:r>
          </a:p>
          <a:p>
            <a:r>
              <a:rPr lang="en-IN" b="1" dirty="0"/>
              <a:t>Inner and outer surfaces of bins to be disinfected with 1% sodium hypochlorite solution daily. </a:t>
            </a:r>
          </a:p>
          <a:p>
            <a:r>
              <a:rPr lang="en-IN" b="1" dirty="0"/>
              <a:t>Ensure that SPILL KIT is present at all stations. </a:t>
            </a:r>
          </a:p>
        </p:txBody>
      </p:sp>
    </p:spTree>
    <p:extLst>
      <p:ext uri="{BB962C8B-B14F-4D97-AF65-F5344CB8AC3E}">
        <p14:creationId xmlns="" xmlns:p14="http://schemas.microsoft.com/office/powerpoint/2010/main" val="382685523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179388" y="142875"/>
            <a:ext cx="8829675" cy="6715125"/>
          </a:xfrm>
          <a:prstGeom prst="rect">
            <a:avLst/>
          </a:prstGeom>
          <a:noFill/>
          <a:ln w="9525">
            <a:noFill/>
            <a:miter lim="800000"/>
            <a:headEnd/>
            <a:tailEnd/>
          </a:ln>
        </p:spPr>
      </p:pic>
      <p:sp>
        <p:nvSpPr>
          <p:cNvPr id="62468" name="TextBox 3"/>
          <p:cNvSpPr txBox="1">
            <a:spLocks noChangeArrowheads="1"/>
          </p:cNvSpPr>
          <p:nvPr/>
        </p:nvSpPr>
        <p:spPr bwMode="auto">
          <a:xfrm>
            <a:off x="6011863" y="4149725"/>
            <a:ext cx="2339975" cy="646113"/>
          </a:xfrm>
          <a:prstGeom prst="rect">
            <a:avLst/>
          </a:prstGeom>
          <a:noFill/>
          <a:ln w="9525">
            <a:noFill/>
            <a:miter lim="800000"/>
            <a:headEnd/>
            <a:tailEnd/>
          </a:ln>
        </p:spPr>
        <p:txBody>
          <a:bodyPr wrap="none">
            <a:spAutoFit/>
          </a:bodyPr>
          <a:lstStyle/>
          <a:p>
            <a:r>
              <a:rPr lang="en-IN">
                <a:solidFill>
                  <a:srgbClr val="FF0000"/>
                </a:solidFill>
              </a:rPr>
              <a:t>Gloves in Yellow </a:t>
            </a:r>
          </a:p>
          <a:p>
            <a:r>
              <a:rPr lang="en-IN">
                <a:solidFill>
                  <a:srgbClr val="FF0000"/>
                </a:solidFill>
              </a:rPr>
              <a:t>at isolation ward only</a:t>
            </a:r>
          </a:p>
        </p:txBody>
      </p:sp>
      <p:sp>
        <p:nvSpPr>
          <p:cNvPr id="62469" name="TextBox 6"/>
          <p:cNvSpPr txBox="1">
            <a:spLocks noChangeArrowheads="1"/>
          </p:cNvSpPr>
          <p:nvPr/>
        </p:nvSpPr>
        <p:spPr bwMode="auto">
          <a:xfrm>
            <a:off x="6011863" y="4941888"/>
            <a:ext cx="2441575" cy="646112"/>
          </a:xfrm>
          <a:prstGeom prst="rect">
            <a:avLst/>
          </a:prstGeom>
          <a:noFill/>
          <a:ln w="9525">
            <a:noFill/>
            <a:miter lim="800000"/>
            <a:headEnd/>
            <a:tailEnd/>
          </a:ln>
        </p:spPr>
        <p:txBody>
          <a:bodyPr wrap="none">
            <a:spAutoFit/>
          </a:bodyPr>
          <a:lstStyle/>
          <a:p>
            <a:r>
              <a:rPr lang="en-IN">
                <a:solidFill>
                  <a:srgbClr val="FF0000"/>
                </a:solidFill>
              </a:rPr>
              <a:t>All patient food waste </a:t>
            </a:r>
          </a:p>
          <a:p>
            <a:r>
              <a:rPr lang="en-IN">
                <a:solidFill>
                  <a:srgbClr val="FF0000"/>
                </a:solidFill>
              </a:rPr>
              <a:t>at isolation ward</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endParaRPr lang="en-IN" smtClean="0"/>
          </a:p>
        </p:txBody>
      </p:sp>
      <p:sp>
        <p:nvSpPr>
          <p:cNvPr id="63491" name="Content Placeholder 2"/>
          <p:cNvSpPr>
            <a:spLocks noGrp="1"/>
          </p:cNvSpPr>
          <p:nvPr>
            <p:ph idx="1"/>
          </p:nvPr>
        </p:nvSpPr>
        <p:spPr/>
        <p:txBody>
          <a:bodyPr/>
          <a:lstStyle/>
          <a:p>
            <a:pPr eaLnBrk="1" hangingPunct="1"/>
            <a:endParaRPr lang="en-IN" smtClean="0"/>
          </a:p>
        </p:txBody>
      </p:sp>
      <p:pic>
        <p:nvPicPr>
          <p:cNvPr id="63492" name="Picture 2"/>
          <p:cNvPicPr>
            <a:picLocks noChangeAspect="1" noChangeArrowheads="1"/>
          </p:cNvPicPr>
          <p:nvPr/>
        </p:nvPicPr>
        <p:blipFill>
          <a:blip r:embed="rId2" cstate="print"/>
          <a:srcRect/>
          <a:stretch>
            <a:fillRect/>
          </a:stretch>
        </p:blipFill>
        <p:spPr bwMode="auto">
          <a:xfrm>
            <a:off x="66675" y="133350"/>
            <a:ext cx="8969375" cy="6591300"/>
          </a:xfrm>
          <a:prstGeom prst="rect">
            <a:avLst/>
          </a:prstGeom>
          <a:noFill/>
          <a:ln w="9525">
            <a:noFill/>
            <a:miter lim="800000"/>
            <a:headEnd/>
            <a:tailEnd/>
          </a:ln>
        </p:spPr>
      </p:pic>
      <p:sp>
        <p:nvSpPr>
          <p:cNvPr id="63494" name="TextBox 6"/>
          <p:cNvSpPr txBox="1">
            <a:spLocks noChangeArrowheads="1"/>
          </p:cNvSpPr>
          <p:nvPr/>
        </p:nvSpPr>
        <p:spPr bwMode="auto">
          <a:xfrm>
            <a:off x="5867400" y="2276475"/>
            <a:ext cx="3160713" cy="923925"/>
          </a:xfrm>
          <a:prstGeom prst="rect">
            <a:avLst/>
          </a:prstGeom>
          <a:noFill/>
          <a:ln w="9525">
            <a:noFill/>
            <a:miter lim="800000"/>
            <a:headEnd/>
            <a:tailEnd/>
          </a:ln>
        </p:spPr>
        <p:txBody>
          <a:bodyPr wrap="none">
            <a:spAutoFit/>
          </a:bodyPr>
          <a:lstStyle/>
          <a:p>
            <a:r>
              <a:rPr lang="en-IN">
                <a:solidFill>
                  <a:srgbClr val="FF0000"/>
                </a:solidFill>
              </a:rPr>
              <a:t>All Plastic waste (food plastic</a:t>
            </a:r>
          </a:p>
          <a:p>
            <a:r>
              <a:rPr lang="en-IN">
                <a:solidFill>
                  <a:srgbClr val="FF0000"/>
                </a:solidFill>
              </a:rPr>
              <a:t>/water bottles at </a:t>
            </a:r>
          </a:p>
          <a:p>
            <a:r>
              <a:rPr lang="en-IN">
                <a:solidFill>
                  <a:srgbClr val="FF0000"/>
                </a:solidFill>
              </a:rPr>
              <a:t>quarantine/isolation ward</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endParaRPr lang="en-IN" smtClean="0"/>
          </a:p>
        </p:txBody>
      </p:sp>
      <p:sp>
        <p:nvSpPr>
          <p:cNvPr id="64515" name="Content Placeholder 2"/>
          <p:cNvSpPr>
            <a:spLocks noGrp="1"/>
          </p:cNvSpPr>
          <p:nvPr>
            <p:ph idx="1"/>
          </p:nvPr>
        </p:nvSpPr>
        <p:spPr/>
        <p:txBody>
          <a:bodyPr/>
          <a:lstStyle/>
          <a:p>
            <a:pPr eaLnBrk="1" hangingPunct="1"/>
            <a:endParaRPr lang="en-IN" smtClean="0"/>
          </a:p>
        </p:txBody>
      </p:sp>
      <p:pic>
        <p:nvPicPr>
          <p:cNvPr id="64516" name="Picture 2"/>
          <p:cNvPicPr>
            <a:picLocks noChangeAspect="1" noChangeArrowheads="1"/>
          </p:cNvPicPr>
          <p:nvPr/>
        </p:nvPicPr>
        <p:blipFill>
          <a:blip r:embed="rId2" cstate="print"/>
          <a:srcRect/>
          <a:stretch>
            <a:fillRect/>
          </a:stretch>
        </p:blipFill>
        <p:spPr bwMode="auto">
          <a:xfrm>
            <a:off x="42863" y="42863"/>
            <a:ext cx="9058275" cy="677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endParaRPr lang="en-IN" smtClean="0"/>
          </a:p>
        </p:txBody>
      </p:sp>
      <p:sp>
        <p:nvSpPr>
          <p:cNvPr id="65539" name="Content Placeholder 2"/>
          <p:cNvSpPr>
            <a:spLocks noGrp="1"/>
          </p:cNvSpPr>
          <p:nvPr>
            <p:ph idx="1"/>
          </p:nvPr>
        </p:nvSpPr>
        <p:spPr/>
        <p:txBody>
          <a:bodyPr/>
          <a:lstStyle/>
          <a:p>
            <a:pPr eaLnBrk="1" hangingPunct="1"/>
            <a:endParaRPr lang="en-IN" smtClean="0"/>
          </a:p>
        </p:txBody>
      </p:sp>
      <p:pic>
        <p:nvPicPr>
          <p:cNvPr id="65540" name="Picture 2"/>
          <p:cNvPicPr>
            <a:picLocks noChangeAspect="1" noChangeArrowheads="1"/>
          </p:cNvPicPr>
          <p:nvPr/>
        </p:nvPicPr>
        <p:blipFill>
          <a:blip r:embed="rId2" cstate="print"/>
          <a:srcRect/>
          <a:stretch>
            <a:fillRect/>
          </a:stretch>
        </p:blipFill>
        <p:spPr bwMode="auto">
          <a:xfrm>
            <a:off x="42863" y="447675"/>
            <a:ext cx="9058275" cy="596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IN" b="1" dirty="0" smtClean="0">
                <a:solidFill>
                  <a:srgbClr val="FF0000"/>
                </a:solidFill>
              </a:rPr>
              <a:t>Black Bin</a:t>
            </a:r>
          </a:p>
        </p:txBody>
      </p:sp>
      <p:sp>
        <p:nvSpPr>
          <p:cNvPr id="66563" name="Content Placeholder 2"/>
          <p:cNvSpPr>
            <a:spLocks noGrp="1"/>
          </p:cNvSpPr>
          <p:nvPr>
            <p:ph idx="1"/>
          </p:nvPr>
        </p:nvSpPr>
        <p:spPr/>
        <p:txBody>
          <a:bodyPr/>
          <a:lstStyle/>
          <a:p>
            <a:r>
              <a:rPr lang="en-IN" b="1" dirty="0" smtClean="0"/>
              <a:t>Only in quarantine area/ office area/ trauma emergency area.</a:t>
            </a:r>
          </a:p>
          <a:p>
            <a:r>
              <a:rPr lang="en-IN" b="1" dirty="0" smtClean="0"/>
              <a:t>Treat the non infected routine waste as general solid waste and dispose to local municipal as per SWM rule, 2016.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solidFill>
                  <a:srgbClr val="FF0000"/>
                </a:solidFill>
                <a:cs typeface="Arial" panose="020B0604020202020204" pitchFamily="34" charset="0"/>
              </a:rPr>
              <a:t>Transmission</a:t>
            </a:r>
            <a:endParaRPr lang="en-US" dirty="0">
              <a:solidFill>
                <a:srgbClr val="FF0000"/>
              </a:solidFill>
            </a:endParaRPr>
          </a:p>
        </p:txBody>
      </p:sp>
      <p:sp>
        <p:nvSpPr>
          <p:cNvPr id="3" name="Content Placeholder 2"/>
          <p:cNvSpPr>
            <a:spLocks noGrp="1"/>
          </p:cNvSpPr>
          <p:nvPr>
            <p:ph idx="1"/>
          </p:nvPr>
        </p:nvSpPr>
        <p:spPr>
          <a:xfrm>
            <a:off x="457200" y="1524000"/>
            <a:ext cx="6248400" cy="5029200"/>
          </a:xfrm>
        </p:spPr>
        <p:txBody>
          <a:bodyPr>
            <a:normAutofit lnSpcReduction="10000"/>
          </a:bodyPr>
          <a:lstStyle/>
          <a:p>
            <a:pPr lvl="0">
              <a:spcAft>
                <a:spcPts val="400"/>
              </a:spcAft>
            </a:pPr>
            <a:r>
              <a:rPr lang="en-IN" b="1" dirty="0" smtClean="0"/>
              <a:t>Droplet transmission</a:t>
            </a:r>
          </a:p>
          <a:p>
            <a:pPr>
              <a:spcAft>
                <a:spcPts val="400"/>
              </a:spcAft>
            </a:pPr>
            <a:r>
              <a:rPr lang="en-US" b="1" dirty="0" smtClean="0"/>
              <a:t>Other possible modes of transmission- by touching a surface or object that has the virus on it and then touching their own mouth, nose, or possibly their eyes, but this is not thought to be the main way the virus spreads.</a:t>
            </a:r>
          </a:p>
          <a:p>
            <a:pPr lvl="0">
              <a:spcAft>
                <a:spcPts val="400"/>
              </a:spcAft>
            </a:pPr>
            <a:r>
              <a:rPr lang="en-US" b="1" dirty="0" smtClean="0"/>
              <a:t>Virus may also be present in feces</a:t>
            </a:r>
          </a:p>
          <a:p>
            <a:pPr>
              <a:spcAft>
                <a:spcPts val="400"/>
              </a:spcAft>
            </a:pPr>
            <a:endParaRPr lang="en-US" b="1" dirty="0" smtClean="0"/>
          </a:p>
          <a:p>
            <a:pPr lvl="0">
              <a:spcAft>
                <a:spcPts val="400"/>
              </a:spcAft>
            </a:pPr>
            <a:endParaRPr lang="en-US" b="1" dirty="0" smtClean="0"/>
          </a:p>
          <a:p>
            <a:pPr>
              <a:spcAft>
                <a:spcPts val="400"/>
              </a:spcAft>
            </a:pPr>
            <a:endParaRPr lang="en-US" b="1" dirty="0"/>
          </a:p>
        </p:txBody>
      </p:sp>
      <p:sp>
        <p:nvSpPr>
          <p:cNvPr id="6" name="Rectangle 5"/>
          <p:cNvSpPr/>
          <p:nvPr/>
        </p:nvSpPr>
        <p:spPr>
          <a:xfrm>
            <a:off x="7620000" y="1524000"/>
            <a:ext cx="885028" cy="885028"/>
          </a:xfrm>
          <a:prstGeom prst="rect">
            <a:avLst/>
          </a:prstGeom>
          <a:blipFill>
            <a:blip r:embed="rId2" cstate="print">
              <a:duotone>
                <a:prstClr val="black"/>
                <a:srgbClr val="C00000">
                  <a:tint val="45000"/>
                  <a:satMod val="400000"/>
                </a:srgbClr>
              </a:duotone>
              <a:lum bright="-20000"/>
              <a:extLst>
                <a:ext uri="{28A0092B-C50C-407E-A947-70E740481C1C}">
                  <a14:useLocalDpi xmlns="" xmlns:dgm="http://schemas.openxmlformats.org/drawingml/2006/diagram" xmlns:a14="http://schemas.microsoft.com/office/drawing/2010/main" xmlns:lc="http://schemas.openxmlformats.org/drawingml/2006/lockedCanvas" val="0"/>
                </a:ext>
                <a:ext uri="{96DAC541-7B7A-43D3-8B79-37D633B846F1}">
                  <asvg:svgBlip xmlns="" xmlns:dgm="http://schemas.openxmlformats.org/drawingml/2006/diagram" xmlns:asvg="http://schemas.microsoft.com/office/drawing/2016/SVG/main" xmlns:lc="http://schemas.openxmlformats.org/drawingml/2006/lockedCanvas" r:embed=""/>
                </a:ext>
              </a:extLst>
            </a:blip>
            <a:stretch>
              <a:fillRect/>
            </a:stretch>
          </a:blipFill>
          <a:ln>
            <a:solidFill>
              <a:schemeClr val="bg1"/>
            </a:solid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Rectangle 6"/>
          <p:cNvSpPr/>
          <p:nvPr/>
        </p:nvSpPr>
        <p:spPr>
          <a:xfrm>
            <a:off x="7696200" y="3429000"/>
            <a:ext cx="885028" cy="885028"/>
          </a:xfrm>
          <a:prstGeom prst="rect">
            <a:avLst/>
          </a:prstGeom>
          <a:blipFill>
            <a:blip r:embed="rId3" cstate="print">
              <a:duotone>
                <a:prstClr val="black"/>
                <a:srgbClr val="0033CC">
                  <a:tint val="45000"/>
                  <a:satMod val="400000"/>
                </a:srgbClr>
              </a:duotone>
              <a:lum bright="-20000"/>
              <a:extLst>
                <a:ext uri="{28A0092B-C50C-407E-A947-70E740481C1C}">
                  <a14:useLocalDpi xmlns="" xmlns:dgm="http://schemas.openxmlformats.org/drawingml/2006/diagram" xmlns:a14="http://schemas.microsoft.com/office/drawing/2010/main" xmlns:lc="http://schemas.openxmlformats.org/drawingml/2006/lockedCanvas" val="0"/>
                </a:ext>
                <a:ext uri="{96DAC541-7B7A-43D3-8B79-37D633B846F1}">
                  <asvg:svgBlip xmlns="" xmlns:dgm="http://schemas.openxmlformats.org/drawingml/2006/diagram" xmlns:asvg="http://schemas.microsoft.com/office/drawing/2016/SVG/main" xmlns:lc="http://schemas.openxmlformats.org/drawingml/2006/lockedCanvas" r:embed=""/>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Rectangle 7"/>
          <p:cNvSpPr/>
          <p:nvPr/>
        </p:nvSpPr>
        <p:spPr>
          <a:xfrm>
            <a:off x="7696200" y="5486400"/>
            <a:ext cx="885028" cy="885028"/>
          </a:xfrm>
          <a:prstGeom prst="rect">
            <a:avLst/>
          </a:prstGeom>
          <a:blipFill>
            <a:blip r:embed="rId4" cstate="print">
              <a:duotone>
                <a:prstClr val="black"/>
                <a:srgbClr val="FF0000">
                  <a:tint val="45000"/>
                  <a:satMod val="400000"/>
                </a:srgbClr>
              </a:duotone>
              <a:lum bright="-20000"/>
              <a:extLst>
                <a:ext uri="{28A0092B-C50C-407E-A947-70E740481C1C}">
                  <a14:useLocalDpi xmlns="" xmlns:dgm="http://schemas.openxmlformats.org/drawingml/2006/diagram" xmlns:a14="http://schemas.microsoft.com/office/drawing/2010/main" xmlns:lc="http://schemas.openxmlformats.org/drawingml/2006/lockedCanvas" val="0"/>
                </a:ext>
                <a:ext uri="{96DAC541-7B7A-43D3-8B79-37D633B846F1}">
                  <asvg:svgBlip xmlns="" xmlns:dgm="http://schemas.openxmlformats.org/drawingml/2006/diagram" xmlns:asvg="http://schemas.microsoft.com/office/drawing/2016/SVG/main" xmlns:lc="http://schemas.openxmlformats.org/drawingml/2006/lockedCanvas" r:embed=""/>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IN" b="1" dirty="0" smtClean="0">
                <a:solidFill>
                  <a:srgbClr val="FF0000"/>
                </a:solidFill>
              </a:rPr>
              <a:t>Labelling of Waste </a:t>
            </a:r>
          </a:p>
        </p:txBody>
      </p:sp>
      <p:sp>
        <p:nvSpPr>
          <p:cNvPr id="67587" name="Content Placeholder 2"/>
          <p:cNvSpPr>
            <a:spLocks noGrp="1"/>
          </p:cNvSpPr>
          <p:nvPr>
            <p:ph idx="1"/>
          </p:nvPr>
        </p:nvSpPr>
        <p:spPr/>
        <p:txBody>
          <a:bodyPr/>
          <a:lstStyle/>
          <a:p>
            <a:pPr eaLnBrk="1" hangingPunct="1"/>
            <a:r>
              <a:rPr lang="en-IN" b="1" dirty="0" smtClean="0"/>
              <a:t>All waste has to be in double layered medical waste bags.</a:t>
            </a:r>
          </a:p>
          <a:p>
            <a:pPr eaLnBrk="1" hangingPunct="1"/>
            <a:r>
              <a:rPr lang="en-IN" b="1" dirty="0" smtClean="0"/>
              <a:t>Label the waste as COVID-19 waste</a:t>
            </a:r>
          </a:p>
          <a:p>
            <a:pPr eaLnBrk="1" hangingPunct="1"/>
            <a:r>
              <a:rPr lang="en-IN" b="1" dirty="0" smtClean="0"/>
              <a:t>Spray 0.5% hypochlorite to decontaminate outer surface</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IN" b="1" dirty="0" smtClean="0">
                <a:solidFill>
                  <a:srgbClr val="FF0000"/>
                </a:solidFill>
              </a:rPr>
              <a:t>Spill Management</a:t>
            </a:r>
          </a:p>
        </p:txBody>
      </p:sp>
      <p:sp>
        <p:nvSpPr>
          <p:cNvPr id="69635" name="Content Placeholder 2"/>
          <p:cNvSpPr>
            <a:spLocks noGrp="1"/>
          </p:cNvSpPr>
          <p:nvPr>
            <p:ph idx="1"/>
          </p:nvPr>
        </p:nvSpPr>
        <p:spPr/>
        <p:txBody>
          <a:bodyPr/>
          <a:lstStyle/>
          <a:p>
            <a:pPr eaLnBrk="1" hangingPunct="1"/>
            <a:r>
              <a:rPr lang="en-IN" b="1" dirty="0" smtClean="0"/>
              <a:t>Cover the spill with absorbent cotton or a cloth.</a:t>
            </a:r>
          </a:p>
          <a:p>
            <a:pPr eaLnBrk="1" hangingPunct="1"/>
            <a:r>
              <a:rPr lang="en-IN" b="1" dirty="0" smtClean="0"/>
              <a:t>Disinfect the surface with 1% bleach for 10-15 minutes.</a:t>
            </a:r>
          </a:p>
          <a:p>
            <a:pPr eaLnBrk="1" hangingPunct="1"/>
            <a:r>
              <a:rPr lang="en-IN" b="1" dirty="0" smtClean="0"/>
              <a:t>Collect the spill with scoop and discard it in the yellow/ red bag.</a:t>
            </a:r>
          </a:p>
          <a:p>
            <a:pPr eaLnBrk="1" hangingPunct="1"/>
            <a:r>
              <a:rPr lang="en-IN" b="1" dirty="0" smtClean="0"/>
              <a:t>Finally mop with detergent and water.</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Autofit/>
          </a:bodyPr>
          <a:lstStyle/>
          <a:p>
            <a:pPr eaLnBrk="1" fontAlgn="auto" hangingPunct="1">
              <a:spcAft>
                <a:spcPts val="0"/>
              </a:spcAft>
              <a:defRPr/>
            </a:pPr>
            <a:r>
              <a:rPr lang="en-IN" sz="3600" b="1" dirty="0">
                <a:solidFill>
                  <a:srgbClr val="FF0000"/>
                </a:solidFill>
              </a:rPr>
              <a:t>Hypochlorite solution and Bleach preparation for floor &amp;wall disinfection</a:t>
            </a:r>
          </a:p>
        </p:txBody>
      </p:sp>
      <p:sp>
        <p:nvSpPr>
          <p:cNvPr id="70659" name="Content Placeholder 2"/>
          <p:cNvSpPr>
            <a:spLocks noGrp="1"/>
          </p:cNvSpPr>
          <p:nvPr>
            <p:ph idx="1"/>
          </p:nvPr>
        </p:nvSpPr>
        <p:spPr/>
        <p:txBody>
          <a:bodyPr/>
          <a:lstStyle/>
          <a:p>
            <a:pPr eaLnBrk="1" hangingPunct="1"/>
            <a:r>
              <a:rPr lang="en-IN" b="1" dirty="0" smtClean="0">
                <a:solidFill>
                  <a:srgbClr val="000099"/>
                </a:solidFill>
              </a:rPr>
              <a:t>1% Bleaching powder solution-</a:t>
            </a:r>
            <a:endParaRPr lang="en-IN" dirty="0" smtClean="0">
              <a:solidFill>
                <a:srgbClr val="000099"/>
              </a:solidFill>
            </a:endParaRPr>
          </a:p>
          <a:p>
            <a:pPr lvl="1" eaLnBrk="1" hangingPunct="1"/>
            <a:r>
              <a:rPr lang="en-IN" dirty="0" smtClean="0"/>
              <a:t>Prepare 33 </a:t>
            </a:r>
            <a:r>
              <a:rPr lang="en-IN" dirty="0" err="1" smtClean="0"/>
              <a:t>gms</a:t>
            </a:r>
            <a:r>
              <a:rPr lang="en-IN" dirty="0" smtClean="0"/>
              <a:t> of bleaching powder (bleaching powder with 30% strength) in 1 litre of water.</a:t>
            </a:r>
          </a:p>
          <a:p>
            <a:pPr eaLnBrk="1" hangingPunct="1"/>
            <a:r>
              <a:rPr lang="en-IN" b="1" dirty="0" smtClean="0">
                <a:solidFill>
                  <a:srgbClr val="000099"/>
                </a:solidFill>
              </a:rPr>
              <a:t>1% Hypochlorite solution- </a:t>
            </a:r>
            <a:r>
              <a:rPr lang="en-IN" dirty="0" smtClean="0"/>
              <a:t>For instrument and bench and small spill</a:t>
            </a:r>
          </a:p>
          <a:p>
            <a:pPr lvl="1" eaLnBrk="1" hangingPunct="1"/>
            <a:r>
              <a:rPr lang="en-IN" dirty="0" smtClean="0"/>
              <a:t>Prepare by mixing 200 ml (of 5% available chlorine hypochlorite ) in 800 ml of water.</a:t>
            </a:r>
          </a:p>
          <a:p>
            <a:pPr lvl="1" eaLnBrk="1" hangingPunct="1"/>
            <a:endParaRPr lang="en-IN" dirty="0" smtClean="0"/>
          </a:p>
          <a:p>
            <a:pPr eaLnBrk="1" hangingPunct="1"/>
            <a:endParaRPr lang="en-IN" dirty="0" smtClean="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142852"/>
            <a:ext cx="8229600" cy="725470"/>
          </a:xfrm>
        </p:spPr>
        <p:txBody>
          <a:bodyPr>
            <a:noAutofit/>
          </a:bodyPr>
          <a:lstStyle/>
          <a:p>
            <a:pPr eaLnBrk="1" hangingPunct="1"/>
            <a:r>
              <a:rPr lang="en-IN" b="1" dirty="0">
                <a:solidFill>
                  <a:srgbClr val="FF0000"/>
                </a:solidFill>
              </a:rPr>
              <a:t>Handling dead bodies</a:t>
            </a:r>
          </a:p>
        </p:txBody>
      </p:sp>
      <p:sp>
        <p:nvSpPr>
          <p:cNvPr id="72707" name="Content Placeholder 2"/>
          <p:cNvSpPr>
            <a:spLocks noGrp="1"/>
          </p:cNvSpPr>
          <p:nvPr>
            <p:ph idx="1"/>
          </p:nvPr>
        </p:nvSpPr>
        <p:spPr>
          <a:xfrm>
            <a:off x="457200" y="928670"/>
            <a:ext cx="8229600" cy="5286412"/>
          </a:xfrm>
        </p:spPr>
        <p:txBody>
          <a:bodyPr>
            <a:noAutofit/>
          </a:bodyPr>
          <a:lstStyle/>
          <a:p>
            <a:r>
              <a:rPr lang="en-IN" sz="2600" b="1" dirty="0"/>
              <a:t>Wear full PPE</a:t>
            </a:r>
          </a:p>
          <a:p>
            <a:r>
              <a:rPr lang="en-IN" sz="2600" b="1" dirty="0"/>
              <a:t>Remove all tubing's and discard in appropriate bin.</a:t>
            </a:r>
          </a:p>
          <a:p>
            <a:pPr eaLnBrk="1" hangingPunct="1"/>
            <a:r>
              <a:rPr lang="en-IN" sz="2600" b="1" dirty="0"/>
              <a:t>Fill all openings of dead body with cotton balls or gauge dipped in 1% hypochlorite.</a:t>
            </a:r>
          </a:p>
          <a:p>
            <a:pPr eaLnBrk="1" hangingPunct="1"/>
            <a:r>
              <a:rPr lang="en-IN" sz="2600" b="1" dirty="0"/>
              <a:t>Wrap the body with double layer cloth soaked in 1% hypochlorite</a:t>
            </a:r>
          </a:p>
          <a:p>
            <a:pPr eaLnBrk="1" hangingPunct="1"/>
            <a:r>
              <a:rPr lang="en-IN" sz="2600" b="1" dirty="0"/>
              <a:t>Wrap again in leak proof wrapping sheet.</a:t>
            </a:r>
          </a:p>
          <a:p>
            <a:pPr eaLnBrk="1" hangingPunct="1"/>
            <a:r>
              <a:rPr lang="en-IN" sz="2600" b="1" dirty="0"/>
              <a:t>Disinfect the surface with 1% hypochlorite.</a:t>
            </a:r>
          </a:p>
          <a:p>
            <a:pPr eaLnBrk="1" hangingPunct="1"/>
            <a:r>
              <a:rPr lang="en-IN" sz="2600" b="1" dirty="0"/>
              <a:t>Inform CMO and hand over the body to the attendants.</a:t>
            </a:r>
          </a:p>
          <a:p>
            <a:pPr eaLnBrk="1" hangingPunct="1"/>
            <a:r>
              <a:rPr lang="en-IN" sz="2600" b="1" dirty="0"/>
              <a:t>In case of death of a suspect case ( Triage area) same steps to be followed.</a:t>
            </a:r>
          </a:p>
          <a:p>
            <a:pPr eaLnBrk="1" hangingPunct="1"/>
            <a:r>
              <a:rPr lang="en-IN" sz="2600" b="1" dirty="0"/>
              <a:t> Wear mask and gloves while transporting.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 </a:t>
            </a:r>
          </a:p>
        </p:txBody>
      </p:sp>
      <p:sp>
        <p:nvSpPr>
          <p:cNvPr id="3" name="Content Placeholder 2"/>
          <p:cNvSpPr>
            <a:spLocks noGrp="1"/>
          </p:cNvSpPr>
          <p:nvPr>
            <p:ph idx="1"/>
          </p:nvPr>
        </p:nvSpPr>
        <p:spPr/>
        <p:txBody>
          <a:bodyPr>
            <a:normAutofit/>
          </a:bodyPr>
          <a:lstStyle/>
          <a:p>
            <a:pPr algn="ctr">
              <a:buNone/>
            </a:pPr>
            <a:r>
              <a:rPr lang="en-US" sz="28700" b="1" dirty="0">
                <a:solidFill>
                  <a:srgbClr val="FF0000"/>
                </a:solidFill>
              </a:rPr>
              <a:t>?</a:t>
            </a:r>
          </a:p>
        </p:txBody>
      </p:sp>
      <p:sp>
        <p:nvSpPr>
          <p:cNvPr id="4" name="Rectangle 3"/>
          <p:cNvSpPr/>
          <p:nvPr/>
        </p:nvSpPr>
        <p:spPr>
          <a:xfrm>
            <a:off x="2214546" y="571480"/>
            <a:ext cx="4500594" cy="769441"/>
          </a:xfrm>
          <a:prstGeom prst="rect">
            <a:avLst/>
          </a:prstGeom>
        </p:spPr>
        <p:txBody>
          <a:bodyPr wrap="square">
            <a:spAutoFit/>
          </a:bodyPr>
          <a:lstStyle/>
          <a:p>
            <a:pPr algn="ctr"/>
            <a:r>
              <a:rPr lang="en-US" sz="4400" b="1" dirty="0" smtClean="0">
                <a:solidFill>
                  <a:srgbClr val="FF3300"/>
                </a:solidFill>
                <a:latin typeface="+mj-lt"/>
              </a:rPr>
              <a:t>Any Questions?</a:t>
            </a:r>
            <a:endParaRPr lang="en-US" sz="4400" dirty="0">
              <a:latin typeface="+mj-lt"/>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3A5DC3-76EA-4990-A847-B9A83D91EDFC}"/>
              </a:ext>
            </a:extLst>
          </p:cNvPr>
          <p:cNvSpPr>
            <a:spLocks noGrp="1"/>
          </p:cNvSpPr>
          <p:nvPr>
            <p:ph type="title"/>
          </p:nvPr>
        </p:nvSpPr>
        <p:spPr>
          <a:xfrm>
            <a:off x="457200" y="71414"/>
            <a:ext cx="8229600" cy="1011222"/>
          </a:xfrm>
        </p:spPr>
        <p:txBody>
          <a:bodyPr/>
          <a:lstStyle/>
          <a:p>
            <a:r>
              <a:rPr lang="en-IN" b="1" dirty="0">
                <a:solidFill>
                  <a:srgbClr val="FF0000"/>
                </a:solidFill>
              </a:rPr>
              <a:t>Summary</a:t>
            </a:r>
          </a:p>
        </p:txBody>
      </p:sp>
      <p:sp>
        <p:nvSpPr>
          <p:cNvPr id="3" name="Content Placeholder 2">
            <a:extLst>
              <a:ext uri="{FF2B5EF4-FFF2-40B4-BE49-F238E27FC236}">
                <a16:creationId xmlns="" xmlns:a16="http://schemas.microsoft.com/office/drawing/2014/main" id="{E815FDDA-F987-4637-9854-98F341017414}"/>
              </a:ext>
            </a:extLst>
          </p:cNvPr>
          <p:cNvSpPr>
            <a:spLocks noGrp="1"/>
          </p:cNvSpPr>
          <p:nvPr>
            <p:ph idx="1"/>
          </p:nvPr>
        </p:nvSpPr>
        <p:spPr>
          <a:xfrm>
            <a:off x="457200" y="1071546"/>
            <a:ext cx="8229600" cy="5054617"/>
          </a:xfrm>
        </p:spPr>
        <p:txBody>
          <a:bodyPr>
            <a:noAutofit/>
          </a:bodyPr>
          <a:lstStyle/>
          <a:p>
            <a:r>
              <a:rPr lang="en-IN" sz="2800" b="1" dirty="0"/>
              <a:t>Discard all components of PPE including gloves in Yellow bin</a:t>
            </a:r>
          </a:p>
          <a:p>
            <a:r>
              <a:rPr lang="en-IN" sz="2800" b="1" dirty="0"/>
              <a:t>Use double layer of bags in bins</a:t>
            </a:r>
          </a:p>
          <a:p>
            <a:r>
              <a:rPr lang="en-IN" sz="2800" b="1" dirty="0"/>
              <a:t>Discard infected plastics in Red bins</a:t>
            </a:r>
          </a:p>
          <a:p>
            <a:r>
              <a:rPr lang="en-IN" sz="2800" b="1" dirty="0"/>
              <a:t>Discard infected sharps/ needles in white bin</a:t>
            </a:r>
          </a:p>
          <a:p>
            <a:r>
              <a:rPr lang="en-IN" sz="2800" b="1" dirty="0"/>
              <a:t>Discard infected glass bottles in Blue bin</a:t>
            </a:r>
          </a:p>
          <a:p>
            <a:r>
              <a:rPr lang="en-IN" sz="2800" b="1" dirty="0"/>
              <a:t>Prepare Hypochlorite/ bleaching powder solutions appropriately</a:t>
            </a:r>
          </a:p>
          <a:p>
            <a:r>
              <a:rPr lang="en-IN" sz="2800" b="1" dirty="0"/>
              <a:t>Ensure spill kit presence at your ward/ area</a:t>
            </a:r>
          </a:p>
          <a:p>
            <a:r>
              <a:rPr lang="en-IN" sz="2800" b="1" dirty="0"/>
              <a:t>Manage spill properly</a:t>
            </a:r>
          </a:p>
          <a:p>
            <a:r>
              <a:rPr lang="en-IN" sz="2800" b="1" dirty="0"/>
              <a:t>Handle Dead bodies carefully</a:t>
            </a:r>
          </a:p>
          <a:p>
            <a:endParaRPr lang="en-IN" sz="2800" b="1" dirty="0"/>
          </a:p>
          <a:p>
            <a:endParaRPr lang="en-IN" sz="2800" b="1" dirty="0"/>
          </a:p>
        </p:txBody>
      </p:sp>
    </p:spTree>
    <p:extLst>
      <p:ext uri="{BB962C8B-B14F-4D97-AF65-F5344CB8AC3E}">
        <p14:creationId xmlns="" xmlns:p14="http://schemas.microsoft.com/office/powerpoint/2010/main" val="23560906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470025"/>
          </a:xfrm>
        </p:spPr>
        <p:txBody>
          <a:bodyPr>
            <a:normAutofit/>
          </a:bodyPr>
          <a:lstStyle/>
          <a:p>
            <a:r>
              <a:rPr lang="en-US" b="1" dirty="0" smtClean="0">
                <a:solidFill>
                  <a:srgbClr val="FF0000"/>
                </a:solidFill>
              </a:rPr>
              <a:t>Flow of COVID Patients with Triaging – Current Scenario</a:t>
            </a:r>
            <a:endParaRPr lang="en-US" b="1" dirty="0">
              <a:solidFill>
                <a:srgbClr val="FF0000"/>
              </a:solidFill>
            </a:endParaRP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a:t>
            </a:r>
            <a:r>
              <a:rPr lang="en-US" sz="4800" b="1" dirty="0" smtClean="0">
                <a:solidFill>
                  <a:srgbClr val="0033CC"/>
                </a:solidFill>
              </a:rPr>
              <a:t>15)</a:t>
            </a:r>
            <a:endParaRPr lang="en-US" sz="4800" b="1" dirty="0">
              <a:solidFill>
                <a:srgbClr val="0033CC"/>
              </a:solidFil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BC782A-FE47-4C95-AA07-929233D1ABE5}"/>
              </a:ext>
            </a:extLst>
          </p:cNvPr>
          <p:cNvSpPr>
            <a:spLocks noGrp="1"/>
          </p:cNvSpPr>
          <p:nvPr>
            <p:ph type="title"/>
          </p:nvPr>
        </p:nvSpPr>
        <p:spPr/>
        <p:txBody>
          <a:bodyPr/>
          <a:lstStyle/>
          <a:p>
            <a:r>
              <a:rPr lang="en-US" b="1" dirty="0">
                <a:solidFill>
                  <a:srgbClr val="FF0000"/>
                </a:solidFill>
              </a:rPr>
              <a:t>Learning objectives</a:t>
            </a:r>
            <a:endParaRPr lang="en-IN" b="1" dirty="0">
              <a:solidFill>
                <a:srgbClr val="FF0000"/>
              </a:solidFill>
            </a:endParaRPr>
          </a:p>
        </p:txBody>
      </p:sp>
      <p:sp>
        <p:nvSpPr>
          <p:cNvPr id="3" name="Content Placeholder 2">
            <a:extLst>
              <a:ext uri="{FF2B5EF4-FFF2-40B4-BE49-F238E27FC236}">
                <a16:creationId xmlns="" xmlns:a16="http://schemas.microsoft.com/office/drawing/2014/main" id="{7785BAAE-1B4D-4E5D-AE2F-22CF82C89557}"/>
              </a:ext>
            </a:extLst>
          </p:cNvPr>
          <p:cNvSpPr>
            <a:spLocks noGrp="1"/>
          </p:cNvSpPr>
          <p:nvPr>
            <p:ph idx="1"/>
          </p:nvPr>
        </p:nvSpPr>
        <p:spPr/>
        <p:txBody>
          <a:bodyPr/>
          <a:lstStyle/>
          <a:p>
            <a:r>
              <a:rPr lang="en-US" b="1" dirty="0"/>
              <a:t>Be aware of designated places for handling Corona patients in KGMU</a:t>
            </a:r>
          </a:p>
          <a:p>
            <a:r>
              <a:rPr lang="en-US" b="1" dirty="0"/>
              <a:t>Be aware of posting schedule</a:t>
            </a:r>
          </a:p>
          <a:p>
            <a:r>
              <a:rPr lang="en-US" b="1" dirty="0"/>
              <a:t>Be aware of different PPE practices at different places</a:t>
            </a:r>
          </a:p>
          <a:p>
            <a:r>
              <a:rPr lang="en-US" b="1" dirty="0"/>
              <a:t>Be able to guide patients of Corona and their relatives </a:t>
            </a:r>
          </a:p>
          <a:p>
            <a:endParaRPr lang="en-US" b="1" dirty="0"/>
          </a:p>
          <a:p>
            <a:endParaRPr lang="en-IN" b="1" dirty="0"/>
          </a:p>
        </p:txBody>
      </p:sp>
    </p:spTree>
    <p:extLst>
      <p:ext uri="{BB962C8B-B14F-4D97-AF65-F5344CB8AC3E}">
        <p14:creationId xmlns="" xmlns:p14="http://schemas.microsoft.com/office/powerpoint/2010/main" val="257237322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28600" y="0"/>
            <a:ext cx="8915400" cy="6858000"/>
          </a:xfrm>
        </p:spPr>
        <p:txBody>
          <a:bodyPr>
            <a:normAutofit/>
          </a:bodyPr>
          <a:lstStyle/>
          <a:p>
            <a:r>
              <a:rPr lang="en-GB" sz="3500" b="1" dirty="0">
                <a:solidFill>
                  <a:srgbClr val="FF0000"/>
                </a:solidFill>
                <a:latin typeface="+mj-lt"/>
                <a:ea typeface="+mj-ea"/>
                <a:cs typeface="+mj-cs"/>
              </a:rPr>
              <a:t>Five Areas of COVID Patients</a:t>
            </a:r>
          </a:p>
          <a:p>
            <a:pPr marL="447675" lvl="0" indent="-447675" algn="l">
              <a:buFont typeface="+mj-lt"/>
              <a:buAutoNum type="arabicPeriod"/>
            </a:pPr>
            <a:r>
              <a:rPr lang="en-GB" sz="2400" b="1" dirty="0">
                <a:solidFill>
                  <a:schemeClr val="tx1"/>
                </a:solidFill>
                <a:latin typeface="Arial" pitchFamily="34" charset="0"/>
                <a:cs typeface="Arial" pitchFamily="34" charset="0"/>
              </a:rPr>
              <a:t>Fever OPD		 – 	New OPD 1</a:t>
            </a:r>
            <a:r>
              <a:rPr lang="en-GB" sz="2400" b="1" baseline="30000" dirty="0">
                <a:solidFill>
                  <a:schemeClr val="tx1"/>
                </a:solidFill>
                <a:latin typeface="Arial" pitchFamily="34" charset="0"/>
                <a:cs typeface="Arial" pitchFamily="34" charset="0"/>
              </a:rPr>
              <a:t>st</a:t>
            </a:r>
            <a:r>
              <a:rPr lang="en-GB" sz="2400" b="1" dirty="0">
                <a:solidFill>
                  <a:schemeClr val="tx1"/>
                </a:solidFill>
                <a:latin typeface="Arial" pitchFamily="34" charset="0"/>
                <a:cs typeface="Arial" pitchFamily="34" charset="0"/>
              </a:rPr>
              <a:t> floor (Cabin)</a:t>
            </a:r>
          </a:p>
          <a:p>
            <a:pPr marL="447675" lvl="0" indent="-447675" algn="l">
              <a:buFont typeface="+mj-lt"/>
              <a:buAutoNum type="arabicPeriod"/>
            </a:pPr>
            <a:r>
              <a:rPr lang="en-GB" sz="2400" b="1" dirty="0">
                <a:solidFill>
                  <a:schemeClr val="tx1"/>
                </a:solidFill>
                <a:latin typeface="Arial" pitchFamily="34" charset="0"/>
                <a:cs typeface="Arial" pitchFamily="34" charset="0"/>
              </a:rPr>
              <a:t>Triage Ward 		 – 	Old Neurology Building</a:t>
            </a:r>
          </a:p>
          <a:p>
            <a:pPr marL="447675" lvl="0" indent="-447675" algn="l">
              <a:buFont typeface="+mj-lt"/>
              <a:buAutoNum type="arabicPeriod"/>
            </a:pPr>
            <a:r>
              <a:rPr lang="en-GB" sz="2400" b="1" dirty="0">
                <a:solidFill>
                  <a:schemeClr val="tx1"/>
                </a:solidFill>
                <a:latin typeface="Arial" pitchFamily="34" charset="0"/>
                <a:cs typeface="Arial" pitchFamily="34" charset="0"/>
              </a:rPr>
              <a:t>Screening Emergency –	Child Psychiatry Building</a:t>
            </a:r>
          </a:p>
          <a:p>
            <a:pPr marL="268288" lvl="0" indent="-268288" algn="l">
              <a:buFont typeface="+mj-lt"/>
              <a:buAutoNum type="arabicPeriod"/>
            </a:pPr>
            <a:r>
              <a:rPr lang="en-GB" sz="2800" b="1" dirty="0">
                <a:solidFill>
                  <a:schemeClr val="tx1"/>
                </a:solidFill>
              </a:rPr>
              <a:t>  </a:t>
            </a:r>
            <a:r>
              <a:rPr lang="en-GB" sz="2400" b="1" dirty="0">
                <a:solidFill>
                  <a:schemeClr val="tx1"/>
                </a:solidFill>
                <a:latin typeface="Arial" pitchFamily="34" charset="0"/>
                <a:cs typeface="Arial" pitchFamily="34" charset="0"/>
              </a:rPr>
              <a:t>Isolation Ward</a:t>
            </a:r>
          </a:p>
          <a:p>
            <a:pPr marL="971550" lvl="1" indent="-514350" algn="l"/>
            <a:r>
              <a:rPr lang="en-GB" sz="2400" b="1" dirty="0">
                <a:solidFill>
                  <a:schemeClr val="tx1"/>
                </a:solidFill>
              </a:rPr>
              <a:t>	</a:t>
            </a:r>
            <a:r>
              <a:rPr lang="en-GB" b="1" dirty="0">
                <a:solidFill>
                  <a:schemeClr val="tx1"/>
                </a:solidFill>
              </a:rPr>
              <a:t>       </a:t>
            </a:r>
            <a:r>
              <a:rPr lang="en-GB" sz="2400" b="1" dirty="0">
                <a:solidFill>
                  <a:schemeClr val="tx1"/>
                </a:solidFill>
                <a:latin typeface="Arial" pitchFamily="34" charset="0"/>
                <a:cs typeface="Arial" pitchFamily="34" charset="0"/>
              </a:rPr>
              <a:t>&amp;</a:t>
            </a:r>
          </a:p>
          <a:p>
            <a:pPr marL="447675" lvl="0" indent="-447675" algn="l">
              <a:buFont typeface="+mj-lt"/>
              <a:buAutoNum type="arabicPeriod"/>
            </a:pPr>
            <a:r>
              <a:rPr lang="en-GB" sz="2400" b="1" dirty="0">
                <a:solidFill>
                  <a:schemeClr val="tx1"/>
                </a:solidFill>
                <a:latin typeface="Arial" pitchFamily="34" charset="0"/>
                <a:cs typeface="Arial" pitchFamily="34" charset="0"/>
              </a:rPr>
              <a:t>Ventilator Unit</a:t>
            </a:r>
          </a:p>
          <a:p>
            <a:pPr lvl="0" algn="l"/>
            <a:r>
              <a:rPr lang="en-GB" dirty="0"/>
              <a:t> 	</a:t>
            </a:r>
            <a:endParaRPr lang="en-GB" dirty="0">
              <a:solidFill>
                <a:schemeClr val="tx1"/>
              </a:solidFill>
            </a:endParaRPr>
          </a:p>
        </p:txBody>
      </p:sp>
      <p:sp>
        <p:nvSpPr>
          <p:cNvPr id="2050" name="Rectangle 2"/>
          <p:cNvSpPr>
            <a:spLocks noChangeArrowheads="1"/>
          </p:cNvSpPr>
          <p:nvPr/>
        </p:nvSpPr>
        <p:spPr bwMode="auto">
          <a:xfrm>
            <a:off x="3276600" y="1981200"/>
            <a:ext cx="5715000" cy="426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444500" marR="0" lvl="1" indent="-444500" algn="just" defTabSz="914400" rtl="0" eaLnBrk="1" fontAlgn="base" latinLnBrk="0" hangingPunct="1">
              <a:lnSpc>
                <a:spcPct val="100000"/>
              </a:lnSpc>
              <a:spcBef>
                <a:spcPct val="0"/>
              </a:spcBef>
              <a:spcAft>
                <a:spcPts val="1000"/>
              </a:spcAft>
              <a:buClrTx/>
              <a:buSzTx/>
              <a:buFont typeface="+mj-lt"/>
              <a:buAutoNum type="alphaUcPeriod"/>
              <a:tabLst/>
            </a:pPr>
            <a:r>
              <a:rPr kumimoji="0" lang="en-GB" sz="2400" b="1" i="0" u="none" strike="noStrike" cap="none" normalizeH="0" baseline="0" dirty="0">
                <a:ln>
                  <a:noFill/>
                </a:ln>
                <a:solidFill>
                  <a:schemeClr val="tx1"/>
                </a:solidFill>
                <a:effectLst/>
                <a:latin typeface="Arial" pitchFamily="34" charset="0"/>
                <a:cs typeface="Arial" pitchFamily="34" charset="0"/>
              </a:rPr>
              <a:t>For Positive Patient Deluxe Pvt. ward 3</a:t>
            </a:r>
            <a:r>
              <a:rPr kumimoji="0" lang="en-GB" sz="2400" b="1" i="0" u="none" strike="noStrike" cap="none" normalizeH="0" baseline="30000" dirty="0">
                <a:ln>
                  <a:noFill/>
                </a:ln>
                <a:solidFill>
                  <a:schemeClr val="tx1"/>
                </a:solidFill>
                <a:effectLst/>
                <a:latin typeface="Arial" pitchFamily="34" charset="0"/>
                <a:cs typeface="Arial" pitchFamily="34" charset="0"/>
              </a:rPr>
              <a:t>rd</a:t>
            </a:r>
            <a:r>
              <a:rPr kumimoji="0" lang="en-GB" sz="2400" b="1" i="0" u="none" strike="noStrike" cap="none" normalizeH="0" baseline="0" dirty="0">
                <a:ln>
                  <a:noFill/>
                </a:ln>
                <a:solidFill>
                  <a:schemeClr val="tx1"/>
                </a:solidFill>
                <a:effectLst/>
                <a:latin typeface="Arial" pitchFamily="34" charset="0"/>
                <a:cs typeface="Arial" pitchFamily="34" charset="0"/>
              </a:rPr>
              <a:t> floor </a:t>
            </a:r>
          </a:p>
          <a:p>
            <a:pPr marL="901700" lvl="2" indent="-444500" algn="just" fontAlgn="base">
              <a:spcBef>
                <a:spcPct val="0"/>
              </a:spcBef>
              <a:spcAft>
                <a:spcPts val="1000"/>
              </a:spcAft>
            </a:pPr>
            <a:r>
              <a:rPr kumimoji="0" lang="en-GB" sz="2400" b="1" i="0" u="none" strike="noStrike" cap="none" normalizeH="0" baseline="0" dirty="0">
                <a:ln>
                  <a:noFill/>
                </a:ln>
                <a:solidFill>
                  <a:schemeClr val="tx1"/>
                </a:solidFill>
                <a:effectLst/>
                <a:latin typeface="Arial" pitchFamily="34" charset="0"/>
                <a:cs typeface="Arial" pitchFamily="34" charset="0"/>
              </a:rPr>
              <a:t>(opposite Neurology building)</a:t>
            </a:r>
          </a:p>
          <a:p>
            <a:pPr marL="444500" marR="0" lvl="1" indent="-444500" algn="just" defTabSz="914400" rtl="0" eaLnBrk="1" fontAlgn="base" latinLnBrk="0" hangingPunct="1">
              <a:lnSpc>
                <a:spcPct val="100000"/>
              </a:lnSpc>
              <a:spcBef>
                <a:spcPct val="0"/>
              </a:spcBef>
              <a:spcAft>
                <a:spcPts val="1000"/>
              </a:spcAft>
              <a:buClrTx/>
              <a:buSzTx/>
              <a:buFont typeface="+mj-lt"/>
              <a:buAutoNum type="alphaUcPeriod"/>
              <a:tabLst/>
            </a:pPr>
            <a:r>
              <a:rPr kumimoji="0" lang="en-GB" sz="2400" b="1" i="0" u="none" strike="noStrike" cap="none" normalizeH="0" baseline="0" dirty="0">
                <a:ln>
                  <a:noFill/>
                </a:ln>
                <a:solidFill>
                  <a:schemeClr val="tx1"/>
                </a:solidFill>
                <a:effectLst/>
                <a:latin typeface="Arial" pitchFamily="34" charset="0"/>
                <a:cs typeface="Arial" pitchFamily="34" charset="0"/>
              </a:rPr>
              <a:t>For Suspected </a:t>
            </a:r>
          </a:p>
          <a:p>
            <a:pPr marL="901700" lvl="2" indent="-444500" algn="just" fontAlgn="base">
              <a:spcBef>
                <a:spcPct val="0"/>
              </a:spcBef>
              <a:spcAft>
                <a:spcPts val="1000"/>
              </a:spcAft>
            </a:pPr>
            <a:r>
              <a:rPr kumimoji="0" lang="en-GB" sz="2400" b="1" i="0" u="none" strike="noStrike" cap="none" normalizeH="0" baseline="0" dirty="0">
                <a:ln>
                  <a:noFill/>
                </a:ln>
                <a:solidFill>
                  <a:schemeClr val="tx1"/>
                </a:solidFill>
                <a:effectLst/>
                <a:latin typeface="Arial" pitchFamily="34" charset="0"/>
                <a:cs typeface="Arial" pitchFamily="34" charset="0"/>
              </a:rPr>
              <a:t>(Deluxe Pvt. ward 1</a:t>
            </a:r>
            <a:r>
              <a:rPr kumimoji="0" lang="en-GB" sz="2400" b="1" i="0" u="none" strike="noStrike" cap="none" normalizeH="0" baseline="30000" dirty="0">
                <a:ln>
                  <a:noFill/>
                </a:ln>
                <a:solidFill>
                  <a:schemeClr val="tx1"/>
                </a:solidFill>
                <a:effectLst/>
                <a:latin typeface="Arial" pitchFamily="34" charset="0"/>
                <a:cs typeface="Arial" pitchFamily="34" charset="0"/>
              </a:rPr>
              <a:t>st</a:t>
            </a:r>
            <a:r>
              <a:rPr kumimoji="0" lang="en-GB" sz="2400" b="1" i="0" u="none" strike="noStrike" cap="none" normalizeH="0" baseline="0" dirty="0">
                <a:ln>
                  <a:noFill/>
                </a:ln>
                <a:solidFill>
                  <a:schemeClr val="tx1"/>
                </a:solidFill>
                <a:effectLst/>
                <a:latin typeface="Arial" pitchFamily="34" charset="0"/>
                <a:cs typeface="Arial" pitchFamily="34" charset="0"/>
              </a:rPr>
              <a:t> floor)</a:t>
            </a:r>
          </a:p>
          <a:p>
            <a:pPr marL="454025" marR="0" lvl="1" indent="-454025" defTabSz="914400" rtl="0" eaLnBrk="1" fontAlgn="base" latinLnBrk="0" hangingPunct="1">
              <a:lnSpc>
                <a:spcPct val="100000"/>
              </a:lnSpc>
              <a:spcBef>
                <a:spcPct val="0"/>
              </a:spcBef>
              <a:spcAft>
                <a:spcPts val="1000"/>
              </a:spcAft>
              <a:buClrTx/>
              <a:buSzTx/>
              <a:buFont typeface="+mj-lt"/>
              <a:buAutoNum type="alphaUcPeriod"/>
              <a:tabLst/>
            </a:pPr>
            <a:r>
              <a:rPr kumimoji="0" lang="en-GB" sz="2400" b="1" i="0" u="none" strike="noStrike" cap="none" normalizeH="0" baseline="0" dirty="0">
                <a:ln>
                  <a:noFill/>
                </a:ln>
                <a:solidFill>
                  <a:schemeClr val="tx1"/>
                </a:solidFill>
                <a:effectLst/>
                <a:latin typeface="Arial" pitchFamily="34" charset="0"/>
                <a:cs typeface="Arial" pitchFamily="34" charset="0"/>
              </a:rPr>
              <a:t>ICU &amp; ventilator Unit </a:t>
            </a:r>
          </a:p>
          <a:p>
            <a:pPr marL="911225" lvl="2" indent="-454025" fontAlgn="base">
              <a:spcBef>
                <a:spcPct val="0"/>
              </a:spcBef>
              <a:spcAft>
                <a:spcPts val="1000"/>
              </a:spcAft>
            </a:pPr>
            <a:r>
              <a:rPr kumimoji="0" lang="en-GB" sz="2400" b="1" i="0" u="none" strike="noStrike" cap="none" normalizeH="0" baseline="0" dirty="0">
                <a:ln>
                  <a:noFill/>
                </a:ln>
                <a:solidFill>
                  <a:schemeClr val="tx1"/>
                </a:solidFill>
                <a:effectLst/>
                <a:latin typeface="Arial" pitchFamily="34" charset="0"/>
                <a:cs typeface="Arial" pitchFamily="34" charset="0"/>
              </a:rPr>
              <a:t>(Deluxe Pvt. ward  1</a:t>
            </a:r>
            <a:r>
              <a:rPr kumimoji="0" lang="en-GB" sz="2400" b="1" i="0" u="none" strike="noStrike" cap="none" normalizeH="0" baseline="30000" dirty="0">
                <a:ln>
                  <a:noFill/>
                </a:ln>
                <a:solidFill>
                  <a:schemeClr val="tx1"/>
                </a:solidFill>
                <a:effectLst/>
                <a:latin typeface="Arial" pitchFamily="34" charset="0"/>
                <a:cs typeface="Arial" pitchFamily="34" charset="0"/>
              </a:rPr>
              <a:t>st</a:t>
            </a:r>
            <a:r>
              <a:rPr kumimoji="0" lang="en-GB" sz="2400" b="1" i="0" u="none" strike="noStrike" cap="none" normalizeH="0" baseline="0" dirty="0">
                <a:ln>
                  <a:noFill/>
                </a:ln>
                <a:solidFill>
                  <a:schemeClr val="tx1"/>
                </a:solidFill>
                <a:effectLst/>
                <a:latin typeface="Arial" pitchFamily="34" charset="0"/>
                <a:cs typeface="Arial" pitchFamily="34" charset="0"/>
              </a:rPr>
              <a:t> floor)</a:t>
            </a:r>
          </a:p>
          <a:p>
            <a:pPr marL="444500" marR="0" lvl="1" indent="-444500" defTabSz="914400" rtl="0" eaLnBrk="1" fontAlgn="base" latinLnBrk="0" hangingPunct="1">
              <a:lnSpc>
                <a:spcPct val="100000"/>
              </a:lnSpc>
              <a:spcBef>
                <a:spcPct val="0"/>
              </a:spcBef>
              <a:spcAft>
                <a:spcPts val="1000"/>
              </a:spcAft>
              <a:buClrTx/>
              <a:buSzTx/>
              <a:buFont typeface="+mj-lt"/>
              <a:buAutoNum type="alphaUcPeriod"/>
              <a:tabLst/>
            </a:pPr>
            <a:r>
              <a:rPr kumimoji="0" lang="en-GB" sz="2400" b="1" i="0" u="none" strike="noStrike" cap="none" normalizeH="0" baseline="0" dirty="0">
                <a:ln>
                  <a:noFill/>
                </a:ln>
                <a:solidFill>
                  <a:schemeClr val="tx1"/>
                </a:solidFill>
                <a:effectLst/>
                <a:latin typeface="Arial" pitchFamily="34" charset="0"/>
                <a:cs typeface="Arial" pitchFamily="34" charset="0"/>
              </a:rPr>
              <a:t>One place for Active quarantine </a:t>
            </a:r>
          </a:p>
          <a:p>
            <a:pPr marL="457200" marR="0" lvl="1" indent="0" algn="l" defTabSz="914400" rtl="0" eaLnBrk="1" fontAlgn="base" latinLnBrk="0" hangingPunct="1">
              <a:lnSpc>
                <a:spcPct val="100000"/>
              </a:lnSpc>
              <a:spcBef>
                <a:spcPct val="0"/>
              </a:spcBef>
              <a:spcAft>
                <a:spcPts val="1000"/>
              </a:spcAft>
              <a:buClrTx/>
              <a:buSzTx/>
              <a:buFontTx/>
              <a:buNone/>
              <a:tabLst/>
            </a:pPr>
            <a:r>
              <a:rPr kumimoji="0" lang="en-GB" sz="2400" b="1" i="0" u="none" strike="noStrike" cap="none" normalizeH="0" baseline="0" dirty="0">
                <a:ln>
                  <a:noFill/>
                </a:ln>
                <a:solidFill>
                  <a:schemeClr val="tx1"/>
                </a:solidFill>
                <a:effectLst/>
                <a:latin typeface="Arial" pitchFamily="34" charset="0"/>
                <a:cs typeface="Arial" pitchFamily="34" charset="0"/>
              </a:rPr>
              <a:t>(Super Deluxe ward Private rooms)</a:t>
            </a:r>
            <a:endParaRPr kumimoji="0" lang="en-US" sz="2400" b="1" i="0" u="none" strike="noStrike" cap="none" normalizeH="0" baseline="0" dirty="0">
              <a:ln>
                <a:noFill/>
              </a:ln>
              <a:solidFill>
                <a:schemeClr val="tx1"/>
              </a:solidFill>
              <a:effectLst/>
              <a:latin typeface="Arial" pitchFamily="34" charset="0"/>
              <a:cs typeface="Arial" pitchFamily="34" charset="0"/>
            </a:endParaRPr>
          </a:p>
        </p:txBody>
      </p:sp>
      <p:cxnSp>
        <p:nvCxnSpPr>
          <p:cNvPr id="8" name="Straight Arrow Connector 7"/>
          <p:cNvCxnSpPr/>
          <p:nvPr/>
        </p:nvCxnSpPr>
        <p:spPr>
          <a:xfrm>
            <a:off x="2819400" y="2209800"/>
            <a:ext cx="457200" cy="158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81000" y="457200"/>
            <a:ext cx="8458200" cy="6400800"/>
          </a:xfrm>
        </p:spPr>
        <p:txBody>
          <a:bodyPr/>
          <a:lstStyle/>
          <a:p>
            <a:pPr marL="2874963" indent="-2874963" algn="l">
              <a:tabLst>
                <a:tab pos="3325813" algn="l"/>
              </a:tabLst>
            </a:pPr>
            <a:r>
              <a:rPr lang="en-GB" dirty="0">
                <a:solidFill>
                  <a:schemeClr val="tx1"/>
                </a:solidFill>
              </a:rPr>
              <a:t>        </a:t>
            </a:r>
            <a:r>
              <a:rPr lang="en-GB" sz="4000" b="1" dirty="0">
                <a:solidFill>
                  <a:srgbClr val="FF0000"/>
                </a:solidFill>
              </a:rPr>
              <a:t>Flow of Patients-</a:t>
            </a:r>
            <a:r>
              <a:rPr lang="en-GB" sz="4000" b="1" dirty="0">
                <a:solidFill>
                  <a:srgbClr val="FF0000"/>
                </a:solidFill>
                <a:latin typeface="+mj-lt"/>
                <a:ea typeface="+mj-ea"/>
                <a:cs typeface="+mj-cs"/>
              </a:rPr>
              <a:t>Fever OPD</a:t>
            </a:r>
          </a:p>
        </p:txBody>
      </p:sp>
      <p:sp>
        <p:nvSpPr>
          <p:cNvPr id="1030" name="Rectangle 6"/>
          <p:cNvSpPr>
            <a:spLocks noChangeArrowheads="1"/>
          </p:cNvSpPr>
          <p:nvPr/>
        </p:nvSpPr>
        <p:spPr bwMode="auto">
          <a:xfrm>
            <a:off x="609600" y="3048000"/>
            <a:ext cx="3581400" cy="838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GB" sz="2800" b="1" dirty="0">
                <a:latin typeface="Arial" pitchFamily="34" charset="0"/>
                <a:cs typeface="Arial" pitchFamily="34" charset="0"/>
              </a:rPr>
              <a:t>Isolation (Test + Treatment)</a:t>
            </a:r>
            <a:endParaRPr lang="en-US" sz="2800" b="1"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lang="en-GB" sz="2800" b="1" dirty="0">
                <a:latin typeface="Arial" pitchFamily="34" charset="0"/>
                <a:cs typeface="Arial" pitchFamily="34" charset="0"/>
              </a:rPr>
              <a:t> </a:t>
            </a:r>
            <a:endParaRPr lang="en-US" sz="2800" b="1" dirty="0">
              <a:latin typeface="Arial" pitchFamily="34" charset="0"/>
              <a:cs typeface="Arial" pitchFamily="34" charset="0"/>
            </a:endParaRPr>
          </a:p>
        </p:txBody>
      </p:sp>
      <p:sp>
        <p:nvSpPr>
          <p:cNvPr id="1031" name="Rectangle 7"/>
          <p:cNvSpPr>
            <a:spLocks noChangeArrowheads="1"/>
          </p:cNvSpPr>
          <p:nvPr/>
        </p:nvSpPr>
        <p:spPr bwMode="auto">
          <a:xfrm>
            <a:off x="3733800" y="3962400"/>
            <a:ext cx="16764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GB" sz="2800" b="1" dirty="0">
                <a:latin typeface="Arial" pitchFamily="34" charset="0"/>
                <a:cs typeface="Arial" pitchFamily="34" charset="0"/>
              </a:rPr>
              <a:t>Triage</a:t>
            </a:r>
            <a:endParaRPr lang="en-US" sz="2800" b="1" dirty="0">
              <a:latin typeface="Arial" pitchFamily="34" charset="0"/>
              <a:cs typeface="Arial" pitchFamily="34" charset="0"/>
            </a:endParaRPr>
          </a:p>
        </p:txBody>
      </p:sp>
      <p:sp>
        <p:nvSpPr>
          <p:cNvPr id="1032" name="Rectangle 8"/>
          <p:cNvSpPr>
            <a:spLocks noChangeArrowheads="1"/>
          </p:cNvSpPr>
          <p:nvPr/>
        </p:nvSpPr>
        <p:spPr bwMode="auto">
          <a:xfrm>
            <a:off x="1752600" y="5181600"/>
            <a:ext cx="28956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GB" sz="2800" b="1" dirty="0">
                <a:latin typeface="Arial" pitchFamily="34" charset="0"/>
                <a:cs typeface="Arial" pitchFamily="34" charset="0"/>
              </a:rPr>
              <a:t>COVID Positive</a:t>
            </a:r>
            <a:endParaRPr lang="en-US" sz="2800" b="1" dirty="0">
              <a:latin typeface="Arial" pitchFamily="34" charset="0"/>
              <a:cs typeface="Arial" pitchFamily="34" charset="0"/>
            </a:endParaRPr>
          </a:p>
        </p:txBody>
      </p:sp>
      <p:sp>
        <p:nvSpPr>
          <p:cNvPr id="1033" name="Rectangle 9"/>
          <p:cNvSpPr>
            <a:spLocks noChangeArrowheads="1"/>
          </p:cNvSpPr>
          <p:nvPr/>
        </p:nvSpPr>
        <p:spPr bwMode="auto">
          <a:xfrm>
            <a:off x="4876800" y="5181600"/>
            <a:ext cx="32004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R="0" lvl="0" indent="0" algn="ctr" fontAlgn="base">
              <a:lnSpc>
                <a:spcPct val="100000"/>
              </a:lnSpc>
              <a:spcBef>
                <a:spcPct val="0"/>
              </a:spcBef>
              <a:spcAft>
                <a:spcPts val="1000"/>
              </a:spcAft>
              <a:buClrTx/>
              <a:buSzTx/>
              <a:buFontTx/>
              <a:buNone/>
              <a:tabLst/>
            </a:pPr>
            <a:r>
              <a:rPr lang="en-GB" sz="2800" b="1" dirty="0">
                <a:latin typeface="Arial" pitchFamily="34" charset="0"/>
                <a:cs typeface="Arial" pitchFamily="34" charset="0"/>
              </a:rPr>
              <a:t>COVID Negative</a:t>
            </a:r>
            <a:endParaRPr lang="en-US" sz="2800" b="1" dirty="0">
              <a:latin typeface="Arial" pitchFamily="34" charset="0"/>
              <a:cs typeface="Arial" pitchFamily="34" charset="0"/>
            </a:endParaRPr>
          </a:p>
        </p:txBody>
      </p:sp>
      <p:sp>
        <p:nvSpPr>
          <p:cNvPr id="1034" name="Rectangle 10"/>
          <p:cNvSpPr>
            <a:spLocks noChangeArrowheads="1"/>
          </p:cNvSpPr>
          <p:nvPr/>
        </p:nvSpPr>
        <p:spPr bwMode="auto">
          <a:xfrm>
            <a:off x="3429000" y="6172200"/>
            <a:ext cx="54102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GB" sz="2800" b="1" dirty="0">
                <a:latin typeface="Arial" pitchFamily="34" charset="0"/>
                <a:cs typeface="Arial" pitchFamily="34" charset="0"/>
              </a:rPr>
              <a:t>Respective ward for Treatment</a:t>
            </a:r>
            <a:endParaRPr lang="en-US" sz="2800" b="1" dirty="0">
              <a:latin typeface="Arial" pitchFamily="34" charset="0"/>
              <a:cs typeface="Arial" pitchFamily="34" charset="0"/>
            </a:endParaRPr>
          </a:p>
        </p:txBody>
      </p:sp>
      <p:grpSp>
        <p:nvGrpSpPr>
          <p:cNvPr id="2" name="Group 61"/>
          <p:cNvGrpSpPr/>
          <p:nvPr/>
        </p:nvGrpSpPr>
        <p:grpSpPr>
          <a:xfrm>
            <a:off x="1066800" y="1066800"/>
            <a:ext cx="6629400" cy="1905000"/>
            <a:chOff x="1066800" y="1066800"/>
            <a:chExt cx="6629400" cy="1905000"/>
          </a:xfrm>
        </p:grpSpPr>
        <p:sp>
          <p:nvSpPr>
            <p:cNvPr id="1028" name="Rectangle 4"/>
            <p:cNvSpPr>
              <a:spLocks noChangeArrowheads="1"/>
            </p:cNvSpPr>
            <p:nvPr/>
          </p:nvSpPr>
          <p:spPr bwMode="auto">
            <a:xfrm>
              <a:off x="2819400" y="2514600"/>
              <a:ext cx="36576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GB" sz="2800" b="1" dirty="0">
                  <a:latin typeface="Arial" pitchFamily="34" charset="0"/>
                  <a:cs typeface="Arial" pitchFamily="34" charset="0"/>
                </a:rPr>
                <a:t>Suspect &amp; unstable</a:t>
              </a:r>
              <a:endParaRPr lang="en-US" sz="2800" b="1" dirty="0">
                <a:latin typeface="Arial" pitchFamily="34" charset="0"/>
                <a:cs typeface="Arial" pitchFamily="34" charset="0"/>
              </a:endParaRPr>
            </a:p>
          </p:txBody>
        </p:sp>
        <p:grpSp>
          <p:nvGrpSpPr>
            <p:cNvPr id="3" name="Group 55"/>
            <p:cNvGrpSpPr/>
            <p:nvPr/>
          </p:nvGrpSpPr>
          <p:grpSpPr>
            <a:xfrm>
              <a:off x="1066800" y="1066800"/>
              <a:ext cx="6629400" cy="1372394"/>
              <a:chOff x="1066800" y="1066800"/>
              <a:chExt cx="6629400" cy="1372394"/>
            </a:xfrm>
          </p:grpSpPr>
          <p:sp>
            <p:nvSpPr>
              <p:cNvPr id="1026" name="Rectangle 2"/>
              <p:cNvSpPr>
                <a:spLocks noChangeArrowheads="1"/>
              </p:cNvSpPr>
              <p:nvPr/>
            </p:nvSpPr>
            <p:spPr bwMode="auto">
              <a:xfrm>
                <a:off x="1066800" y="1676400"/>
                <a:ext cx="32004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2800" b="1" i="0" u="none" strike="noStrike" cap="none" normalizeH="0" baseline="0" dirty="0">
                    <a:ln>
                      <a:noFill/>
                    </a:ln>
                    <a:solidFill>
                      <a:schemeClr val="tx1"/>
                    </a:solidFill>
                    <a:effectLst/>
                    <a:latin typeface="Arial" pitchFamily="34" charset="0"/>
                    <a:cs typeface="Arial" pitchFamily="34" charset="0"/>
                  </a:rPr>
                  <a:t>Suspect &amp; Stable</a:t>
                </a:r>
                <a:endParaRPr kumimoji="0" lang="en-US" sz="4000" b="1"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5334000" y="1676400"/>
                <a:ext cx="23622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GB" sz="2800" b="1" dirty="0">
                    <a:latin typeface="Arial" pitchFamily="34" charset="0"/>
                    <a:cs typeface="Arial" pitchFamily="34" charset="0"/>
                  </a:rPr>
                  <a:t>Non Suspect </a:t>
                </a:r>
                <a:endParaRPr lang="en-US" sz="2800" b="1" dirty="0">
                  <a:latin typeface="Arial" pitchFamily="34" charset="0"/>
                  <a:cs typeface="Arial" pitchFamily="34" charset="0"/>
                </a:endParaRPr>
              </a:p>
            </p:txBody>
          </p:sp>
          <p:grpSp>
            <p:nvGrpSpPr>
              <p:cNvPr id="4" name="Group 48"/>
              <p:cNvGrpSpPr/>
              <p:nvPr/>
            </p:nvGrpSpPr>
            <p:grpSpPr>
              <a:xfrm>
                <a:off x="3810000" y="1066800"/>
                <a:ext cx="1828800" cy="1372394"/>
                <a:chOff x="3810000" y="1066800"/>
                <a:chExt cx="1828800" cy="1372394"/>
              </a:xfrm>
            </p:grpSpPr>
            <p:cxnSp>
              <p:nvCxnSpPr>
                <p:cNvPr id="16" name="Straight Arrow Connector 15"/>
                <p:cNvCxnSpPr/>
                <p:nvPr/>
              </p:nvCxnSpPr>
              <p:spPr>
                <a:xfrm rot="10800000" flipV="1">
                  <a:off x="3810000" y="1066800"/>
                  <a:ext cx="914400" cy="609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4724400" y="1066800"/>
                  <a:ext cx="914400" cy="609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rot="5400000">
                  <a:off x="4038600" y="1752600"/>
                  <a:ext cx="1371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grpSp>
      <p:cxnSp>
        <p:nvCxnSpPr>
          <p:cNvPr id="26" name="Straight Arrow Connector 25"/>
          <p:cNvCxnSpPr/>
          <p:nvPr/>
        </p:nvCxnSpPr>
        <p:spPr>
          <a:xfrm rot="5400000">
            <a:off x="4076700" y="3466306"/>
            <a:ext cx="990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rot="5400000">
            <a:off x="1829594" y="2590006"/>
            <a:ext cx="761206" cy="7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6" name="Group 62"/>
          <p:cNvGrpSpPr/>
          <p:nvPr/>
        </p:nvGrpSpPr>
        <p:grpSpPr>
          <a:xfrm>
            <a:off x="4800600" y="2134394"/>
            <a:ext cx="4038600" cy="1599406"/>
            <a:chOff x="4800600" y="2134394"/>
            <a:chExt cx="4038600" cy="1599406"/>
          </a:xfrm>
        </p:grpSpPr>
        <p:sp>
          <p:nvSpPr>
            <p:cNvPr id="1029" name="Rectangle 5"/>
            <p:cNvSpPr>
              <a:spLocks noChangeArrowheads="1"/>
            </p:cNvSpPr>
            <p:nvPr/>
          </p:nvSpPr>
          <p:spPr bwMode="auto">
            <a:xfrm>
              <a:off x="4800600" y="3276600"/>
              <a:ext cx="40386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GB" sz="2800" b="1" dirty="0">
                  <a:latin typeface="Arial" pitchFamily="34" charset="0"/>
                  <a:cs typeface="Arial" pitchFamily="34" charset="0"/>
                </a:rPr>
                <a:t>Treatment Accordingly</a:t>
              </a:r>
              <a:endParaRPr lang="en-US" sz="2800" b="1" dirty="0">
                <a:latin typeface="Arial" pitchFamily="34" charset="0"/>
                <a:cs typeface="Arial" pitchFamily="34" charset="0"/>
              </a:endParaRPr>
            </a:p>
          </p:txBody>
        </p:sp>
        <p:cxnSp>
          <p:nvCxnSpPr>
            <p:cNvPr id="30" name="Straight Arrow Connector 29"/>
            <p:cNvCxnSpPr/>
            <p:nvPr/>
          </p:nvCxnSpPr>
          <p:spPr>
            <a:xfrm rot="5400000">
              <a:off x="6553200" y="2667000"/>
              <a:ext cx="10668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cxnSp>
        <p:nvCxnSpPr>
          <p:cNvPr id="32" name="Straight Arrow Connector 31"/>
          <p:cNvCxnSpPr/>
          <p:nvPr/>
        </p:nvCxnSpPr>
        <p:spPr>
          <a:xfrm rot="5400000">
            <a:off x="3733800" y="4495800"/>
            <a:ext cx="762000" cy="609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rot="16200000" flipH="1">
            <a:off x="4419600" y="4419600"/>
            <a:ext cx="762000" cy="762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7" name="Group 47"/>
          <p:cNvGrpSpPr/>
          <p:nvPr/>
        </p:nvGrpSpPr>
        <p:grpSpPr>
          <a:xfrm>
            <a:off x="1294606" y="4038600"/>
            <a:ext cx="457994" cy="1372538"/>
            <a:chOff x="1294606" y="3734594"/>
            <a:chExt cx="457994" cy="1676400"/>
          </a:xfrm>
        </p:grpSpPr>
        <p:cxnSp>
          <p:nvCxnSpPr>
            <p:cNvPr id="45" name="Straight Connector 44"/>
            <p:cNvCxnSpPr>
              <a:stCxn id="1032" idx="1"/>
            </p:cNvCxnSpPr>
            <p:nvPr/>
          </p:nvCxnSpPr>
          <p:spPr>
            <a:xfrm rot="10800000" flipV="1">
              <a:off x="1295400" y="5409848"/>
              <a:ext cx="457200" cy="352"/>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rot="5400000" flipH="1" flipV="1">
              <a:off x="457200" y="4572000"/>
              <a:ext cx="1676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cxnSp>
        <p:nvCxnSpPr>
          <p:cNvPr id="55" name="Straight Arrow Connector 54"/>
          <p:cNvCxnSpPr/>
          <p:nvPr/>
        </p:nvCxnSpPr>
        <p:spPr>
          <a:xfrm rot="5400000">
            <a:off x="5905500" y="5905500"/>
            <a:ext cx="533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blinds(horizontal)">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31"/>
                                        </p:tgtEl>
                                        <p:attrNameLst>
                                          <p:attrName>style.visibility</p:attrName>
                                        </p:attrNameLst>
                                      </p:cBhvr>
                                      <p:to>
                                        <p:strVal val="visible"/>
                                      </p:to>
                                    </p:set>
                                    <p:animEffect transition="in" filter="blinds(horizontal)">
                                      <p:cBhvr>
                                        <p:cTn id="23" dur="500"/>
                                        <p:tgtEl>
                                          <p:spTgt spid="103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linds(horizontal)">
                                      <p:cBhvr>
                                        <p:cTn id="33" dur="500"/>
                                        <p:tgtEl>
                                          <p:spTgt spid="32"/>
                                        </p:tgtEl>
                                      </p:cBhvr>
                                    </p:animEffect>
                                  </p:childTnLst>
                                </p:cTn>
                              </p:par>
                              <p:par>
                                <p:cTn id="34" presetID="3" presetClass="entr" presetSubtype="1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linds(horizontal)">
                                      <p:cBhvr>
                                        <p:cTn id="36" dur="500"/>
                                        <p:tgtEl>
                                          <p:spTgt spid="34"/>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032"/>
                                        </p:tgtEl>
                                        <p:attrNameLst>
                                          <p:attrName>style.visibility</p:attrName>
                                        </p:attrNameLst>
                                      </p:cBhvr>
                                      <p:to>
                                        <p:strVal val="visible"/>
                                      </p:to>
                                    </p:set>
                                    <p:animEffect transition="in" filter="blinds(horizontal)">
                                      <p:cBhvr>
                                        <p:cTn id="39" dur="500"/>
                                        <p:tgtEl>
                                          <p:spTgt spid="103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33"/>
                                        </p:tgtEl>
                                        <p:attrNameLst>
                                          <p:attrName>style.visibility</p:attrName>
                                        </p:attrNameLst>
                                      </p:cBhvr>
                                      <p:to>
                                        <p:strVal val="visible"/>
                                      </p:to>
                                    </p:set>
                                    <p:animEffect transition="in" filter="blinds(horizontal)">
                                      <p:cBhvr>
                                        <p:cTn id="42" dur="500"/>
                                        <p:tgtEl>
                                          <p:spTgt spid="10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blinds(horizontal)">
                                      <p:cBhvr>
                                        <p:cTn id="52" dur="500"/>
                                        <p:tgtEl>
                                          <p:spTgt spid="55"/>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034"/>
                                        </p:tgtEl>
                                        <p:attrNameLst>
                                          <p:attrName>style.visibility</p:attrName>
                                        </p:attrNameLst>
                                      </p:cBhvr>
                                      <p:to>
                                        <p:strVal val="visible"/>
                                      </p:to>
                                    </p:set>
                                    <p:animEffect transition="in" filter="blinds(horizontal)">
                                      <p:cBhvr>
                                        <p:cTn id="55"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animBg="1"/>
      <p:bldP spid="1031" grpId="0" animBg="1"/>
      <p:bldP spid="1032" grpId="0" animBg="1"/>
      <p:bldP spid="1033" grpId="0" animBg="1"/>
      <p:bldP spid="10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3300"/>
                </a:solidFill>
                <a:cs typeface="Trebuchet MS"/>
              </a:rPr>
              <a:t>Welcome and Introductions</a:t>
            </a:r>
            <a:endParaRPr lang="en-US" dirty="0">
              <a:solidFill>
                <a:srgbClr val="FF3300"/>
              </a:solidFill>
            </a:endParaRPr>
          </a:p>
        </p:txBody>
      </p:sp>
      <p:sp>
        <p:nvSpPr>
          <p:cNvPr id="3" name="Content Placeholder 2"/>
          <p:cNvSpPr>
            <a:spLocks noGrp="1"/>
          </p:cNvSpPr>
          <p:nvPr>
            <p:ph idx="1"/>
          </p:nvPr>
        </p:nvSpPr>
        <p:spPr/>
        <p:txBody>
          <a:bodyPr>
            <a:normAutofit/>
          </a:bodyPr>
          <a:lstStyle/>
          <a:p>
            <a:pPr>
              <a:lnSpc>
                <a:spcPct val="150000"/>
              </a:lnSpc>
            </a:pPr>
            <a:r>
              <a:rPr lang="en-US" sz="4000" b="1" dirty="0">
                <a:solidFill>
                  <a:srgbClr val="0033CC"/>
                </a:solidFill>
              </a:rPr>
              <a:t>Course Faculty </a:t>
            </a:r>
          </a:p>
          <a:p>
            <a:pPr>
              <a:lnSpc>
                <a:spcPct val="150000"/>
              </a:lnSpc>
            </a:pPr>
            <a:r>
              <a:rPr lang="en-US" sz="4000" b="1" dirty="0">
                <a:solidFill>
                  <a:srgbClr val="0033CC"/>
                </a:solidFill>
              </a:rPr>
              <a:t>Course Coordinator </a:t>
            </a:r>
          </a:p>
          <a:p>
            <a:pPr>
              <a:lnSpc>
                <a:spcPct val="150000"/>
              </a:lnSpc>
            </a:pPr>
            <a:r>
              <a:rPr lang="en-US" sz="4000" b="1" dirty="0">
                <a:solidFill>
                  <a:srgbClr val="0033CC"/>
                </a:solidFill>
              </a:rPr>
              <a:t>Participants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21C2F6B-2040-4CFF-9CA5-F57CC4DC3552}"/>
              </a:ext>
            </a:extLst>
          </p:cNvPr>
          <p:cNvSpPr>
            <a:spLocks noGrp="1"/>
          </p:cNvSpPr>
          <p:nvPr>
            <p:ph type="title"/>
          </p:nvPr>
        </p:nvSpPr>
        <p:spPr/>
        <p:txBody>
          <a:bodyPr/>
          <a:lstStyle/>
          <a:p>
            <a:r>
              <a:rPr lang="en-IN" b="1" dirty="0">
                <a:solidFill>
                  <a:srgbClr val="FF0000"/>
                </a:solidFill>
                <a:latin typeface="Arial" panose="020B0604020202020204" pitchFamily="34" charset="0"/>
                <a:cs typeface="Arial" panose="020B0604020202020204" pitchFamily="34" charset="0"/>
              </a:rPr>
              <a:t>Clinical Features</a:t>
            </a:r>
            <a:endParaRPr lang="en-IN" b="1" dirty="0">
              <a:solidFill>
                <a:srgbClr val="FF0000"/>
              </a:solidFill>
            </a:endParaRPr>
          </a:p>
        </p:txBody>
      </p:sp>
      <p:sp>
        <p:nvSpPr>
          <p:cNvPr id="9" name="Rectangle 8"/>
          <p:cNvSpPr/>
          <p:nvPr/>
        </p:nvSpPr>
        <p:spPr>
          <a:xfrm>
            <a:off x="609600" y="1524000"/>
            <a:ext cx="8001000" cy="3539430"/>
          </a:xfrm>
          <a:prstGeom prst="rect">
            <a:avLst/>
          </a:prstGeom>
        </p:spPr>
        <p:txBody>
          <a:bodyPr wrap="square">
            <a:spAutoFit/>
          </a:bodyPr>
          <a:lstStyle/>
          <a:p>
            <a:pPr lvl="0">
              <a:buFont typeface="Arial" pitchFamily="34" charset="0"/>
              <a:buChar char="•"/>
            </a:pPr>
            <a:r>
              <a:rPr lang="en-IN" sz="3200" b="1" smtClean="0">
                <a:solidFill>
                  <a:srgbClr val="000099"/>
                </a:solidFill>
              </a:rPr>
              <a:t> Incubation </a:t>
            </a:r>
            <a:r>
              <a:rPr lang="en-IN" sz="3200" b="1" dirty="0" smtClean="0">
                <a:solidFill>
                  <a:srgbClr val="000099"/>
                </a:solidFill>
              </a:rPr>
              <a:t>period-</a:t>
            </a:r>
            <a:r>
              <a:rPr lang="en-US" sz="3200" b="1" dirty="0" smtClean="0">
                <a:solidFill>
                  <a:srgbClr val="000099"/>
                </a:solidFill>
              </a:rPr>
              <a:t> </a:t>
            </a:r>
            <a:r>
              <a:rPr lang="en-US" sz="3200" b="1" dirty="0" smtClean="0"/>
              <a:t>2 to 14 days after  exposure, mostly within 5 days after exposure</a:t>
            </a:r>
          </a:p>
          <a:p>
            <a:pPr lvl="0"/>
            <a:endParaRPr lang="en-US" sz="3200" b="1" dirty="0" smtClean="0"/>
          </a:p>
          <a:p>
            <a:pPr>
              <a:buFont typeface="Arial" pitchFamily="34" charset="0"/>
              <a:buChar char="•"/>
            </a:pPr>
            <a:r>
              <a:rPr lang="en-US" sz="3200" b="1" dirty="0" smtClean="0"/>
              <a:t>  </a:t>
            </a:r>
            <a:r>
              <a:rPr lang="en-US" sz="3200" b="1" dirty="0" smtClean="0">
                <a:solidFill>
                  <a:srgbClr val="000099"/>
                </a:solidFill>
              </a:rPr>
              <a:t>Age affected -</a:t>
            </a:r>
            <a:r>
              <a:rPr lang="en-US" sz="3200" b="1" dirty="0" smtClean="0"/>
              <a:t>Mostly middle aged (&gt;30 years) and elderly and usually mild infection in children </a:t>
            </a:r>
          </a:p>
          <a:p>
            <a:pPr lvl="0">
              <a:buFont typeface="Arial" pitchFamily="34" charset="0"/>
              <a:buChar char="•"/>
            </a:pPr>
            <a:endParaRPr lang="en-US" sz="3200" b="1" dirty="0"/>
          </a:p>
        </p:txBody>
      </p:sp>
    </p:spTree>
    <p:extLst>
      <p:ext uri="{BB962C8B-B14F-4D97-AF65-F5344CB8AC3E}">
        <p14:creationId xmlns:p14="http://schemas.microsoft.com/office/powerpoint/2010/main" xmlns="" val="301187416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0"/>
            <a:ext cx="7772400" cy="914400"/>
          </a:xfrm>
        </p:spPr>
        <p:txBody>
          <a:bodyPr/>
          <a:lstStyle/>
          <a:p>
            <a:r>
              <a:rPr lang="en-GB" b="1" dirty="0">
                <a:solidFill>
                  <a:srgbClr val="FF0000"/>
                </a:solidFill>
              </a:rPr>
              <a:t>Flow of Patient</a:t>
            </a:r>
          </a:p>
        </p:txBody>
      </p:sp>
      <p:sp>
        <p:nvSpPr>
          <p:cNvPr id="3" name="Subtitle 2"/>
          <p:cNvSpPr>
            <a:spLocks noGrp="1"/>
          </p:cNvSpPr>
          <p:nvPr>
            <p:ph type="subTitle" idx="1"/>
          </p:nvPr>
        </p:nvSpPr>
        <p:spPr>
          <a:xfrm>
            <a:off x="152400" y="990600"/>
            <a:ext cx="8839200" cy="5715000"/>
          </a:xfrm>
          <a:solidFill>
            <a:srgbClr val="FFFFFF"/>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marL="538163" indent="-538163" algn="l" fontAlgn="base">
              <a:spcBef>
                <a:spcPct val="0"/>
              </a:spcBef>
              <a:spcAft>
                <a:spcPts val="1000"/>
              </a:spcAft>
              <a:buFont typeface="+mj-lt"/>
              <a:buAutoNum type="arabicPeriod"/>
            </a:pPr>
            <a:r>
              <a:rPr lang="en-GB" sz="2300" b="1" dirty="0">
                <a:solidFill>
                  <a:schemeClr val="tx1"/>
                </a:solidFill>
                <a:latin typeface="Arial" pitchFamily="34" charset="0"/>
                <a:cs typeface="Arial" pitchFamily="34" charset="0"/>
              </a:rPr>
              <a:t>Emergency Patient</a:t>
            </a:r>
            <a:r>
              <a:rPr lang="en-GB" sz="2300" b="1" dirty="0">
                <a:solidFill>
                  <a:schemeClr val="tx1"/>
                </a:solidFill>
                <a:latin typeface="Times New Roman" pitchFamily="18" charset="0"/>
                <a:cs typeface="Arial" pitchFamily="34" charset="0"/>
              </a:rPr>
              <a:t>	     </a:t>
            </a:r>
            <a:r>
              <a:rPr lang="en-GB" sz="2300" b="1" dirty="0">
                <a:solidFill>
                  <a:schemeClr val="tx1"/>
                </a:solidFill>
                <a:latin typeface="Arial" pitchFamily="34" charset="0"/>
                <a:cs typeface="Arial" pitchFamily="34" charset="0"/>
              </a:rPr>
              <a:t>Screening OPD </a:t>
            </a:r>
            <a:r>
              <a:rPr lang="en-GB" sz="2200" b="1" dirty="0">
                <a:solidFill>
                  <a:srgbClr val="0000FF"/>
                </a:solidFill>
                <a:latin typeface="Arial" pitchFamily="34" charset="0"/>
                <a:cs typeface="Arial" pitchFamily="34" charset="0"/>
              </a:rPr>
              <a:t>(Child Psychiatry)</a:t>
            </a:r>
          </a:p>
          <a:p>
            <a:pPr algn="l" fontAlgn="base">
              <a:spcBef>
                <a:spcPct val="0"/>
              </a:spcBef>
              <a:spcAft>
                <a:spcPts val="1000"/>
              </a:spcAft>
            </a:pPr>
            <a:endParaRPr lang="en-GB" sz="1200" dirty="0">
              <a:solidFill>
                <a:schemeClr val="tx1"/>
              </a:solidFill>
              <a:latin typeface="Times New Roman" pitchFamily="18" charset="0"/>
              <a:cs typeface="Arial" pitchFamily="34" charset="0"/>
            </a:endParaRPr>
          </a:p>
          <a:p>
            <a:pPr algn="l" fontAlgn="base">
              <a:spcBef>
                <a:spcPct val="0"/>
              </a:spcBef>
              <a:spcAft>
                <a:spcPts val="1000"/>
              </a:spcAft>
            </a:pPr>
            <a:endParaRPr lang="en-GB" sz="1200" dirty="0">
              <a:solidFill>
                <a:schemeClr val="tx1"/>
              </a:solidFill>
              <a:latin typeface="Times New Roman" pitchFamily="18" charset="0"/>
              <a:cs typeface="Arial" pitchFamily="34" charset="0"/>
            </a:endParaRPr>
          </a:p>
        </p:txBody>
      </p:sp>
      <p:sp>
        <p:nvSpPr>
          <p:cNvPr id="1030" name="Rectangle 6"/>
          <p:cNvSpPr>
            <a:spLocks noChangeArrowheads="1"/>
          </p:cNvSpPr>
          <p:nvPr/>
        </p:nvSpPr>
        <p:spPr bwMode="auto">
          <a:xfrm>
            <a:off x="6172200" y="2057400"/>
            <a:ext cx="22860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GB" sz="2300" b="1" dirty="0">
                <a:latin typeface="Arial" pitchFamily="34" charset="0"/>
                <a:cs typeface="Arial" pitchFamily="34" charset="0"/>
              </a:rPr>
              <a:t>Non Suspect</a:t>
            </a:r>
            <a:endParaRPr lang="en-US" sz="2300" b="1" dirty="0">
              <a:latin typeface="Arial" pitchFamily="34" charset="0"/>
              <a:cs typeface="Arial" pitchFamily="34" charset="0"/>
            </a:endParaRPr>
          </a:p>
        </p:txBody>
      </p:sp>
      <p:sp>
        <p:nvSpPr>
          <p:cNvPr id="1033" name="Rectangle 9"/>
          <p:cNvSpPr>
            <a:spLocks noChangeArrowheads="1"/>
          </p:cNvSpPr>
          <p:nvPr/>
        </p:nvSpPr>
        <p:spPr bwMode="auto">
          <a:xfrm>
            <a:off x="6096000" y="3657600"/>
            <a:ext cx="2819400" cy="838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GB" sz="2300" b="1" dirty="0">
                <a:latin typeface="Arial" pitchFamily="34" charset="0"/>
                <a:cs typeface="Arial" pitchFamily="34" charset="0"/>
              </a:rPr>
              <a:t>Respective Wards for Treatment</a:t>
            </a:r>
            <a:endParaRPr lang="en-US" sz="2300" b="1" dirty="0">
              <a:latin typeface="Arial" pitchFamily="34" charset="0"/>
              <a:cs typeface="Arial" pitchFamily="34" charset="0"/>
            </a:endParaRPr>
          </a:p>
        </p:txBody>
      </p:sp>
      <p:sp>
        <p:nvSpPr>
          <p:cNvPr id="1037" name="Rectangle 13"/>
          <p:cNvSpPr>
            <a:spLocks noChangeArrowheads="1"/>
          </p:cNvSpPr>
          <p:nvPr/>
        </p:nvSpPr>
        <p:spPr bwMode="auto">
          <a:xfrm>
            <a:off x="3352800" y="6019800"/>
            <a:ext cx="48006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GB" sz="2300" b="1" dirty="0">
                <a:latin typeface="Arial" pitchFamily="34" charset="0"/>
                <a:cs typeface="Arial" pitchFamily="34" charset="0"/>
              </a:rPr>
              <a:t>Respective Wards for Treatment</a:t>
            </a:r>
            <a:endParaRPr lang="en-US" sz="2300" b="1" dirty="0">
              <a:latin typeface="Arial" pitchFamily="34" charset="0"/>
              <a:cs typeface="Arial" pitchFamily="34" charset="0"/>
            </a:endParaRPr>
          </a:p>
        </p:txBody>
      </p:sp>
      <p:grpSp>
        <p:nvGrpSpPr>
          <p:cNvPr id="4" name="Group 36"/>
          <p:cNvGrpSpPr/>
          <p:nvPr/>
        </p:nvGrpSpPr>
        <p:grpSpPr>
          <a:xfrm>
            <a:off x="304800" y="2057400"/>
            <a:ext cx="3124199" cy="2133600"/>
            <a:chOff x="304800" y="2057400"/>
            <a:chExt cx="3124199" cy="2133600"/>
          </a:xfrm>
        </p:grpSpPr>
        <p:sp>
          <p:nvSpPr>
            <p:cNvPr id="1027" name="Rectangle 3"/>
            <p:cNvSpPr>
              <a:spLocks noChangeArrowheads="1"/>
            </p:cNvSpPr>
            <p:nvPr/>
          </p:nvSpPr>
          <p:spPr bwMode="auto">
            <a:xfrm>
              <a:off x="457200" y="2057400"/>
              <a:ext cx="2590800" cy="4460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GB" sz="2300" b="1" dirty="0">
                  <a:latin typeface="Arial" pitchFamily="34" charset="0"/>
                  <a:cs typeface="Arial" pitchFamily="34" charset="0"/>
                </a:rPr>
                <a:t>Stable &amp; Suspect</a:t>
              </a:r>
              <a:endParaRPr lang="en-US" sz="2300" b="1" dirty="0">
                <a:latin typeface="Arial" pitchFamily="34" charset="0"/>
                <a:cs typeface="Arial" pitchFamily="34" charset="0"/>
              </a:endParaRPr>
            </a:p>
          </p:txBody>
        </p:sp>
        <p:sp>
          <p:nvSpPr>
            <p:cNvPr id="1031" name="Rectangle 7"/>
            <p:cNvSpPr>
              <a:spLocks noChangeArrowheads="1"/>
            </p:cNvSpPr>
            <p:nvPr/>
          </p:nvSpPr>
          <p:spPr bwMode="auto">
            <a:xfrm>
              <a:off x="304800" y="2971800"/>
              <a:ext cx="3124199" cy="1219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GB" sz="2300" b="1" dirty="0">
                  <a:latin typeface="Arial" pitchFamily="34" charset="0"/>
                  <a:cs typeface="Arial" pitchFamily="34" charset="0"/>
                </a:rPr>
                <a:t>Isolation </a:t>
              </a:r>
              <a:r>
                <a:rPr lang="en-GB" sz="2300" b="1" dirty="0">
                  <a:solidFill>
                    <a:srgbClr val="0000FF"/>
                  </a:solidFill>
                  <a:latin typeface="Arial" pitchFamily="34" charset="0"/>
                  <a:cs typeface="Arial" pitchFamily="34" charset="0"/>
                </a:rPr>
                <a:t>New Private Ward Building </a:t>
              </a:r>
            </a:p>
            <a:p>
              <a:pPr algn="ctr" fontAlgn="base">
                <a:spcBef>
                  <a:spcPct val="0"/>
                </a:spcBef>
                <a:spcAft>
                  <a:spcPts val="1000"/>
                </a:spcAft>
              </a:pPr>
              <a:r>
                <a:rPr lang="en-GB" sz="2300" b="1" dirty="0">
                  <a:latin typeface="Arial" pitchFamily="34" charset="0"/>
                  <a:cs typeface="Arial" pitchFamily="34" charset="0"/>
                </a:rPr>
                <a:t>(Test + Treatment)</a:t>
              </a:r>
              <a:endParaRPr lang="en-US" sz="2300" b="1" dirty="0">
                <a:latin typeface="Arial" pitchFamily="34" charset="0"/>
                <a:cs typeface="Arial" pitchFamily="34" charset="0"/>
              </a:endParaRPr>
            </a:p>
          </p:txBody>
        </p:sp>
        <p:cxnSp>
          <p:nvCxnSpPr>
            <p:cNvPr id="19" name="AutoShape 4"/>
            <p:cNvCxnSpPr>
              <a:cxnSpLocks noChangeShapeType="1"/>
            </p:cNvCxnSpPr>
            <p:nvPr/>
          </p:nvCxnSpPr>
          <p:spPr bwMode="auto">
            <a:xfrm rot="5400000">
              <a:off x="1599803" y="2742803"/>
              <a:ext cx="457200" cy="794"/>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grpSp>
      <p:cxnSp>
        <p:nvCxnSpPr>
          <p:cNvPr id="20" name="AutoShape 4"/>
          <p:cNvCxnSpPr>
            <a:cxnSpLocks noChangeShapeType="1"/>
          </p:cNvCxnSpPr>
          <p:nvPr/>
        </p:nvCxnSpPr>
        <p:spPr bwMode="auto">
          <a:xfrm rot="5400000">
            <a:off x="6781800" y="3048000"/>
            <a:ext cx="1066800" cy="1588"/>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grpSp>
        <p:nvGrpSpPr>
          <p:cNvPr id="6" name="Group 40"/>
          <p:cNvGrpSpPr/>
          <p:nvPr/>
        </p:nvGrpSpPr>
        <p:grpSpPr>
          <a:xfrm>
            <a:off x="1295400" y="3582194"/>
            <a:ext cx="5943600" cy="2132806"/>
            <a:chOff x="1295400" y="3582194"/>
            <a:chExt cx="5943600" cy="2132806"/>
          </a:xfrm>
        </p:grpSpPr>
        <p:sp>
          <p:nvSpPr>
            <p:cNvPr id="1035" name="Rectangle 11"/>
            <p:cNvSpPr>
              <a:spLocks noChangeArrowheads="1"/>
            </p:cNvSpPr>
            <p:nvPr/>
          </p:nvSpPr>
          <p:spPr bwMode="auto">
            <a:xfrm>
              <a:off x="1295400" y="5257800"/>
              <a:ext cx="2706688"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R="0" lvl="0" indent="0" algn="ctr" fontAlgn="base">
                <a:lnSpc>
                  <a:spcPct val="100000"/>
                </a:lnSpc>
                <a:spcBef>
                  <a:spcPct val="0"/>
                </a:spcBef>
                <a:spcAft>
                  <a:spcPct val="0"/>
                </a:spcAft>
                <a:buClrTx/>
                <a:buSzTx/>
                <a:buFontTx/>
                <a:buNone/>
                <a:tabLst/>
              </a:pPr>
              <a:r>
                <a:rPr lang="en-GB" sz="2300" b="1" dirty="0">
                  <a:latin typeface="Arial" pitchFamily="34" charset="0"/>
                  <a:cs typeface="Arial" pitchFamily="34" charset="0"/>
                </a:rPr>
                <a:t>COVID Positive</a:t>
              </a:r>
              <a:endParaRPr lang="en-US" sz="2300" b="1" dirty="0">
                <a:latin typeface="Arial" pitchFamily="34" charset="0"/>
                <a:cs typeface="Arial" pitchFamily="34" charset="0"/>
              </a:endParaRPr>
            </a:p>
          </p:txBody>
        </p:sp>
        <p:sp>
          <p:nvSpPr>
            <p:cNvPr id="1036" name="Rectangle 12"/>
            <p:cNvSpPr>
              <a:spLocks noChangeArrowheads="1"/>
            </p:cNvSpPr>
            <p:nvPr/>
          </p:nvSpPr>
          <p:spPr bwMode="auto">
            <a:xfrm>
              <a:off x="4495800" y="5257800"/>
              <a:ext cx="27432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GB" sz="2300" b="1" dirty="0">
                  <a:latin typeface="Arial" pitchFamily="34" charset="0"/>
                  <a:cs typeface="Arial" pitchFamily="34" charset="0"/>
                </a:rPr>
                <a:t>COVID Negative</a:t>
              </a:r>
              <a:endParaRPr lang="en-US" sz="2300" b="1" dirty="0">
                <a:latin typeface="Arial" pitchFamily="34" charset="0"/>
                <a:cs typeface="Arial" pitchFamily="34" charset="0"/>
              </a:endParaRPr>
            </a:p>
          </p:txBody>
        </p:sp>
        <p:grpSp>
          <p:nvGrpSpPr>
            <p:cNvPr id="7" name="Group 38"/>
            <p:cNvGrpSpPr/>
            <p:nvPr/>
          </p:nvGrpSpPr>
          <p:grpSpPr>
            <a:xfrm>
              <a:off x="3505200" y="3582194"/>
              <a:ext cx="1752600" cy="1599406"/>
              <a:chOff x="3505200" y="3582194"/>
              <a:chExt cx="1752600" cy="1599406"/>
            </a:xfrm>
          </p:grpSpPr>
          <p:sp>
            <p:nvSpPr>
              <p:cNvPr id="1034" name="Rectangle 10"/>
              <p:cNvSpPr>
                <a:spLocks noChangeArrowheads="1"/>
              </p:cNvSpPr>
              <p:nvPr/>
            </p:nvSpPr>
            <p:spPr bwMode="auto">
              <a:xfrm>
                <a:off x="3810000" y="4114800"/>
                <a:ext cx="12192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2300" b="1" dirty="0">
                    <a:latin typeface="Arial" pitchFamily="34" charset="0"/>
                    <a:cs typeface="Arial" pitchFamily="34" charset="0"/>
                  </a:rPr>
                  <a:t>Test</a:t>
                </a:r>
                <a:endParaRPr lang="en-US" sz="2300" b="1" dirty="0">
                  <a:latin typeface="Arial" pitchFamily="34" charset="0"/>
                  <a:cs typeface="Arial" pitchFamily="34" charset="0"/>
                </a:endParaRPr>
              </a:p>
            </p:txBody>
          </p:sp>
          <p:cxnSp>
            <p:nvCxnSpPr>
              <p:cNvPr id="25" name="AutoShape 4"/>
              <p:cNvCxnSpPr>
                <a:cxnSpLocks noChangeShapeType="1"/>
              </p:cNvCxnSpPr>
              <p:nvPr/>
            </p:nvCxnSpPr>
            <p:spPr bwMode="auto">
              <a:xfrm rot="5400000">
                <a:off x="4229100" y="3848100"/>
                <a:ext cx="533400" cy="1588"/>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cxnSp>
            <p:nvCxnSpPr>
              <p:cNvPr id="27" name="Straight Arrow Connector 26"/>
              <p:cNvCxnSpPr>
                <a:stCxn id="1034" idx="2"/>
              </p:cNvCxnSpPr>
              <p:nvPr/>
            </p:nvCxnSpPr>
            <p:spPr>
              <a:xfrm rot="5400000">
                <a:off x="3657600" y="4419600"/>
                <a:ext cx="609600" cy="914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1034" idx="2"/>
              </p:cNvCxnSpPr>
              <p:nvPr/>
            </p:nvCxnSpPr>
            <p:spPr>
              <a:xfrm rot="16200000" flipH="1">
                <a:off x="4533900" y="4457700"/>
                <a:ext cx="609600" cy="838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cxnSp>
        <p:nvCxnSpPr>
          <p:cNvPr id="35" name="AutoShape 4"/>
          <p:cNvCxnSpPr>
            <a:cxnSpLocks noChangeShapeType="1"/>
          </p:cNvCxnSpPr>
          <p:nvPr/>
        </p:nvCxnSpPr>
        <p:spPr bwMode="auto">
          <a:xfrm rot="16200000" flipH="1">
            <a:off x="5418137" y="5859462"/>
            <a:ext cx="290513" cy="1587"/>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grpSp>
        <p:nvGrpSpPr>
          <p:cNvPr id="8" name="Group 14"/>
          <p:cNvGrpSpPr>
            <a:grpSpLocks/>
          </p:cNvGrpSpPr>
          <p:nvPr/>
        </p:nvGrpSpPr>
        <p:grpSpPr bwMode="auto">
          <a:xfrm>
            <a:off x="456442" y="4344090"/>
            <a:ext cx="838957" cy="1066800"/>
            <a:chOff x="2341" y="973"/>
            <a:chExt cx="1108" cy="6181"/>
          </a:xfrm>
        </p:grpSpPr>
        <p:cxnSp>
          <p:nvCxnSpPr>
            <p:cNvPr id="1039" name="AutoShape 15"/>
            <p:cNvCxnSpPr>
              <a:cxnSpLocks noChangeShapeType="1"/>
            </p:cNvCxnSpPr>
            <p:nvPr/>
          </p:nvCxnSpPr>
          <p:spPr bwMode="auto">
            <a:xfrm flipH="1">
              <a:off x="2342" y="7150"/>
              <a:ext cx="1107" cy="0"/>
            </a:xfrm>
            <a:prstGeom prst="straightConnector1">
              <a:avLst/>
            </a:prstGeom>
            <a:ln>
              <a:headEnd/>
              <a:tailEnd/>
            </a:ln>
          </p:spPr>
          <p:style>
            <a:lnRef idx="1">
              <a:schemeClr val="dk1"/>
            </a:lnRef>
            <a:fillRef idx="0">
              <a:schemeClr val="dk1"/>
            </a:fillRef>
            <a:effectRef idx="0">
              <a:schemeClr val="dk1"/>
            </a:effectRef>
            <a:fontRef idx="minor">
              <a:schemeClr val="tx1"/>
            </a:fontRef>
          </p:style>
        </p:cxnSp>
        <p:cxnSp>
          <p:nvCxnSpPr>
            <p:cNvPr id="1040" name="AutoShape 16"/>
            <p:cNvCxnSpPr>
              <a:cxnSpLocks noChangeShapeType="1"/>
            </p:cNvCxnSpPr>
            <p:nvPr/>
          </p:nvCxnSpPr>
          <p:spPr bwMode="auto">
            <a:xfrm rot="5400000" flipH="1" flipV="1">
              <a:off x="-749" y="4063"/>
              <a:ext cx="6181" cy="2"/>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grpSp>
      <p:grpSp>
        <p:nvGrpSpPr>
          <p:cNvPr id="9" name="Group 37"/>
          <p:cNvGrpSpPr/>
          <p:nvPr/>
        </p:nvGrpSpPr>
        <p:grpSpPr>
          <a:xfrm>
            <a:off x="3124200" y="2057400"/>
            <a:ext cx="4038600" cy="1523999"/>
            <a:chOff x="3124200" y="2057400"/>
            <a:chExt cx="4038600" cy="1523999"/>
          </a:xfrm>
        </p:grpSpPr>
        <p:sp>
          <p:nvSpPr>
            <p:cNvPr id="1029" name="Rectangle 5"/>
            <p:cNvSpPr>
              <a:spLocks noChangeArrowheads="1"/>
            </p:cNvSpPr>
            <p:nvPr/>
          </p:nvSpPr>
          <p:spPr bwMode="auto">
            <a:xfrm>
              <a:off x="3124200" y="2057400"/>
              <a:ext cx="2971800" cy="4508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GB" sz="2300" b="1" dirty="0">
                  <a:latin typeface="Arial" pitchFamily="34" charset="0"/>
                  <a:cs typeface="Arial" pitchFamily="34" charset="0"/>
                </a:rPr>
                <a:t>Unstable &amp; Suspect</a:t>
              </a:r>
              <a:endParaRPr lang="en-US" sz="2300" b="1" dirty="0">
                <a:latin typeface="Arial" pitchFamily="34" charset="0"/>
                <a:cs typeface="Arial" pitchFamily="34" charset="0"/>
              </a:endParaRPr>
            </a:p>
          </p:txBody>
        </p:sp>
        <p:sp>
          <p:nvSpPr>
            <p:cNvPr id="1032" name="Rectangle 8"/>
            <p:cNvSpPr>
              <a:spLocks noChangeArrowheads="1"/>
            </p:cNvSpPr>
            <p:nvPr/>
          </p:nvSpPr>
          <p:spPr bwMode="auto">
            <a:xfrm>
              <a:off x="3505200" y="2743200"/>
              <a:ext cx="3657600" cy="83819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GB" sz="2300" b="1" dirty="0">
                  <a:latin typeface="Arial" pitchFamily="34" charset="0"/>
                  <a:cs typeface="Arial" pitchFamily="34" charset="0"/>
                </a:rPr>
                <a:t>Triage Area</a:t>
              </a:r>
            </a:p>
            <a:p>
              <a:pPr algn="ctr" fontAlgn="base">
                <a:spcBef>
                  <a:spcPct val="0"/>
                </a:spcBef>
                <a:spcAft>
                  <a:spcPct val="0"/>
                </a:spcAft>
              </a:pPr>
              <a:r>
                <a:rPr lang="en-GB" sz="2300" b="1" dirty="0">
                  <a:solidFill>
                    <a:srgbClr val="0000FF"/>
                  </a:solidFill>
                  <a:latin typeface="Arial" pitchFamily="34" charset="0"/>
                  <a:cs typeface="Arial" pitchFamily="34" charset="0"/>
                </a:rPr>
                <a:t>(Old Neurology Building)</a:t>
              </a:r>
              <a:endParaRPr lang="en-US" sz="2300" b="1" dirty="0">
                <a:solidFill>
                  <a:srgbClr val="0000FF"/>
                </a:solidFill>
                <a:latin typeface="Arial" pitchFamily="34" charset="0"/>
                <a:cs typeface="Arial" pitchFamily="34" charset="0"/>
              </a:endParaRPr>
            </a:p>
          </p:txBody>
        </p:sp>
        <p:cxnSp>
          <p:nvCxnSpPr>
            <p:cNvPr id="66" name="AutoShape 4"/>
            <p:cNvCxnSpPr>
              <a:cxnSpLocks noChangeShapeType="1"/>
            </p:cNvCxnSpPr>
            <p:nvPr/>
          </p:nvCxnSpPr>
          <p:spPr bwMode="auto">
            <a:xfrm rot="5400000">
              <a:off x="4534694" y="2628106"/>
              <a:ext cx="228600" cy="1588"/>
            </a:xfrm>
            <a:prstGeom prst="straightConnector1">
              <a:avLst/>
            </a:prstGeom>
            <a:ln>
              <a:headEnd/>
              <a:tailEnd type="triangle" w="med" len="med"/>
            </a:ln>
          </p:spPr>
          <p:style>
            <a:lnRef idx="1">
              <a:schemeClr val="dk1"/>
            </a:lnRef>
            <a:fillRef idx="0">
              <a:schemeClr val="dk1"/>
            </a:fillRef>
            <a:effectRef idx="0">
              <a:schemeClr val="dk1"/>
            </a:effectRef>
            <a:fontRef idx="minor">
              <a:schemeClr val="tx1"/>
            </a:fontRef>
          </p:style>
        </p:cxnSp>
      </p:grpSp>
      <p:grpSp>
        <p:nvGrpSpPr>
          <p:cNvPr id="10" name="Group 35"/>
          <p:cNvGrpSpPr/>
          <p:nvPr/>
        </p:nvGrpSpPr>
        <p:grpSpPr>
          <a:xfrm>
            <a:off x="2819400" y="1219200"/>
            <a:ext cx="3657600" cy="838994"/>
            <a:chOff x="2819400" y="1219200"/>
            <a:chExt cx="3657600" cy="838994"/>
          </a:xfrm>
        </p:grpSpPr>
        <p:cxnSp>
          <p:nvCxnSpPr>
            <p:cNvPr id="5" name="Straight Arrow Connector 4"/>
            <p:cNvCxnSpPr/>
            <p:nvPr/>
          </p:nvCxnSpPr>
          <p:spPr>
            <a:xfrm>
              <a:off x="3429000" y="1219200"/>
              <a:ext cx="838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9" name="Straight Arrow Connector 68"/>
            <p:cNvCxnSpPr/>
            <p:nvPr/>
          </p:nvCxnSpPr>
          <p:spPr>
            <a:xfrm rot="10800000" flipV="1">
              <a:off x="2819400" y="1371600"/>
              <a:ext cx="1676400" cy="609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p:cNvCxnSpPr/>
            <p:nvPr/>
          </p:nvCxnSpPr>
          <p:spPr>
            <a:xfrm rot="5400000">
              <a:off x="4152900" y="1714500"/>
              <a:ext cx="6858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4495800" y="1371600"/>
              <a:ext cx="1981200" cy="609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blinds(horizontal)">
                                      <p:cBhvr>
                                        <p:cTn id="25" dur="500"/>
                                        <p:tgtEl>
                                          <p:spTgt spid="1030"/>
                                        </p:tgtEl>
                                      </p:cBhvr>
                                    </p:animEffect>
                                  </p:childTnLst>
                                </p:cTn>
                              </p:par>
                              <p:par>
                                <p:cTn id="26" presetID="3"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33"/>
                                        </p:tgtEl>
                                        <p:attrNameLst>
                                          <p:attrName>style.visibility</p:attrName>
                                        </p:attrNameLst>
                                      </p:cBhvr>
                                      <p:to>
                                        <p:strVal val="visible"/>
                                      </p:to>
                                    </p:set>
                                    <p:animEffect transition="in" filter="blinds(horizontal)">
                                      <p:cBhvr>
                                        <p:cTn id="31" dur="500"/>
                                        <p:tgtEl>
                                          <p:spTgt spid="103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linds(horizontal)">
                                      <p:cBhvr>
                                        <p:cTn id="46" dur="500"/>
                                        <p:tgtEl>
                                          <p:spTgt spid="35"/>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037"/>
                                        </p:tgtEl>
                                        <p:attrNameLst>
                                          <p:attrName>style.visibility</p:attrName>
                                        </p:attrNameLst>
                                      </p:cBhvr>
                                      <p:to>
                                        <p:strVal val="visible"/>
                                      </p:to>
                                    </p:set>
                                    <p:animEffect transition="in" filter="blinds(horizontal)">
                                      <p:cBhvr>
                                        <p:cTn id="49" dur="5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30" grpId="0" animBg="1"/>
      <p:bldP spid="1033" grpId="0" animBg="1"/>
      <p:bldP spid="103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28600" y="228600"/>
            <a:ext cx="8610600" cy="6248400"/>
          </a:xfrm>
        </p:spPr>
        <p:txBody>
          <a:bodyPr>
            <a:normAutofit fontScale="77500" lnSpcReduction="20000"/>
          </a:bodyPr>
          <a:lstStyle/>
          <a:p>
            <a:r>
              <a:rPr lang="en-GB" sz="4500" b="1" dirty="0">
                <a:solidFill>
                  <a:srgbClr val="FF0000"/>
                </a:solidFill>
                <a:latin typeface="+mj-lt"/>
                <a:ea typeface="+mj-ea"/>
                <a:cs typeface="+mj-cs"/>
              </a:rPr>
              <a:t>Details of Posting in Isolation and Triage Ward:-</a:t>
            </a:r>
          </a:p>
          <a:p>
            <a:pPr marL="449263" lvl="0" indent="-449263" algn="l">
              <a:buFont typeface="Arial" pitchFamily="34" charset="0"/>
              <a:buChar char="•"/>
            </a:pPr>
            <a:endParaRPr lang="en-GB" sz="1200" dirty="0">
              <a:solidFill>
                <a:schemeClr val="tx1"/>
              </a:solidFill>
              <a:latin typeface="Arial" pitchFamily="34" charset="0"/>
              <a:cs typeface="Arial" pitchFamily="34" charset="0"/>
            </a:endParaRPr>
          </a:p>
          <a:p>
            <a:pPr marL="449263" lvl="0" indent="-449263" algn="l">
              <a:buFont typeface="Arial" pitchFamily="34" charset="0"/>
              <a:buChar char="•"/>
            </a:pPr>
            <a:r>
              <a:rPr lang="en-GB" b="1" dirty="0">
                <a:solidFill>
                  <a:schemeClr val="tx1"/>
                </a:solidFill>
                <a:latin typeface="Arial" pitchFamily="34" charset="0"/>
                <a:cs typeface="Arial" pitchFamily="34" charset="0"/>
              </a:rPr>
              <a:t>Duration of Posting – 6 hours.</a:t>
            </a:r>
          </a:p>
          <a:p>
            <a:pPr marL="449263" lvl="0" indent="-449263" algn="l">
              <a:buFont typeface="Arial" pitchFamily="34" charset="0"/>
              <a:buChar char="•"/>
            </a:pPr>
            <a:r>
              <a:rPr lang="en-GB" b="1" dirty="0">
                <a:solidFill>
                  <a:schemeClr val="tx1"/>
                </a:solidFill>
                <a:latin typeface="Arial" pitchFamily="34" charset="0"/>
                <a:cs typeface="Arial" pitchFamily="34" charset="0"/>
              </a:rPr>
              <a:t>If use of washroom – Change PPE.</a:t>
            </a:r>
          </a:p>
          <a:p>
            <a:pPr marL="449263" lvl="0" indent="-449263" algn="just">
              <a:buFont typeface="Arial" pitchFamily="34" charset="0"/>
              <a:buChar char="•"/>
            </a:pPr>
            <a:r>
              <a:rPr lang="en-GB" b="1" dirty="0">
                <a:solidFill>
                  <a:schemeClr val="tx1"/>
                </a:solidFill>
                <a:latin typeface="Arial" pitchFamily="34" charset="0"/>
                <a:cs typeface="Arial" pitchFamily="34" charset="0"/>
              </a:rPr>
              <a:t>If water is required – Change mask and outer gloves with sanitization of inner gloves.</a:t>
            </a:r>
          </a:p>
          <a:p>
            <a:pPr marL="449263" lvl="0" indent="-449263" algn="just">
              <a:buFont typeface="Arial" pitchFamily="34" charset="0"/>
              <a:buChar char="•"/>
            </a:pPr>
            <a:r>
              <a:rPr lang="en-GB" b="1" dirty="0">
                <a:solidFill>
                  <a:schemeClr val="tx1"/>
                </a:solidFill>
                <a:latin typeface="Arial" pitchFamily="34" charset="0"/>
                <a:cs typeface="Arial" pitchFamily="34" charset="0"/>
              </a:rPr>
              <a:t>If more than one patient is to be attended – Change outer glove and mask and sanitize inner gloves.</a:t>
            </a:r>
          </a:p>
          <a:p>
            <a:pPr marL="449263" lvl="0" indent="-449263" algn="just">
              <a:buFont typeface="Arial" pitchFamily="34" charset="0"/>
              <a:buChar char="•"/>
            </a:pPr>
            <a:r>
              <a:rPr lang="en-GB" b="1" dirty="0">
                <a:solidFill>
                  <a:schemeClr val="tx1"/>
                </a:solidFill>
                <a:latin typeface="Arial" pitchFamily="34" charset="0"/>
                <a:cs typeface="Arial" pitchFamily="34" charset="0"/>
              </a:rPr>
              <a:t>Use of phone by doctor – Remove outer gloves, use speaker &amp; clean phone with H</a:t>
            </a:r>
            <a:r>
              <a:rPr lang="en-GB" b="1" baseline="-25000" dirty="0">
                <a:solidFill>
                  <a:schemeClr val="tx1"/>
                </a:solidFill>
                <a:latin typeface="Arial" pitchFamily="34" charset="0"/>
                <a:cs typeface="Arial" pitchFamily="34" charset="0"/>
              </a:rPr>
              <a:t>2</a:t>
            </a:r>
            <a:r>
              <a:rPr lang="en-GB" b="1" dirty="0">
                <a:solidFill>
                  <a:schemeClr val="tx1"/>
                </a:solidFill>
                <a:latin typeface="Arial" pitchFamily="34" charset="0"/>
                <a:cs typeface="Arial" pitchFamily="34" charset="0"/>
              </a:rPr>
              <a:t>O</a:t>
            </a:r>
            <a:r>
              <a:rPr lang="en-GB" b="1" baseline="-25000" dirty="0">
                <a:solidFill>
                  <a:schemeClr val="tx1"/>
                </a:solidFill>
                <a:latin typeface="Arial" pitchFamily="34" charset="0"/>
                <a:cs typeface="Arial" pitchFamily="34" charset="0"/>
              </a:rPr>
              <a:t>2</a:t>
            </a:r>
            <a:r>
              <a:rPr lang="en-GB" b="1" dirty="0">
                <a:solidFill>
                  <a:schemeClr val="tx1"/>
                </a:solidFill>
                <a:latin typeface="Arial" pitchFamily="34" charset="0"/>
                <a:cs typeface="Arial" pitchFamily="34" charset="0"/>
              </a:rPr>
              <a:t>/70</a:t>
            </a:r>
            <a:r>
              <a:rPr lang="en-GB" b="1">
                <a:solidFill>
                  <a:schemeClr val="tx1"/>
                </a:solidFill>
                <a:latin typeface="Arial" pitchFamily="34" charset="0"/>
                <a:cs typeface="Arial" pitchFamily="34" charset="0"/>
              </a:rPr>
              <a:t>% Alcohol wipe </a:t>
            </a:r>
            <a:r>
              <a:rPr lang="en-GB" b="1" dirty="0">
                <a:solidFill>
                  <a:schemeClr val="tx1"/>
                </a:solidFill>
                <a:latin typeface="Arial" pitchFamily="34" charset="0"/>
                <a:cs typeface="Arial" pitchFamily="34" charset="0"/>
              </a:rPr>
              <a:t>and wear outer gloves after sanitization of inner gloves.</a:t>
            </a:r>
          </a:p>
          <a:p>
            <a:pPr marL="449263" lvl="0" indent="-449263" algn="just">
              <a:buFont typeface="Arial" pitchFamily="34" charset="0"/>
              <a:buChar char="•"/>
            </a:pPr>
            <a:r>
              <a:rPr lang="en-GB" b="1" dirty="0">
                <a:solidFill>
                  <a:schemeClr val="tx1"/>
                </a:solidFill>
                <a:latin typeface="Arial" pitchFamily="34" charset="0"/>
                <a:cs typeface="Arial" pitchFamily="34" charset="0"/>
              </a:rPr>
              <a:t>What to do during active quarantine? – Area D – To remain in O.T. Dress with mask (3 layers) till bath then own clothes.</a:t>
            </a:r>
          </a:p>
          <a:p>
            <a:pPr marL="449263" lvl="0" indent="-449263" algn="just">
              <a:buFont typeface="Arial" pitchFamily="34" charset="0"/>
              <a:buChar char="•"/>
            </a:pPr>
            <a:r>
              <a:rPr lang="en-GB" b="1" dirty="0">
                <a:solidFill>
                  <a:schemeClr val="tx1"/>
                </a:solidFill>
                <a:latin typeface="Arial" pitchFamily="34" charset="0"/>
                <a:cs typeface="Arial" pitchFamily="34" charset="0"/>
              </a:rPr>
              <a:t>Support staff of D area (Active quarantine) O.T. Dress + Mask (3 layer) + Cap. </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28600" y="685800"/>
            <a:ext cx="8686800" cy="5257800"/>
          </a:xfrm>
        </p:spPr>
        <p:txBody>
          <a:bodyPr>
            <a:normAutofit/>
          </a:bodyPr>
          <a:lstStyle/>
          <a:p>
            <a:r>
              <a:rPr lang="en-GB" sz="3500" b="1" dirty="0">
                <a:solidFill>
                  <a:srgbClr val="FF0000"/>
                </a:solidFill>
                <a:latin typeface="+mj-lt"/>
                <a:ea typeface="+mj-ea"/>
                <a:cs typeface="+mj-cs"/>
              </a:rPr>
              <a:t>PPEs for Designated areas</a:t>
            </a:r>
          </a:p>
          <a:p>
            <a:pPr lvl="0" algn="l"/>
            <a:r>
              <a:rPr lang="en-GB" sz="2800" b="1" dirty="0">
                <a:solidFill>
                  <a:schemeClr val="tx1"/>
                </a:solidFill>
                <a:latin typeface="Arial" pitchFamily="34" charset="0"/>
                <a:cs typeface="Arial" pitchFamily="34" charset="0"/>
              </a:rPr>
              <a:t>Isolation Ward:- A, B and C area + Triage area two types of PPEs:-</a:t>
            </a:r>
          </a:p>
          <a:p>
            <a:pPr marL="896938" lvl="0" indent="-514350" algn="just">
              <a:buFont typeface="+mj-lt"/>
              <a:buAutoNum type="alphaLcParenR"/>
            </a:pPr>
            <a:r>
              <a:rPr lang="en-GB" sz="2800" b="1" dirty="0">
                <a:solidFill>
                  <a:schemeClr val="tx1"/>
                </a:solidFill>
                <a:latin typeface="Arial" pitchFamily="34" charset="0"/>
                <a:cs typeface="Arial" pitchFamily="34" charset="0"/>
              </a:rPr>
              <a:t>Single Piece (HAZMAT) with eye shield.</a:t>
            </a:r>
          </a:p>
          <a:p>
            <a:pPr marL="896938" lvl="0" indent="-514350" algn="just">
              <a:buFont typeface="+mj-lt"/>
              <a:buAutoNum type="alphaLcParenR"/>
            </a:pPr>
            <a:r>
              <a:rPr lang="en-GB" sz="2800" b="1" dirty="0">
                <a:solidFill>
                  <a:schemeClr val="tx1"/>
                </a:solidFill>
                <a:latin typeface="Arial" pitchFamily="34" charset="0"/>
                <a:cs typeface="Arial" pitchFamily="34" charset="0"/>
              </a:rPr>
              <a:t>Cap, Head gear with shield, </a:t>
            </a:r>
            <a:r>
              <a:rPr lang="en-GB" sz="2800" b="1" dirty="0" err="1">
                <a:solidFill>
                  <a:schemeClr val="tx1"/>
                </a:solidFill>
                <a:latin typeface="Arial" pitchFamily="34" charset="0"/>
                <a:cs typeface="Arial" pitchFamily="34" charset="0"/>
              </a:rPr>
              <a:t>Spects</a:t>
            </a:r>
            <a:r>
              <a:rPr lang="en-GB" sz="2800" b="1" dirty="0">
                <a:solidFill>
                  <a:schemeClr val="tx1"/>
                </a:solidFill>
                <a:latin typeface="Arial" pitchFamily="34" charset="0"/>
                <a:cs typeface="Arial" pitchFamily="34" charset="0"/>
              </a:rPr>
              <a:t>, N-95, Gown(double breast), Additional </a:t>
            </a:r>
            <a:r>
              <a:rPr lang="en-GB" sz="2800" b="1" dirty="0" err="1">
                <a:solidFill>
                  <a:schemeClr val="tx1"/>
                </a:solidFill>
                <a:latin typeface="Arial" pitchFamily="34" charset="0"/>
                <a:cs typeface="Arial" pitchFamily="34" charset="0"/>
              </a:rPr>
              <a:t>Paizama</a:t>
            </a:r>
            <a:r>
              <a:rPr lang="en-GB" sz="2800" b="1" dirty="0">
                <a:solidFill>
                  <a:schemeClr val="tx1"/>
                </a:solidFill>
                <a:latin typeface="Arial" pitchFamily="34" charset="0"/>
                <a:cs typeface="Arial" pitchFamily="34" charset="0"/>
              </a:rPr>
              <a:t> on OT Dress, Shoe cover, 2 Pair Gloves. </a:t>
            </a:r>
          </a:p>
          <a:p>
            <a:pPr algn="l"/>
            <a:endParaRPr lang="en-GB"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81000" y="228600"/>
            <a:ext cx="8382000" cy="6096000"/>
          </a:xfrm>
        </p:spPr>
        <p:txBody>
          <a:bodyPr/>
          <a:lstStyle/>
          <a:p>
            <a:r>
              <a:rPr lang="en-GB" sz="3500" b="1" dirty="0">
                <a:solidFill>
                  <a:srgbClr val="FF0000"/>
                </a:solidFill>
                <a:latin typeface="+mj-lt"/>
                <a:ea typeface="+mj-ea"/>
                <a:cs typeface="+mj-cs"/>
              </a:rPr>
              <a:t>Screening Area:-</a:t>
            </a:r>
          </a:p>
          <a:p>
            <a:endParaRPr lang="en-GB" b="1" dirty="0">
              <a:solidFill>
                <a:srgbClr val="FF0000"/>
              </a:solidFill>
              <a:latin typeface="+mj-lt"/>
              <a:ea typeface="+mj-ea"/>
              <a:cs typeface="+mj-cs"/>
            </a:endParaRPr>
          </a:p>
          <a:p>
            <a:pPr marL="531813" lvl="0" indent="-531813" algn="l">
              <a:buFont typeface="Arial" pitchFamily="34" charset="0"/>
              <a:buChar char="•"/>
            </a:pPr>
            <a:r>
              <a:rPr lang="en-GB" sz="2800" b="1" dirty="0">
                <a:solidFill>
                  <a:schemeClr val="tx1"/>
                </a:solidFill>
                <a:latin typeface="Arial" pitchFamily="34" charset="0"/>
                <a:cs typeface="Arial" pitchFamily="34" charset="0"/>
              </a:rPr>
              <a:t>Guard – Mask (3 layer) and Cap</a:t>
            </a:r>
          </a:p>
          <a:p>
            <a:pPr marL="531813" lvl="0" indent="-531813" algn="just">
              <a:buFont typeface="Arial" pitchFamily="34" charset="0"/>
              <a:buChar char="•"/>
            </a:pPr>
            <a:r>
              <a:rPr lang="en-GB" sz="2800" b="1" dirty="0">
                <a:solidFill>
                  <a:schemeClr val="tx1"/>
                </a:solidFill>
                <a:latin typeface="Arial" pitchFamily="34" charset="0"/>
                <a:cs typeface="Arial" pitchFamily="34" charset="0"/>
              </a:rPr>
              <a:t>Doctor – Talks from window with </a:t>
            </a:r>
            <a:r>
              <a:rPr lang="en-GB" sz="2800" b="1" dirty="0" err="1">
                <a:solidFill>
                  <a:schemeClr val="tx1"/>
                </a:solidFill>
                <a:latin typeface="Arial" pitchFamily="34" charset="0"/>
                <a:cs typeface="Arial" pitchFamily="34" charset="0"/>
              </a:rPr>
              <a:t>mic</a:t>
            </a:r>
            <a:r>
              <a:rPr lang="en-GB" sz="2800" b="1" dirty="0">
                <a:solidFill>
                  <a:schemeClr val="tx1"/>
                </a:solidFill>
                <a:latin typeface="Arial" pitchFamily="34" charset="0"/>
                <a:cs typeface="Arial" pitchFamily="34" charset="0"/>
              </a:rPr>
              <a:t> hence only 3 layer mask + Cap with shoe cover.</a:t>
            </a:r>
          </a:p>
          <a:p>
            <a:pPr marL="989013" lvl="1" indent="-531813" algn="just">
              <a:buFont typeface="Arial" pitchFamily="34" charset="0"/>
              <a:buChar char="•"/>
            </a:pPr>
            <a:r>
              <a:rPr lang="en-GB" sz="2400" b="1" dirty="0">
                <a:solidFill>
                  <a:schemeClr val="tx1"/>
                </a:solidFill>
                <a:latin typeface="Arial" pitchFamily="34" charset="0"/>
                <a:cs typeface="Arial" pitchFamily="34" charset="0"/>
              </a:rPr>
              <a:t>Hand sanitizer to be used frequently.</a:t>
            </a:r>
          </a:p>
          <a:p>
            <a:pPr algn="l"/>
            <a:r>
              <a:rPr lang="en-GB" b="1" dirty="0">
                <a:solidFill>
                  <a:schemeClr val="tx1"/>
                </a:solidFill>
                <a:latin typeface="Arial" pitchFamily="34" charset="0"/>
                <a:cs typeface="Arial" pitchFamily="34" charset="0"/>
              </a:rPr>
              <a:t> </a:t>
            </a:r>
            <a:endParaRPr lang="en-GB" sz="2800" b="1" dirty="0">
              <a:solidFill>
                <a:schemeClr val="tx1"/>
              </a:solidFill>
              <a:latin typeface="Arial" pitchFamily="34" charset="0"/>
              <a:cs typeface="Arial" pitchFamily="34" charset="0"/>
            </a:endParaRPr>
          </a:p>
          <a:p>
            <a:pPr marL="531813" lvl="0" indent="-531813" algn="just">
              <a:buFont typeface="Arial" pitchFamily="34" charset="0"/>
              <a:buChar char="•"/>
            </a:pPr>
            <a:r>
              <a:rPr lang="en-GB" sz="2800" b="1" dirty="0">
                <a:solidFill>
                  <a:schemeClr val="tx1"/>
                </a:solidFill>
                <a:latin typeface="Arial" pitchFamily="34" charset="0"/>
                <a:cs typeface="Arial" pitchFamily="34" charset="0"/>
              </a:rPr>
              <a:t>Ambulance Driver and Cleaner:-</a:t>
            </a:r>
          </a:p>
          <a:p>
            <a:pPr marL="989013" lvl="1" indent="-531813" algn="just">
              <a:buFont typeface="Arial" pitchFamily="34" charset="0"/>
              <a:buChar char="•"/>
            </a:pPr>
            <a:r>
              <a:rPr lang="en-GB" sz="2400" b="1" dirty="0">
                <a:solidFill>
                  <a:schemeClr val="tx1"/>
                </a:solidFill>
                <a:latin typeface="Arial" pitchFamily="34" charset="0"/>
                <a:cs typeface="Arial" pitchFamily="34" charset="0"/>
              </a:rPr>
              <a:t>PPE as for Isolation.</a:t>
            </a:r>
          </a:p>
          <a:p>
            <a:endParaRPr lang="en-GB"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04800" y="228600"/>
            <a:ext cx="8534400" cy="6172200"/>
          </a:xfrm>
        </p:spPr>
        <p:txBody>
          <a:bodyPr/>
          <a:lstStyle/>
          <a:p>
            <a:endParaRPr lang="en-GB" sz="3500" b="1" dirty="0">
              <a:solidFill>
                <a:srgbClr val="FF0000"/>
              </a:solidFill>
              <a:latin typeface="+mj-lt"/>
              <a:ea typeface="+mj-ea"/>
              <a:cs typeface="+mj-cs"/>
            </a:endParaRPr>
          </a:p>
          <a:p>
            <a:r>
              <a:rPr lang="en-GB" sz="3500" b="1" dirty="0">
                <a:solidFill>
                  <a:srgbClr val="FF0000"/>
                </a:solidFill>
                <a:latin typeface="+mj-lt"/>
                <a:ea typeface="+mj-ea"/>
                <a:cs typeface="+mj-cs"/>
              </a:rPr>
              <a:t>Fever OPD – Doctor &amp; all staff:-</a:t>
            </a:r>
          </a:p>
          <a:p>
            <a:pPr marL="531813" lvl="0" indent="-531813" algn="l">
              <a:buFont typeface="Wingdings" pitchFamily="2" charset="2"/>
              <a:buChar char="Ø"/>
            </a:pPr>
            <a:r>
              <a:rPr lang="en-GB" sz="2800" b="1" dirty="0">
                <a:solidFill>
                  <a:schemeClr val="tx1"/>
                </a:solidFill>
                <a:latin typeface="Arial" pitchFamily="34" charset="0"/>
                <a:cs typeface="Arial" pitchFamily="34" charset="0"/>
              </a:rPr>
              <a:t>Double 3 layer mask/N-95, Cap, Shoe Cover, gloves.</a:t>
            </a:r>
          </a:p>
          <a:p>
            <a:pPr marL="531813" lvl="0" indent="-531813" algn="l"/>
            <a:endParaRPr lang="en-GB" sz="1800" b="1" dirty="0">
              <a:solidFill>
                <a:schemeClr val="tx1"/>
              </a:solidFill>
              <a:latin typeface="Arial" pitchFamily="34" charset="0"/>
              <a:cs typeface="Arial" pitchFamily="34" charset="0"/>
            </a:endParaRPr>
          </a:p>
          <a:p>
            <a:pPr lvl="0"/>
            <a:r>
              <a:rPr lang="en-GB" dirty="0"/>
              <a:t> </a:t>
            </a:r>
            <a:r>
              <a:rPr lang="en-GB" sz="3500" b="1" dirty="0">
                <a:solidFill>
                  <a:srgbClr val="FF0000"/>
                </a:solidFill>
                <a:latin typeface="+mj-lt"/>
                <a:ea typeface="+mj-ea"/>
                <a:cs typeface="+mj-cs"/>
              </a:rPr>
              <a:t>Fever OPD Doctor and close contacts:-</a:t>
            </a:r>
          </a:p>
          <a:p>
            <a:pPr marL="531813" indent="-531813" algn="l">
              <a:buFont typeface="Wingdings" pitchFamily="2" charset="2"/>
              <a:buChar char="Ø"/>
            </a:pPr>
            <a:r>
              <a:rPr lang="en-GB" sz="2800" b="1" dirty="0">
                <a:solidFill>
                  <a:schemeClr val="tx1"/>
                </a:solidFill>
                <a:latin typeface="Arial" pitchFamily="34" charset="0"/>
                <a:cs typeface="Arial" pitchFamily="34" charset="0"/>
              </a:rPr>
              <a:t>Active quarantine</a:t>
            </a:r>
          </a:p>
          <a:p>
            <a:pPr marL="531813" indent="-531813" algn="l"/>
            <a:endParaRPr lang="en-GB" sz="1800" b="1" dirty="0">
              <a:solidFill>
                <a:schemeClr val="tx1"/>
              </a:solidFill>
              <a:latin typeface="Arial" pitchFamily="34" charset="0"/>
              <a:cs typeface="Arial" pitchFamily="34" charset="0"/>
            </a:endParaRPr>
          </a:p>
          <a:p>
            <a:r>
              <a:rPr lang="en-GB" sz="3500" b="1" dirty="0">
                <a:solidFill>
                  <a:srgbClr val="FF0000"/>
                </a:solidFill>
                <a:latin typeface="+mj-lt"/>
                <a:ea typeface="+mj-ea"/>
                <a:cs typeface="+mj-cs"/>
              </a:rPr>
              <a:t>Other staff of Fever Clinic:-</a:t>
            </a:r>
          </a:p>
          <a:p>
            <a:pPr marL="531813" lvl="0" indent="-531813" algn="l">
              <a:buFont typeface="Wingdings" pitchFamily="2" charset="2"/>
              <a:buChar char="Ø"/>
            </a:pPr>
            <a:r>
              <a:rPr lang="en-GB" sz="2800" b="1" dirty="0">
                <a:solidFill>
                  <a:schemeClr val="tx1"/>
                </a:solidFill>
                <a:latin typeface="Arial" pitchFamily="34" charset="0"/>
                <a:cs typeface="Arial" pitchFamily="34" charset="0"/>
              </a:rPr>
              <a:t>Home Quarantine</a:t>
            </a:r>
          </a:p>
          <a:p>
            <a:endParaRPr lang="en-GB"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BC782A-FE47-4C95-AA07-929233D1ABE5}"/>
              </a:ext>
            </a:extLst>
          </p:cNvPr>
          <p:cNvSpPr>
            <a:spLocks noGrp="1"/>
          </p:cNvSpPr>
          <p:nvPr>
            <p:ph type="title"/>
          </p:nvPr>
        </p:nvSpPr>
        <p:spPr/>
        <p:txBody>
          <a:bodyPr/>
          <a:lstStyle/>
          <a:p>
            <a:r>
              <a:rPr lang="en-US" b="1" dirty="0">
                <a:solidFill>
                  <a:srgbClr val="FF0000"/>
                </a:solidFill>
              </a:rPr>
              <a:t>Learning objectives</a:t>
            </a:r>
            <a:endParaRPr lang="en-IN" b="1" dirty="0">
              <a:solidFill>
                <a:srgbClr val="FF0000"/>
              </a:solidFill>
            </a:endParaRPr>
          </a:p>
        </p:txBody>
      </p:sp>
      <p:sp>
        <p:nvSpPr>
          <p:cNvPr id="3" name="Content Placeholder 2">
            <a:extLst>
              <a:ext uri="{FF2B5EF4-FFF2-40B4-BE49-F238E27FC236}">
                <a16:creationId xmlns="" xmlns:a16="http://schemas.microsoft.com/office/drawing/2014/main" id="{7785BAAE-1B4D-4E5D-AE2F-22CF82C89557}"/>
              </a:ext>
            </a:extLst>
          </p:cNvPr>
          <p:cNvSpPr>
            <a:spLocks noGrp="1"/>
          </p:cNvSpPr>
          <p:nvPr>
            <p:ph idx="1"/>
          </p:nvPr>
        </p:nvSpPr>
        <p:spPr/>
        <p:txBody>
          <a:bodyPr/>
          <a:lstStyle/>
          <a:p>
            <a:r>
              <a:rPr lang="en-US" b="1" dirty="0"/>
              <a:t>Be aware of designated places for handling Corona patients in KGMU</a:t>
            </a:r>
          </a:p>
          <a:p>
            <a:r>
              <a:rPr lang="en-US" b="1" dirty="0"/>
              <a:t>Be aware of posting schedule</a:t>
            </a:r>
          </a:p>
          <a:p>
            <a:r>
              <a:rPr lang="en-US" b="1" dirty="0"/>
              <a:t>Be aware of different PPE practices at different places</a:t>
            </a:r>
          </a:p>
          <a:p>
            <a:r>
              <a:rPr lang="en-US" b="1" dirty="0"/>
              <a:t>Be able to guide patients of Corona and their relatives </a:t>
            </a:r>
          </a:p>
          <a:p>
            <a:endParaRPr lang="en-US" b="1" dirty="0"/>
          </a:p>
          <a:p>
            <a:endParaRPr lang="en-IN" b="1" dirty="0"/>
          </a:p>
        </p:txBody>
      </p:sp>
    </p:spTree>
    <p:extLst>
      <p:ext uri="{BB962C8B-B14F-4D97-AF65-F5344CB8AC3E}">
        <p14:creationId xmlns="" xmlns:p14="http://schemas.microsoft.com/office/powerpoint/2010/main" val="314899265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 </a:t>
            </a:r>
          </a:p>
        </p:txBody>
      </p:sp>
      <p:sp>
        <p:nvSpPr>
          <p:cNvPr id="3" name="Content Placeholder 2"/>
          <p:cNvSpPr>
            <a:spLocks noGrp="1"/>
          </p:cNvSpPr>
          <p:nvPr>
            <p:ph idx="1"/>
          </p:nvPr>
        </p:nvSpPr>
        <p:spPr/>
        <p:txBody>
          <a:bodyPr>
            <a:normAutofit/>
          </a:bodyPr>
          <a:lstStyle/>
          <a:p>
            <a:pPr algn="ctr">
              <a:buNone/>
            </a:pPr>
            <a:r>
              <a:rPr lang="en-US" sz="28700" b="1" dirty="0">
                <a:solidFill>
                  <a:srgbClr val="FF0000"/>
                </a:solidFill>
              </a:rPr>
              <a:t>?</a:t>
            </a:r>
          </a:p>
        </p:txBody>
      </p:sp>
      <p:sp>
        <p:nvSpPr>
          <p:cNvPr id="4" name="Rectangle 3"/>
          <p:cNvSpPr/>
          <p:nvPr/>
        </p:nvSpPr>
        <p:spPr>
          <a:xfrm>
            <a:off x="2214546" y="571480"/>
            <a:ext cx="4500594" cy="769441"/>
          </a:xfrm>
          <a:prstGeom prst="rect">
            <a:avLst/>
          </a:prstGeom>
        </p:spPr>
        <p:txBody>
          <a:bodyPr wrap="square">
            <a:spAutoFit/>
          </a:bodyPr>
          <a:lstStyle/>
          <a:p>
            <a:pPr algn="ctr"/>
            <a:r>
              <a:rPr lang="en-US" sz="4400" b="1" dirty="0" smtClean="0">
                <a:solidFill>
                  <a:srgbClr val="FF3300"/>
                </a:solidFill>
                <a:latin typeface="+mj-lt"/>
              </a:rPr>
              <a:t>Any Questions?</a:t>
            </a:r>
            <a:endParaRPr lang="en-US" sz="4400" dirty="0">
              <a:latin typeface="+mj-lt"/>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Summary</a:t>
            </a:r>
            <a:endParaRPr lang="en-IN" b="1" dirty="0">
              <a:solidFill>
                <a:srgbClr val="FF0000"/>
              </a:solidFill>
            </a:endParaRPr>
          </a:p>
        </p:txBody>
      </p:sp>
      <p:sp>
        <p:nvSpPr>
          <p:cNvPr id="3" name="Content Placeholder 2"/>
          <p:cNvSpPr>
            <a:spLocks noGrp="1"/>
          </p:cNvSpPr>
          <p:nvPr>
            <p:ph idx="1"/>
          </p:nvPr>
        </p:nvSpPr>
        <p:spPr/>
        <p:txBody>
          <a:bodyPr/>
          <a:lstStyle/>
          <a:p>
            <a:r>
              <a:rPr lang="en-US" b="1" dirty="0"/>
              <a:t>Everyone must be </a:t>
            </a:r>
            <a:r>
              <a:rPr lang="en-US" b="1" dirty="0">
                <a:solidFill>
                  <a:srgbClr val="0000FF"/>
                </a:solidFill>
              </a:rPr>
              <a:t>well aware </a:t>
            </a:r>
            <a:r>
              <a:rPr lang="en-US" b="1" dirty="0"/>
              <a:t>of COVID areas of Hospital</a:t>
            </a:r>
          </a:p>
          <a:p>
            <a:r>
              <a:rPr lang="en-US" b="1" dirty="0"/>
              <a:t>Everyone must </a:t>
            </a:r>
            <a:r>
              <a:rPr lang="en-US" b="1" dirty="0">
                <a:solidFill>
                  <a:srgbClr val="0000FF"/>
                </a:solidFill>
              </a:rPr>
              <a:t>help</a:t>
            </a:r>
            <a:r>
              <a:rPr lang="en-US" b="1" dirty="0"/>
              <a:t> patients in directing the patients for designated area</a:t>
            </a:r>
          </a:p>
          <a:p>
            <a:r>
              <a:rPr lang="en-US" b="1" dirty="0"/>
              <a:t>COVID areas of Hospital are </a:t>
            </a:r>
            <a:r>
              <a:rPr lang="en-US" b="1" dirty="0">
                <a:solidFill>
                  <a:srgbClr val="0000FF"/>
                </a:solidFill>
              </a:rPr>
              <a:t>dynamic</a:t>
            </a:r>
            <a:r>
              <a:rPr lang="en-US" b="1" dirty="0"/>
              <a:t> and may change as per need in future</a:t>
            </a:r>
          </a:p>
          <a:p>
            <a:r>
              <a:rPr lang="en-US" b="1" dirty="0"/>
              <a:t>Everyone must be </a:t>
            </a:r>
            <a:r>
              <a:rPr lang="en-US" b="1" dirty="0">
                <a:solidFill>
                  <a:srgbClr val="0000FF"/>
                </a:solidFill>
              </a:rPr>
              <a:t>DUTYFUL</a:t>
            </a:r>
            <a:r>
              <a:rPr lang="en-US" b="1" dirty="0"/>
              <a:t>  </a:t>
            </a:r>
            <a:r>
              <a:rPr lang="en-US" b="1" dirty="0">
                <a:solidFill>
                  <a:srgbClr val="0000FF"/>
                </a:solidFill>
              </a:rPr>
              <a:t>AND STAY PROTECTED</a:t>
            </a:r>
            <a:r>
              <a:rPr lang="en-US" b="1" dirty="0"/>
              <a:t> while discharging their duties</a:t>
            </a:r>
            <a:endParaRPr lang="en-IN" b="1"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470025"/>
          </a:xfrm>
        </p:spPr>
        <p:txBody>
          <a:bodyPr>
            <a:normAutofit fontScale="90000"/>
          </a:bodyPr>
          <a:lstStyle/>
          <a:p>
            <a:r>
              <a:rPr lang="en-GB" b="1" dirty="0" smtClean="0">
                <a:solidFill>
                  <a:srgbClr val="FF0000"/>
                </a:solidFill>
              </a:rPr>
              <a:t>Current Concepts of Isolation and Quarantine for health care workers</a:t>
            </a:r>
            <a:endParaRPr lang="en-US" b="1" dirty="0">
              <a:solidFill>
                <a:srgbClr val="FF0000"/>
              </a:solidFill>
            </a:endParaRP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a:t>
            </a:r>
            <a:r>
              <a:rPr lang="en-US" sz="4800" b="1" dirty="0" smtClean="0">
                <a:solidFill>
                  <a:srgbClr val="0033CC"/>
                </a:solidFill>
              </a:rPr>
              <a:t>16)</a:t>
            </a:r>
            <a:endParaRPr lang="en-US" sz="4800" b="1" dirty="0">
              <a:solidFill>
                <a:srgbClr val="0033CC"/>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E72F61-6E53-47E9-B4F6-996129E5761E}"/>
              </a:ext>
            </a:extLst>
          </p:cNvPr>
          <p:cNvSpPr>
            <a:spLocks noGrp="1"/>
          </p:cNvSpPr>
          <p:nvPr>
            <p:ph type="title"/>
          </p:nvPr>
        </p:nvSpPr>
        <p:spPr/>
        <p:txBody>
          <a:bodyPr/>
          <a:lstStyle/>
          <a:p>
            <a:r>
              <a:rPr lang="en-US" b="1" dirty="0">
                <a:solidFill>
                  <a:srgbClr val="FF0000"/>
                </a:solidFill>
              </a:rPr>
              <a:t>Learning objectives</a:t>
            </a:r>
            <a:endParaRPr lang="en-IN" b="1" dirty="0">
              <a:solidFill>
                <a:srgbClr val="FF0000"/>
              </a:solidFill>
            </a:endParaRPr>
          </a:p>
        </p:txBody>
      </p:sp>
      <p:sp>
        <p:nvSpPr>
          <p:cNvPr id="3" name="Content Placeholder 2">
            <a:extLst>
              <a:ext uri="{FF2B5EF4-FFF2-40B4-BE49-F238E27FC236}">
                <a16:creationId xmlns:a16="http://schemas.microsoft.com/office/drawing/2014/main" xmlns="" id="{9E949539-15A4-4E64-9BE1-585355F2A4DC}"/>
              </a:ext>
            </a:extLst>
          </p:cNvPr>
          <p:cNvSpPr>
            <a:spLocks noGrp="1"/>
          </p:cNvSpPr>
          <p:nvPr>
            <p:ph idx="1"/>
          </p:nvPr>
        </p:nvSpPr>
        <p:spPr/>
        <p:txBody>
          <a:bodyPr>
            <a:normAutofit/>
          </a:bodyPr>
          <a:lstStyle/>
          <a:p>
            <a:r>
              <a:rPr lang="en-US" b="1" dirty="0"/>
              <a:t>Be able to identify high risk and low risk HCW</a:t>
            </a:r>
          </a:p>
          <a:p>
            <a:r>
              <a:rPr lang="en-US" b="1" dirty="0"/>
              <a:t>Be able to understand basis and purpose of isolation and quarantine</a:t>
            </a:r>
          </a:p>
          <a:p>
            <a:r>
              <a:rPr lang="en-US" b="1" dirty="0"/>
              <a:t>Should know concepts of active and passive quarantine for healthcare workers (HCW)</a:t>
            </a:r>
          </a:p>
          <a:p>
            <a:r>
              <a:rPr lang="en-US" b="1" dirty="0"/>
              <a:t>To understand guidelines of home as well as in-house quarantine</a:t>
            </a:r>
          </a:p>
          <a:p>
            <a:pPr marL="0" indent="0">
              <a:buNone/>
            </a:pPr>
            <a:endParaRPr lang="en-US" b="1" dirty="0"/>
          </a:p>
          <a:p>
            <a:pPr marL="0" indent="0">
              <a:buNone/>
            </a:pPr>
            <a:endParaRPr lang="en-US" b="1" dirty="0"/>
          </a:p>
          <a:p>
            <a:endParaRPr lang="en-IN" b="1" dirty="0"/>
          </a:p>
        </p:txBody>
      </p:sp>
    </p:spTree>
    <p:extLst>
      <p:ext uri="{BB962C8B-B14F-4D97-AF65-F5344CB8AC3E}">
        <p14:creationId xmlns:p14="http://schemas.microsoft.com/office/powerpoint/2010/main" xmlns="" val="2285412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21C2F6B-2040-4CFF-9CA5-F57CC4DC3552}"/>
              </a:ext>
            </a:extLst>
          </p:cNvPr>
          <p:cNvSpPr>
            <a:spLocks noGrp="1"/>
          </p:cNvSpPr>
          <p:nvPr>
            <p:ph type="title"/>
          </p:nvPr>
        </p:nvSpPr>
        <p:spPr/>
        <p:txBody>
          <a:bodyPr/>
          <a:lstStyle/>
          <a:p>
            <a:r>
              <a:rPr lang="en-IN" b="1" dirty="0">
                <a:solidFill>
                  <a:srgbClr val="FF0000"/>
                </a:solidFill>
                <a:latin typeface="Arial" panose="020B0604020202020204" pitchFamily="34" charset="0"/>
                <a:cs typeface="Arial" panose="020B0604020202020204" pitchFamily="34" charset="0"/>
              </a:rPr>
              <a:t>Clinical Features</a:t>
            </a:r>
            <a:endParaRPr lang="en-IN" b="1" dirty="0">
              <a:solidFill>
                <a:srgbClr val="FF0000"/>
              </a:solidFill>
            </a:endParaRPr>
          </a:p>
        </p:txBody>
      </p:sp>
      <p:sp>
        <p:nvSpPr>
          <p:cNvPr id="3" name="Content Placeholder 2">
            <a:extLst>
              <a:ext uri="{FF2B5EF4-FFF2-40B4-BE49-F238E27FC236}">
                <a16:creationId xmlns:a16="http://schemas.microsoft.com/office/drawing/2014/main" xmlns="" id="{780084CA-A3F0-4884-8D2E-49BAEDEA572D}"/>
              </a:ext>
            </a:extLst>
          </p:cNvPr>
          <p:cNvSpPr>
            <a:spLocks noGrp="1"/>
          </p:cNvSpPr>
          <p:nvPr>
            <p:ph sz="half" idx="1"/>
          </p:nvPr>
        </p:nvSpPr>
        <p:spPr>
          <a:xfrm>
            <a:off x="364921" y="1845734"/>
            <a:ext cx="3775046" cy="4345341"/>
          </a:xfrm>
        </p:spPr>
        <p:txBody>
          <a:bodyPr>
            <a:normAutofit fontScale="92500" lnSpcReduction="10000"/>
          </a:bodyPr>
          <a:lstStyle/>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Fever (87.9%),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Dry cough (67.7%),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Fatigue (38.1%),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Sputum production (33.4%),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Shortness of breath (18.6%),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Sore throat (13.9%),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Headache (13.6%),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Myalgia or arthralgia (14.8%),</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Chills (11.4%),  </a:t>
            </a:r>
          </a:p>
          <a:p>
            <a:endParaRPr lang="en-IN" dirty="0"/>
          </a:p>
        </p:txBody>
      </p:sp>
      <p:sp>
        <p:nvSpPr>
          <p:cNvPr id="5" name="Content Placeholder 4">
            <a:extLst>
              <a:ext uri="{FF2B5EF4-FFF2-40B4-BE49-F238E27FC236}">
                <a16:creationId xmlns:a16="http://schemas.microsoft.com/office/drawing/2014/main" xmlns="" id="{214DB623-26D7-4CAC-9B6C-ABB066241192}"/>
              </a:ext>
            </a:extLst>
          </p:cNvPr>
          <p:cNvSpPr>
            <a:spLocks noGrp="1"/>
          </p:cNvSpPr>
          <p:nvPr>
            <p:ph sz="half" idx="2"/>
          </p:nvPr>
        </p:nvSpPr>
        <p:spPr>
          <a:xfrm>
            <a:off x="4114800" y="1676400"/>
            <a:ext cx="4824369" cy="4414007"/>
          </a:xfrm>
        </p:spPr>
        <p:txBody>
          <a:bodyPr>
            <a:noAutofit/>
          </a:bodyPr>
          <a:lstStyle/>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Nausea or vomiting (5.0%),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Nasal congestion (4.8%), </a:t>
            </a:r>
          </a:p>
          <a:p>
            <a:pPr lvl="1">
              <a:lnSpc>
                <a:spcPct val="100000"/>
              </a:lnSpc>
              <a:buFont typeface="Arial" panose="020B0604020202020204" pitchFamily="34" charset="0"/>
              <a:buChar char="•"/>
            </a:pPr>
            <a:r>
              <a:rPr lang="en-IN" sz="2400" b="1" dirty="0" err="1">
                <a:latin typeface="Arial" panose="020B0604020202020204" pitchFamily="34" charset="0"/>
                <a:cs typeface="Arial" panose="020B0604020202020204" pitchFamily="34" charset="0"/>
              </a:rPr>
              <a:t>Diarrhea</a:t>
            </a:r>
            <a:r>
              <a:rPr lang="en-IN" sz="2400" b="1" dirty="0">
                <a:latin typeface="Arial" panose="020B0604020202020204" pitchFamily="34" charset="0"/>
                <a:cs typeface="Arial" panose="020B0604020202020204" pitchFamily="34" charset="0"/>
              </a:rPr>
              <a:t> (3.7%), and </a:t>
            </a:r>
          </a:p>
          <a:p>
            <a:pPr lvl="1">
              <a:lnSpc>
                <a:spcPct val="100000"/>
              </a:lnSpc>
              <a:buFont typeface="Arial" panose="020B0604020202020204" pitchFamily="34" charset="0"/>
              <a:buChar char="•"/>
            </a:pPr>
            <a:r>
              <a:rPr lang="en-IN" sz="2400" b="1" dirty="0" err="1">
                <a:latin typeface="Arial" panose="020B0604020202020204" pitchFamily="34" charset="0"/>
                <a:cs typeface="Arial" panose="020B0604020202020204" pitchFamily="34" charset="0"/>
              </a:rPr>
              <a:t>Hemoptysis</a:t>
            </a:r>
            <a:r>
              <a:rPr lang="en-IN" sz="2400" b="1" dirty="0">
                <a:latin typeface="Arial" panose="020B0604020202020204" pitchFamily="34" charset="0"/>
                <a:cs typeface="Arial" panose="020B0604020202020204" pitchFamily="34" charset="0"/>
              </a:rPr>
              <a:t> (0.9%), and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Conjunctival congestion (0.8%)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ARDS (3%)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Abnormalities on chest X-ray (59%) </a:t>
            </a:r>
          </a:p>
          <a:p>
            <a:pPr lvl="1">
              <a:lnSpc>
                <a:spcPct val="100000"/>
              </a:lnSpc>
              <a:buFont typeface="Arial" panose="020B0604020202020204" pitchFamily="34" charset="0"/>
              <a:buChar char="•"/>
            </a:pPr>
            <a:r>
              <a:rPr lang="en-IN" sz="2400" b="1" dirty="0">
                <a:latin typeface="Arial" panose="020B0604020202020204" pitchFamily="34" charset="0"/>
                <a:cs typeface="Arial" panose="020B0604020202020204" pitchFamily="34" charset="0"/>
              </a:rPr>
              <a:t>Radiological findings on chest CT scan (86%)</a:t>
            </a:r>
          </a:p>
        </p:txBody>
      </p:sp>
      <p:sp>
        <p:nvSpPr>
          <p:cNvPr id="6" name="Rectangle 5">
            <a:extLst>
              <a:ext uri="{FF2B5EF4-FFF2-40B4-BE49-F238E27FC236}">
                <a16:creationId xmlns:a16="http://schemas.microsoft.com/office/drawing/2014/main" xmlns="" id="{E1BF944E-6D6A-49E8-8822-DA668F42E1F8}"/>
              </a:ext>
            </a:extLst>
          </p:cNvPr>
          <p:cNvSpPr/>
          <p:nvPr/>
        </p:nvSpPr>
        <p:spPr>
          <a:xfrm>
            <a:off x="88084" y="6324600"/>
            <a:ext cx="9003485"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rPr>
              <a:t>(</a:t>
            </a:r>
            <a:r>
              <a:rPr lang="en-US" sz="1200" b="1" dirty="0">
                <a:solidFill>
                  <a:srgbClr val="00B050"/>
                </a:solidFill>
              </a:rPr>
              <a:t>Adapted from Report of the World health organization (WHO)-China Joint Mission on Coronavirus Disease 2019 based on 55,924 cases and a study on 1099 cases by Guan et al published in N </a:t>
            </a:r>
            <a:r>
              <a:rPr lang="en-US" sz="1200" b="1" dirty="0" err="1">
                <a:solidFill>
                  <a:srgbClr val="00B050"/>
                </a:solidFill>
              </a:rPr>
              <a:t>Eng</a:t>
            </a:r>
            <a:r>
              <a:rPr lang="en-US" sz="1200" b="1" dirty="0">
                <a:solidFill>
                  <a:srgbClr val="00B050"/>
                </a:solidFill>
              </a:rPr>
              <a:t> J Med)</a:t>
            </a:r>
            <a:endParaRPr lang="en-IN" sz="1200" b="1" dirty="0">
              <a:solidFill>
                <a:srgbClr val="00B050"/>
              </a:solidFill>
            </a:endParaRPr>
          </a:p>
        </p:txBody>
      </p:sp>
    </p:spTree>
    <p:extLst>
      <p:ext uri="{BB962C8B-B14F-4D97-AF65-F5344CB8AC3E}">
        <p14:creationId xmlns:p14="http://schemas.microsoft.com/office/powerpoint/2010/main" xmlns="" val="30118741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15962"/>
          </a:xfrm>
        </p:spPr>
        <p:txBody>
          <a:bodyPr>
            <a:normAutofit/>
          </a:bodyPr>
          <a:lstStyle/>
          <a:p>
            <a:r>
              <a:rPr lang="en-GB" sz="4000" b="1" dirty="0">
                <a:solidFill>
                  <a:srgbClr val="FF0000"/>
                </a:solidFill>
                <a:latin typeface="+mn-lt"/>
              </a:rPr>
              <a:t>Risk categories of HCW – High Risk</a:t>
            </a:r>
          </a:p>
        </p:txBody>
      </p:sp>
      <p:sp>
        <p:nvSpPr>
          <p:cNvPr id="3" name="Content Placeholder 2"/>
          <p:cNvSpPr>
            <a:spLocks noGrp="1"/>
          </p:cNvSpPr>
          <p:nvPr>
            <p:ph idx="1"/>
          </p:nvPr>
        </p:nvSpPr>
        <p:spPr>
          <a:xfrm>
            <a:off x="152400" y="762000"/>
            <a:ext cx="8839200" cy="5943600"/>
          </a:xfrm>
        </p:spPr>
        <p:txBody>
          <a:bodyPr>
            <a:normAutofit/>
          </a:bodyPr>
          <a:lstStyle/>
          <a:p>
            <a:r>
              <a:rPr lang="en-GB" sz="2600" b="1" dirty="0">
                <a:latin typeface="Arial" pitchFamily="34" charset="0"/>
                <a:cs typeface="Arial" pitchFamily="34" charset="0"/>
              </a:rPr>
              <a:t>All HCWs working in ICUs in any area in COVID hospital </a:t>
            </a:r>
          </a:p>
          <a:p>
            <a:r>
              <a:rPr lang="en-GB" sz="2600" b="1" dirty="0">
                <a:latin typeface="Arial" pitchFamily="34" charset="0"/>
                <a:cs typeface="Arial" pitchFamily="34" charset="0"/>
              </a:rPr>
              <a:t>HCWs involved in performance of aerosol generating procedures such as</a:t>
            </a:r>
          </a:p>
          <a:p>
            <a:pPr marL="1314450" lvl="2" indent="-457200">
              <a:buFont typeface="+mj-lt"/>
              <a:buAutoNum type="alphaLcParenR"/>
            </a:pPr>
            <a:r>
              <a:rPr lang="en-GB" sz="2300" b="1" dirty="0" err="1">
                <a:solidFill>
                  <a:srgbClr val="006600"/>
                </a:solidFill>
                <a:latin typeface="Arial" pitchFamily="34" charset="0"/>
                <a:cs typeface="Arial" pitchFamily="34" charset="0"/>
              </a:rPr>
              <a:t>Endotracheal</a:t>
            </a:r>
            <a:r>
              <a:rPr lang="en-GB" sz="2300" b="1" dirty="0">
                <a:solidFill>
                  <a:srgbClr val="006600"/>
                </a:solidFill>
                <a:latin typeface="Arial" pitchFamily="34" charset="0"/>
                <a:cs typeface="Arial" pitchFamily="34" charset="0"/>
              </a:rPr>
              <a:t> intubation or </a:t>
            </a:r>
            <a:r>
              <a:rPr lang="en-GB" sz="2300" b="1" dirty="0" err="1">
                <a:solidFill>
                  <a:srgbClr val="006600"/>
                </a:solidFill>
                <a:latin typeface="Arial" pitchFamily="34" charset="0"/>
                <a:cs typeface="Arial" pitchFamily="34" charset="0"/>
              </a:rPr>
              <a:t>extubation</a:t>
            </a:r>
            <a:r>
              <a:rPr lang="en-GB" sz="2300" b="1" dirty="0">
                <a:solidFill>
                  <a:srgbClr val="006600"/>
                </a:solidFill>
                <a:latin typeface="Arial" pitchFamily="34" charset="0"/>
                <a:cs typeface="Arial" pitchFamily="34" charset="0"/>
              </a:rPr>
              <a:t> </a:t>
            </a:r>
          </a:p>
          <a:p>
            <a:pPr marL="1314450" lvl="2" indent="-457200">
              <a:buFont typeface="+mj-lt"/>
              <a:buAutoNum type="alphaLcParenR"/>
            </a:pPr>
            <a:r>
              <a:rPr lang="en-GB" sz="2300" b="1" dirty="0">
                <a:solidFill>
                  <a:srgbClr val="006600"/>
                </a:solidFill>
                <a:latin typeface="Arial" pitchFamily="34" charset="0"/>
                <a:cs typeface="Arial" pitchFamily="34" charset="0"/>
              </a:rPr>
              <a:t>Cardio-pulmonary resuscitation (CPR) </a:t>
            </a:r>
          </a:p>
          <a:p>
            <a:pPr marL="1314450" lvl="2" indent="-457200">
              <a:buFont typeface="+mj-lt"/>
              <a:buAutoNum type="alphaLcParenR"/>
            </a:pPr>
            <a:r>
              <a:rPr lang="en-GB" sz="2300" b="1" dirty="0">
                <a:solidFill>
                  <a:srgbClr val="006600"/>
                </a:solidFill>
                <a:latin typeface="Arial" pitchFamily="34" charset="0"/>
                <a:cs typeface="Arial" pitchFamily="34" charset="0"/>
              </a:rPr>
              <a:t>Application of non-invasive ventilation (NIV) or open air-way suctioning </a:t>
            </a:r>
          </a:p>
          <a:p>
            <a:pPr marL="1314450" lvl="2" indent="-457200">
              <a:buFont typeface="+mj-lt"/>
              <a:buAutoNum type="alphaLcParenR"/>
            </a:pPr>
            <a:r>
              <a:rPr lang="en-GB" sz="2300" b="1" dirty="0">
                <a:solidFill>
                  <a:srgbClr val="006600"/>
                </a:solidFill>
                <a:latin typeface="Arial" pitchFamily="34" charset="0"/>
                <a:cs typeface="Arial" pitchFamily="34" charset="0"/>
              </a:rPr>
              <a:t> </a:t>
            </a:r>
            <a:r>
              <a:rPr lang="en-GB" sz="2300" b="1" dirty="0" err="1">
                <a:solidFill>
                  <a:srgbClr val="006600"/>
                </a:solidFill>
                <a:latin typeface="Arial" pitchFamily="34" charset="0"/>
                <a:cs typeface="Arial" pitchFamily="34" charset="0"/>
              </a:rPr>
              <a:t>Bronchoscopy</a:t>
            </a:r>
            <a:r>
              <a:rPr lang="en-GB" sz="2300" b="1" dirty="0">
                <a:solidFill>
                  <a:srgbClr val="006600"/>
                </a:solidFill>
                <a:latin typeface="Arial" pitchFamily="34" charset="0"/>
                <a:cs typeface="Arial" pitchFamily="34" charset="0"/>
              </a:rPr>
              <a:t> or </a:t>
            </a:r>
            <a:r>
              <a:rPr lang="en-GB" sz="2300" b="1" dirty="0" err="1">
                <a:solidFill>
                  <a:srgbClr val="006600"/>
                </a:solidFill>
                <a:latin typeface="Arial" pitchFamily="34" charset="0"/>
                <a:cs typeface="Arial" pitchFamily="34" charset="0"/>
              </a:rPr>
              <a:t>tracheostomy</a:t>
            </a:r>
            <a:r>
              <a:rPr lang="en-GB" sz="2300" b="1" dirty="0">
                <a:solidFill>
                  <a:srgbClr val="006600"/>
                </a:solidFill>
                <a:latin typeface="Arial" pitchFamily="34" charset="0"/>
                <a:cs typeface="Arial" pitchFamily="34" charset="0"/>
              </a:rPr>
              <a:t>  </a:t>
            </a:r>
          </a:p>
          <a:p>
            <a:pPr marL="1314450" lvl="2" indent="-457200">
              <a:buFont typeface="+mj-lt"/>
              <a:buAutoNum type="alphaLcParenR"/>
            </a:pPr>
            <a:r>
              <a:rPr lang="en-GB" sz="2300" b="1" dirty="0">
                <a:solidFill>
                  <a:srgbClr val="006600"/>
                </a:solidFill>
                <a:latin typeface="Arial" pitchFamily="34" charset="0"/>
                <a:cs typeface="Arial" pitchFamily="34" charset="0"/>
              </a:rPr>
              <a:t>Nasopharyngeal swab or Sputum or </a:t>
            </a:r>
            <a:r>
              <a:rPr lang="en-GB" sz="2300" b="1" dirty="0" err="1">
                <a:solidFill>
                  <a:srgbClr val="006600"/>
                </a:solidFill>
                <a:latin typeface="Arial" pitchFamily="34" charset="0"/>
                <a:cs typeface="Arial" pitchFamily="34" charset="0"/>
              </a:rPr>
              <a:t>Broncho</a:t>
            </a:r>
            <a:r>
              <a:rPr lang="en-GB" sz="2300" b="1" dirty="0">
                <a:solidFill>
                  <a:srgbClr val="006600"/>
                </a:solidFill>
                <a:latin typeface="Arial" pitchFamily="34" charset="0"/>
                <a:cs typeface="Arial" pitchFamily="34" charset="0"/>
              </a:rPr>
              <a:t>-alveolar fluid specimen collection  </a:t>
            </a:r>
          </a:p>
          <a:p>
            <a:pPr marL="457200" lvl="2" indent="-457200"/>
            <a:r>
              <a:rPr lang="en-GB" sz="2600" b="1" dirty="0">
                <a:latin typeface="Arial" pitchFamily="34" charset="0"/>
                <a:cs typeface="Arial" pitchFamily="34" charset="0"/>
              </a:rPr>
              <a:t>Any protected contact of more than 15 minutes and at a distance less than 2 meters from a suspected or confirmed case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D692E0-C9F0-4CBA-BA4E-E6F261D02C87}"/>
              </a:ext>
            </a:extLst>
          </p:cNvPr>
          <p:cNvSpPr>
            <a:spLocks noGrp="1"/>
          </p:cNvSpPr>
          <p:nvPr>
            <p:ph type="title"/>
          </p:nvPr>
        </p:nvSpPr>
        <p:spPr/>
        <p:txBody>
          <a:bodyPr/>
          <a:lstStyle/>
          <a:p>
            <a:r>
              <a:rPr lang="en-GB" b="1" dirty="0">
                <a:solidFill>
                  <a:srgbClr val="FF0000"/>
                </a:solidFill>
              </a:rPr>
              <a:t>Risk categories of HCW – High Risk</a:t>
            </a:r>
            <a:endParaRPr lang="en-IN" dirty="0"/>
          </a:p>
        </p:txBody>
      </p:sp>
      <p:sp>
        <p:nvSpPr>
          <p:cNvPr id="3" name="Content Placeholder 2">
            <a:extLst>
              <a:ext uri="{FF2B5EF4-FFF2-40B4-BE49-F238E27FC236}">
                <a16:creationId xmlns:a16="http://schemas.microsoft.com/office/drawing/2014/main" xmlns="" id="{2BC56945-F23A-480A-A381-E7BE77D1C383}"/>
              </a:ext>
            </a:extLst>
          </p:cNvPr>
          <p:cNvSpPr>
            <a:spLocks noGrp="1"/>
          </p:cNvSpPr>
          <p:nvPr>
            <p:ph idx="1"/>
          </p:nvPr>
        </p:nvSpPr>
        <p:spPr/>
        <p:txBody>
          <a:bodyPr/>
          <a:lstStyle/>
          <a:p>
            <a:pPr marL="457200" lvl="2" indent="-457200"/>
            <a:r>
              <a:rPr lang="en-GB" sz="2600" b="1" dirty="0">
                <a:latin typeface="Arial" pitchFamily="34" charset="0"/>
                <a:cs typeface="Arial" pitchFamily="34" charset="0"/>
              </a:rPr>
              <a:t>Any unprotected exposure to suspected or confirmed case</a:t>
            </a:r>
          </a:p>
          <a:p>
            <a:pPr marL="457200" lvl="2" indent="-457200"/>
            <a:r>
              <a:rPr lang="en-GB" sz="2600" b="1" dirty="0">
                <a:latin typeface="Arial" pitchFamily="34" charset="0"/>
                <a:cs typeface="Arial" pitchFamily="34" charset="0"/>
              </a:rPr>
              <a:t>Laundry workers </a:t>
            </a:r>
          </a:p>
          <a:p>
            <a:pPr marL="457200" lvl="2" indent="-457200"/>
            <a:r>
              <a:rPr lang="en-GB" sz="2600" b="1" dirty="0">
                <a:latin typeface="Arial" pitchFamily="34" charset="0"/>
                <a:cs typeface="Arial" pitchFamily="34" charset="0"/>
              </a:rPr>
              <a:t>Waste disposal staff </a:t>
            </a:r>
          </a:p>
          <a:p>
            <a:pPr marL="457200" lvl="2" indent="-457200"/>
            <a:r>
              <a:rPr lang="en-GB" sz="2600" b="1" dirty="0">
                <a:latin typeface="Arial" pitchFamily="34" charset="0"/>
                <a:cs typeface="Arial" pitchFamily="34" charset="0"/>
              </a:rPr>
              <a:t>Sanitary staff </a:t>
            </a:r>
          </a:p>
          <a:p>
            <a:pPr marL="457200" lvl="2" indent="-457200"/>
            <a:r>
              <a:rPr lang="en-GB" sz="2600" b="1" dirty="0">
                <a:latin typeface="Arial" pitchFamily="34" charset="0"/>
                <a:cs typeface="Arial" pitchFamily="34" charset="0"/>
              </a:rPr>
              <a:t>If any of the staff feels that there was a breach in personal protection during the entire duration of exposure while working in COVID hospital</a:t>
            </a:r>
          </a:p>
          <a:p>
            <a:pPr marL="457200" lvl="2" indent="-457200"/>
            <a:r>
              <a:rPr lang="en-GB" sz="2600" b="1" dirty="0">
                <a:latin typeface="Arial" pitchFamily="34" charset="0"/>
                <a:cs typeface="Arial" pitchFamily="34" charset="0"/>
              </a:rPr>
              <a:t>Any HCW who became symptomatic during the seven days work</a:t>
            </a:r>
          </a:p>
          <a:p>
            <a:endParaRPr lang="en-IN" dirty="0"/>
          </a:p>
        </p:txBody>
      </p:sp>
    </p:spTree>
    <p:extLst>
      <p:ext uri="{BB962C8B-B14F-4D97-AF65-F5344CB8AC3E}">
        <p14:creationId xmlns:p14="http://schemas.microsoft.com/office/powerpoint/2010/main" xmlns="" val="115059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Risk categories of HCW – Low Risk</a:t>
            </a:r>
            <a:endParaRPr lang="en-GB" dirty="0"/>
          </a:p>
        </p:txBody>
      </p:sp>
      <p:sp>
        <p:nvSpPr>
          <p:cNvPr id="3" name="Content Placeholder 2"/>
          <p:cNvSpPr>
            <a:spLocks noGrp="1"/>
          </p:cNvSpPr>
          <p:nvPr>
            <p:ph idx="1"/>
          </p:nvPr>
        </p:nvSpPr>
        <p:spPr>
          <a:xfrm>
            <a:off x="457200" y="1371600"/>
            <a:ext cx="8229600" cy="5257800"/>
          </a:xfrm>
        </p:spPr>
        <p:txBody>
          <a:bodyPr>
            <a:normAutofit/>
          </a:bodyPr>
          <a:lstStyle/>
          <a:p>
            <a:r>
              <a:rPr lang="en-GB" sz="2400" b="1" dirty="0"/>
              <a:t> </a:t>
            </a:r>
            <a:r>
              <a:rPr lang="en-GB" sz="2400" b="1" dirty="0">
                <a:latin typeface="Arial" pitchFamily="34" charset="0"/>
                <a:cs typeface="Arial" pitchFamily="34" charset="0"/>
              </a:rPr>
              <a:t>A protected or unprotected exposure of less than 15 minutes </a:t>
            </a:r>
          </a:p>
          <a:p>
            <a:r>
              <a:rPr lang="en-GB" sz="2400" b="1" dirty="0">
                <a:latin typeface="Arial" pitchFamily="34" charset="0"/>
                <a:cs typeface="Arial" pitchFamily="34" charset="0"/>
              </a:rPr>
              <a:t>A protected exposure with a distance less than 2 meters and duration less than 15 minutes such as </a:t>
            </a:r>
          </a:p>
          <a:p>
            <a:pPr marL="1200150" lvl="2" indent="-342900">
              <a:buFont typeface="+mj-lt"/>
              <a:buAutoNum type="alphaLcParenR"/>
            </a:pPr>
            <a:r>
              <a:rPr lang="en-GB" b="1" dirty="0" smtClean="0">
                <a:solidFill>
                  <a:srgbClr val="006600"/>
                </a:solidFill>
                <a:latin typeface="Arial" pitchFamily="34" charset="0"/>
                <a:cs typeface="Arial" pitchFamily="34" charset="0"/>
              </a:rPr>
              <a:t>X-ray </a:t>
            </a:r>
            <a:r>
              <a:rPr lang="en-GB" b="1" dirty="0">
                <a:solidFill>
                  <a:srgbClr val="006600"/>
                </a:solidFill>
                <a:latin typeface="Arial" pitchFamily="34" charset="0"/>
                <a:cs typeface="Arial" pitchFamily="34" charset="0"/>
              </a:rPr>
              <a:t>technician </a:t>
            </a:r>
          </a:p>
          <a:p>
            <a:pPr marL="1200150" lvl="2" indent="-342900">
              <a:buFont typeface="+mj-lt"/>
              <a:buAutoNum type="alphaLcParenR"/>
            </a:pPr>
            <a:r>
              <a:rPr lang="en-GB" b="1" dirty="0">
                <a:solidFill>
                  <a:srgbClr val="006600"/>
                </a:solidFill>
                <a:latin typeface="Arial" pitchFamily="34" charset="0"/>
                <a:cs typeface="Arial" pitchFamily="34" charset="0"/>
              </a:rPr>
              <a:t>Porters involved in patient transport </a:t>
            </a:r>
          </a:p>
          <a:p>
            <a:pPr marL="1200150" lvl="2" indent="-342900">
              <a:buFont typeface="+mj-lt"/>
              <a:buAutoNum type="alphaLcParenR"/>
            </a:pPr>
            <a:r>
              <a:rPr lang="en-GB" b="1" dirty="0">
                <a:solidFill>
                  <a:srgbClr val="006600"/>
                </a:solidFill>
                <a:latin typeface="Arial" pitchFamily="34" charset="0"/>
                <a:cs typeface="Arial" pitchFamily="34" charset="0"/>
              </a:rPr>
              <a:t>Kitchen staff </a:t>
            </a:r>
          </a:p>
          <a:p>
            <a:pPr marL="1200150" lvl="2" indent="-342900">
              <a:buFont typeface="+mj-lt"/>
              <a:buAutoNum type="alphaLcParenR"/>
            </a:pPr>
            <a:r>
              <a:rPr lang="en-GB" b="1" dirty="0">
                <a:solidFill>
                  <a:srgbClr val="006600"/>
                </a:solidFill>
                <a:latin typeface="Arial" pitchFamily="34" charset="0"/>
                <a:cs typeface="Arial" pitchFamily="34" charset="0"/>
              </a:rPr>
              <a:t>Registration counter staff </a:t>
            </a:r>
          </a:p>
          <a:p>
            <a:pPr marL="1200150" lvl="2" indent="-342900">
              <a:buFont typeface="+mj-lt"/>
              <a:buAutoNum type="alphaLcParenR"/>
            </a:pPr>
            <a:r>
              <a:rPr lang="en-GB" b="1" dirty="0">
                <a:solidFill>
                  <a:srgbClr val="006600"/>
                </a:solidFill>
                <a:latin typeface="Arial" pitchFamily="34" charset="0"/>
                <a:cs typeface="Arial" pitchFamily="34" charset="0"/>
              </a:rPr>
              <a:t>Security personnel </a:t>
            </a:r>
          </a:p>
          <a:p>
            <a:pPr marL="1200150" lvl="2" indent="-342900">
              <a:buFont typeface="+mj-lt"/>
              <a:buAutoNum type="alphaLcParenR"/>
            </a:pPr>
            <a:r>
              <a:rPr lang="en-GB" b="1" dirty="0">
                <a:solidFill>
                  <a:srgbClr val="006600"/>
                </a:solidFill>
                <a:latin typeface="Arial" pitchFamily="34" charset="0"/>
                <a:cs typeface="Arial" pitchFamily="34" charset="0"/>
              </a:rPr>
              <a:t>Data entry operator </a:t>
            </a:r>
          </a:p>
          <a:p>
            <a:pPr marL="1200150" lvl="2" indent="-342900">
              <a:buFont typeface="+mj-lt"/>
              <a:buAutoNum type="alphaLcParenR"/>
            </a:pPr>
            <a:r>
              <a:rPr lang="en-GB" b="1" dirty="0">
                <a:solidFill>
                  <a:srgbClr val="006600"/>
                </a:solidFill>
                <a:latin typeface="Arial" pitchFamily="34" charset="0"/>
                <a:cs typeface="Arial" pitchFamily="34" charset="0"/>
              </a:rPr>
              <a:t>Those involved in sample transport </a:t>
            </a:r>
          </a:p>
          <a:p>
            <a:pPr marL="342900" lvl="1" indent="-342900">
              <a:buFont typeface="Arial" pitchFamily="34" charset="0"/>
              <a:buChar char="•"/>
            </a:pPr>
            <a:r>
              <a:rPr lang="en-GB" sz="2400" b="1" dirty="0">
                <a:latin typeface="Arial" pitchFamily="34" charset="0"/>
                <a:cs typeface="Arial" pitchFamily="34" charset="0"/>
              </a:rPr>
              <a:t>Protected HCWs involved in non-ICU setting </a:t>
            </a:r>
          </a:p>
          <a:p>
            <a:pPr marL="857250" lvl="2" indent="0">
              <a:buNone/>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normAutofit/>
          </a:bodyPr>
          <a:lstStyle/>
          <a:p>
            <a:r>
              <a:rPr lang="en-GB" sz="4000" b="1" dirty="0">
                <a:solidFill>
                  <a:srgbClr val="FF0000"/>
                </a:solidFill>
                <a:latin typeface="+mn-lt"/>
              </a:rPr>
              <a:t>Isolation Versus Quarantine</a:t>
            </a:r>
          </a:p>
        </p:txBody>
      </p:sp>
      <p:sp>
        <p:nvSpPr>
          <p:cNvPr id="3" name="Subtitle 2"/>
          <p:cNvSpPr>
            <a:spLocks noGrp="1"/>
          </p:cNvSpPr>
          <p:nvPr>
            <p:ph type="subTitle" idx="1"/>
          </p:nvPr>
        </p:nvSpPr>
        <p:spPr>
          <a:xfrm>
            <a:off x="228600" y="1752600"/>
            <a:ext cx="8686800" cy="4800600"/>
          </a:xfrm>
        </p:spPr>
        <p:txBody>
          <a:bodyPr/>
          <a:lstStyle/>
          <a:p>
            <a:pPr algn="l"/>
            <a:r>
              <a:rPr lang="en-GB" b="1" u="sng" dirty="0">
                <a:solidFill>
                  <a:srgbClr val="0000FF"/>
                </a:solidFill>
                <a:latin typeface="Arial" pitchFamily="34" charset="0"/>
                <a:cs typeface="Arial" pitchFamily="34" charset="0"/>
              </a:rPr>
              <a:t>Isolation:-</a:t>
            </a:r>
            <a:r>
              <a:rPr lang="en-GB" b="1" dirty="0">
                <a:solidFill>
                  <a:srgbClr val="0000FF"/>
                </a:solidFill>
                <a:latin typeface="Arial" pitchFamily="34" charset="0"/>
                <a:cs typeface="Arial" pitchFamily="34" charset="0"/>
              </a:rPr>
              <a:t> </a:t>
            </a:r>
            <a:r>
              <a:rPr lang="en-GB" b="1" dirty="0">
                <a:solidFill>
                  <a:schemeClr val="tx1"/>
                </a:solidFill>
                <a:latin typeface="Arial" pitchFamily="34" charset="0"/>
                <a:cs typeface="Arial" pitchFamily="34" charset="0"/>
              </a:rPr>
              <a:t>Separation of individuals who are ill and suspected or confirmed to have COVID-19 infection</a:t>
            </a:r>
          </a:p>
          <a:p>
            <a:pPr algn="l"/>
            <a:endParaRPr lang="en-GB" b="1" dirty="0">
              <a:solidFill>
                <a:schemeClr val="tx1"/>
              </a:solidFill>
              <a:latin typeface="Arial" pitchFamily="34" charset="0"/>
              <a:cs typeface="Arial" pitchFamily="34" charset="0"/>
            </a:endParaRPr>
          </a:p>
          <a:p>
            <a:pPr algn="l"/>
            <a:r>
              <a:rPr lang="en-GB" b="1" u="sng" dirty="0">
                <a:solidFill>
                  <a:srgbClr val="0000FF"/>
                </a:solidFill>
                <a:latin typeface="Arial" pitchFamily="34" charset="0"/>
                <a:cs typeface="Arial" pitchFamily="34" charset="0"/>
              </a:rPr>
              <a:t>Quarantine:-</a:t>
            </a:r>
            <a:r>
              <a:rPr lang="en-GB" b="1" dirty="0">
                <a:solidFill>
                  <a:srgbClr val="0000FF"/>
                </a:solidFill>
                <a:latin typeface="Arial" pitchFamily="34" charset="0"/>
                <a:cs typeface="Arial" pitchFamily="34" charset="0"/>
              </a:rPr>
              <a:t> </a:t>
            </a:r>
            <a:r>
              <a:rPr lang="en-GB" b="1" dirty="0">
                <a:solidFill>
                  <a:schemeClr val="tx1"/>
                </a:solidFill>
                <a:latin typeface="Arial" pitchFamily="34" charset="0"/>
                <a:cs typeface="Arial" pitchFamily="34" charset="0"/>
              </a:rPr>
              <a:t>Separation of individuals who are not yet ill but have been exposed to COVID-19 and have potential to become ill as well as infective</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74638"/>
            <a:ext cx="8839200" cy="1249362"/>
          </a:xfrm>
        </p:spPr>
        <p:txBody>
          <a:bodyPr>
            <a:normAutofit/>
          </a:bodyPr>
          <a:lstStyle/>
          <a:p>
            <a:r>
              <a:rPr lang="en-GB" b="1" dirty="0">
                <a:solidFill>
                  <a:srgbClr val="FF0000"/>
                </a:solidFill>
                <a:latin typeface="+mn-lt"/>
              </a:rPr>
              <a:t>Purpose of Quarantine</a:t>
            </a:r>
            <a:endParaRPr lang="en-GB" sz="4000" b="1" dirty="0">
              <a:solidFill>
                <a:srgbClr val="FF0000"/>
              </a:solidFill>
              <a:latin typeface="+mn-lt"/>
            </a:endParaRPr>
          </a:p>
        </p:txBody>
      </p:sp>
      <p:sp>
        <p:nvSpPr>
          <p:cNvPr id="5" name="Content Placeholder 4"/>
          <p:cNvSpPr>
            <a:spLocks noGrp="1"/>
          </p:cNvSpPr>
          <p:nvPr>
            <p:ph idx="1"/>
          </p:nvPr>
        </p:nvSpPr>
        <p:spPr>
          <a:xfrm>
            <a:off x="457200" y="1874837"/>
            <a:ext cx="8229600" cy="4525963"/>
          </a:xfrm>
        </p:spPr>
        <p:txBody>
          <a:bodyPr>
            <a:normAutofit/>
          </a:bodyPr>
          <a:lstStyle/>
          <a:p>
            <a:pPr marL="0" indent="0">
              <a:buNone/>
            </a:pPr>
            <a:r>
              <a:rPr lang="en-GB" sz="3600" b="1" dirty="0">
                <a:solidFill>
                  <a:srgbClr val="0000FF"/>
                </a:solidFill>
              </a:rPr>
              <a:t>To reduce transmission </a:t>
            </a:r>
            <a:r>
              <a:rPr lang="en-GB" b="1" dirty="0">
                <a:solidFill>
                  <a:srgbClr val="0000FF"/>
                </a:solidFill>
              </a:rPr>
              <a:t>by -</a:t>
            </a:r>
            <a:endParaRPr lang="en-GB" sz="3600" b="1" dirty="0">
              <a:solidFill>
                <a:srgbClr val="0000FF"/>
              </a:solidFill>
              <a:latin typeface="Arial" pitchFamily="34" charset="0"/>
              <a:cs typeface="Arial" pitchFamily="34" charset="0"/>
            </a:endParaRPr>
          </a:p>
          <a:p>
            <a:pPr marL="514350" indent="-514350">
              <a:buFont typeface="+mj-lt"/>
              <a:buAutoNum type="arabicPeriod"/>
            </a:pPr>
            <a:r>
              <a:rPr lang="en-GB" b="1" dirty="0">
                <a:latin typeface="Arial" pitchFamily="34" charset="0"/>
                <a:cs typeface="Arial" pitchFamily="34" charset="0"/>
              </a:rPr>
              <a:t>Separating contacts of COVID-19 patients from community </a:t>
            </a:r>
          </a:p>
          <a:p>
            <a:pPr marL="514350" indent="-514350">
              <a:buFont typeface="+mj-lt"/>
              <a:buAutoNum type="arabicPeriod"/>
            </a:pPr>
            <a:r>
              <a:rPr lang="en-GB" b="1" dirty="0">
                <a:latin typeface="Arial" pitchFamily="34" charset="0"/>
                <a:cs typeface="Arial" pitchFamily="34" charset="0"/>
              </a:rPr>
              <a:t>Monitoring contacts for development of sign and symptoms of COVID-19 </a:t>
            </a:r>
          </a:p>
          <a:p>
            <a:pPr marL="514350" indent="-514350">
              <a:buFont typeface="+mj-lt"/>
              <a:buAutoNum type="arabicPeriod"/>
            </a:pPr>
            <a:r>
              <a:rPr lang="en-GB" b="1" dirty="0">
                <a:latin typeface="Arial" pitchFamily="34" charset="0"/>
                <a:cs typeface="Arial" pitchFamily="34" charset="0"/>
              </a:rPr>
              <a:t>Segregation of COVID-19 suspects, as early as possible from among other quarantined persons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172200"/>
          </a:xfrm>
        </p:spPr>
        <p:txBody>
          <a:bodyPr>
            <a:normAutofit fontScale="92500"/>
          </a:bodyPr>
          <a:lstStyle/>
          <a:p>
            <a:pPr>
              <a:buNone/>
            </a:pPr>
            <a:r>
              <a:rPr lang="en-GB" sz="4000" b="1" dirty="0">
                <a:solidFill>
                  <a:srgbClr val="FF0000"/>
                </a:solidFill>
                <a:ea typeface="+mj-ea"/>
                <a:cs typeface="+mj-cs"/>
              </a:rPr>
              <a:t>Indications for quarantine </a:t>
            </a:r>
          </a:p>
          <a:p>
            <a:r>
              <a:rPr lang="en-GB" b="1" dirty="0">
                <a:latin typeface="Arial" pitchFamily="34" charset="0"/>
                <a:cs typeface="Arial" pitchFamily="34" charset="0"/>
              </a:rPr>
              <a:t>All the contacts, regardless of their risk of exposure, shall be advised for quarantine</a:t>
            </a:r>
          </a:p>
          <a:p>
            <a:pPr>
              <a:buNone/>
            </a:pPr>
            <a:r>
              <a:rPr lang="en-GB" sz="4000" b="1" dirty="0">
                <a:solidFill>
                  <a:srgbClr val="FF0000"/>
                </a:solidFill>
                <a:ea typeface="+mj-ea"/>
                <a:cs typeface="+mj-cs"/>
              </a:rPr>
              <a:t>Duration of quarantine </a:t>
            </a:r>
          </a:p>
          <a:p>
            <a:r>
              <a:rPr lang="en-GB" b="1" dirty="0">
                <a:latin typeface="Arial" pitchFamily="34" charset="0"/>
                <a:cs typeface="Arial" pitchFamily="34" charset="0"/>
              </a:rPr>
              <a:t>Total duration of 14 days from the last exposure </a:t>
            </a:r>
          </a:p>
          <a:p>
            <a:pPr>
              <a:buNone/>
            </a:pPr>
            <a:r>
              <a:rPr lang="en-GB" sz="4000" b="1" dirty="0">
                <a:solidFill>
                  <a:srgbClr val="FF0000"/>
                </a:solidFill>
                <a:ea typeface="+mj-ea"/>
                <a:cs typeface="+mj-cs"/>
              </a:rPr>
              <a:t>Covid-19 testing of those on quarantine</a:t>
            </a:r>
          </a:p>
          <a:p>
            <a:r>
              <a:rPr lang="en-GB" b="1" dirty="0">
                <a:latin typeface="Arial" pitchFamily="34" charset="0"/>
                <a:cs typeface="Arial" pitchFamily="34" charset="0"/>
              </a:rPr>
              <a:t>All those on quarantine shall be tested for Covid-19 twice; once at the start of quarantine and second time at just before the completion of 14 days of quarantine period.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700" b="1" dirty="0">
                <a:solidFill>
                  <a:srgbClr val="FF0000"/>
                </a:solidFill>
                <a:latin typeface="+mn-lt"/>
              </a:rPr>
              <a:t>Why Quarantine?</a:t>
            </a:r>
          </a:p>
        </p:txBody>
      </p:sp>
      <p:sp>
        <p:nvSpPr>
          <p:cNvPr id="3" name="Content Placeholder 2"/>
          <p:cNvSpPr>
            <a:spLocks noGrp="1"/>
          </p:cNvSpPr>
          <p:nvPr>
            <p:ph idx="1"/>
          </p:nvPr>
        </p:nvSpPr>
        <p:spPr>
          <a:xfrm>
            <a:off x="457200" y="1905000"/>
            <a:ext cx="8229600" cy="2743200"/>
          </a:xfrm>
        </p:spPr>
        <p:txBody>
          <a:bodyPr>
            <a:normAutofit/>
          </a:bodyPr>
          <a:lstStyle/>
          <a:p>
            <a:r>
              <a:rPr lang="en-GB" b="1" dirty="0">
                <a:latin typeface="Arial" pitchFamily="34" charset="0"/>
                <a:cs typeface="Arial" pitchFamily="34" charset="0"/>
              </a:rPr>
              <a:t>Concepts of incubation period.</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GB" sz="4000" b="1" dirty="0">
                <a:solidFill>
                  <a:srgbClr val="FF0000"/>
                </a:solidFill>
                <a:latin typeface="+mn-lt"/>
              </a:rPr>
              <a:t>Active versus passive quarantine</a:t>
            </a:r>
          </a:p>
        </p:txBody>
      </p:sp>
      <p:sp>
        <p:nvSpPr>
          <p:cNvPr id="3" name="Content Placeholder 2"/>
          <p:cNvSpPr>
            <a:spLocks noGrp="1"/>
          </p:cNvSpPr>
          <p:nvPr>
            <p:ph idx="1"/>
          </p:nvPr>
        </p:nvSpPr>
        <p:spPr>
          <a:xfrm>
            <a:off x="457200" y="1600200"/>
            <a:ext cx="8229600" cy="5029200"/>
          </a:xfrm>
        </p:spPr>
        <p:txBody>
          <a:bodyPr>
            <a:normAutofit/>
          </a:bodyPr>
          <a:lstStyle/>
          <a:p>
            <a:r>
              <a:rPr lang="en-GB" sz="3000" b="1" dirty="0">
                <a:solidFill>
                  <a:srgbClr val="0000FF"/>
                </a:solidFill>
                <a:latin typeface="Arial" pitchFamily="34" charset="0"/>
                <a:cs typeface="Arial" pitchFamily="34" charset="0"/>
              </a:rPr>
              <a:t>Active Quarantine:-  </a:t>
            </a:r>
            <a:r>
              <a:rPr lang="en-GB" sz="3000" b="1" dirty="0">
                <a:latin typeface="Arial" pitchFamily="34" charset="0"/>
                <a:cs typeface="Arial" pitchFamily="34" charset="0"/>
              </a:rPr>
              <a:t>All HCWS while on duty for 7 days, will be mandatorily staying in-house quarantine</a:t>
            </a:r>
          </a:p>
          <a:p>
            <a:endParaRPr lang="en-GB" sz="3000" b="1" dirty="0">
              <a:latin typeface="Arial" pitchFamily="34" charset="0"/>
              <a:cs typeface="Arial" pitchFamily="34" charset="0"/>
            </a:endParaRPr>
          </a:p>
          <a:p>
            <a:r>
              <a:rPr lang="en-GB" sz="3000" b="1" dirty="0">
                <a:solidFill>
                  <a:srgbClr val="0000FF"/>
                </a:solidFill>
                <a:latin typeface="Arial" pitchFamily="34" charset="0"/>
                <a:cs typeface="Arial" pitchFamily="34" charset="0"/>
              </a:rPr>
              <a:t>Passive quarantine:- </a:t>
            </a:r>
            <a:r>
              <a:rPr lang="en-GB" sz="3000" b="1" dirty="0">
                <a:latin typeface="Arial" pitchFamily="34" charset="0"/>
                <a:cs typeface="Arial" pitchFamily="34" charset="0"/>
              </a:rPr>
              <a:t>Home quarantine for 14 days after 7 days duty is over</a:t>
            </a:r>
          </a:p>
          <a:p>
            <a:endParaRPr lang="en-GB" sz="3000" b="1" dirty="0">
              <a:latin typeface="Arial" pitchFamily="34" charset="0"/>
              <a:cs typeface="Arial" pitchFamily="34" charset="0"/>
            </a:endParaRPr>
          </a:p>
          <a:p>
            <a:pPr>
              <a:buNone/>
            </a:pPr>
            <a:r>
              <a:rPr lang="en-GB" sz="3000" b="1" dirty="0">
                <a:latin typeface="Arial" pitchFamily="34" charset="0"/>
                <a:cs typeface="Arial" pitchFamily="34" charset="0"/>
              </a:rPr>
              <a:t>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rgbClr val="FF0000"/>
                </a:solidFill>
                <a:latin typeface="+mn-lt"/>
              </a:rPr>
              <a:t>Corona Test during Quarantine</a:t>
            </a:r>
          </a:p>
        </p:txBody>
      </p:sp>
      <p:sp>
        <p:nvSpPr>
          <p:cNvPr id="3" name="Content Placeholder 2"/>
          <p:cNvSpPr>
            <a:spLocks noGrp="1"/>
          </p:cNvSpPr>
          <p:nvPr>
            <p:ph idx="1"/>
          </p:nvPr>
        </p:nvSpPr>
        <p:spPr/>
        <p:txBody>
          <a:bodyPr>
            <a:normAutofit/>
          </a:bodyPr>
          <a:lstStyle/>
          <a:p>
            <a:r>
              <a:rPr lang="en-GB" sz="3000" b="1" dirty="0">
                <a:latin typeface="Arial" pitchFamily="34" charset="0"/>
                <a:cs typeface="Arial" pitchFamily="34" charset="0"/>
              </a:rPr>
              <a:t>On development of symptoms at any point</a:t>
            </a:r>
          </a:p>
          <a:p>
            <a:r>
              <a:rPr lang="en-GB" sz="3000" b="1" dirty="0">
                <a:latin typeface="Arial" pitchFamily="34" charset="0"/>
                <a:cs typeface="Arial" pitchFamily="34" charset="0"/>
              </a:rPr>
              <a:t>Passive quarantine:- once at start and second just before completion of 14 days.</a:t>
            </a:r>
          </a:p>
          <a:p>
            <a:pPr>
              <a:buNone/>
            </a:pPr>
            <a:r>
              <a:rPr lang="en-GB" sz="3000" b="1" dirty="0">
                <a:latin typeface="Arial" pitchFamily="34" charset="0"/>
                <a:cs typeface="Arial" pitchFamily="34" charset="0"/>
              </a:rPr>
              <a:t>	(Testing at start of passive quarantine may be omitted – Institutional policy)</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2362200"/>
            <a:ext cx="8305800" cy="2514600"/>
          </a:xfrm>
        </p:spPr>
        <p:txBody>
          <a:bodyPr>
            <a:normAutofit/>
          </a:bodyPr>
          <a:lstStyle/>
          <a:p>
            <a:r>
              <a:rPr lang="en-GB" sz="3000" b="1" dirty="0">
                <a:solidFill>
                  <a:srgbClr val="0000FF"/>
                </a:solidFill>
                <a:latin typeface="Arial" pitchFamily="34" charset="0"/>
                <a:cs typeface="Arial" pitchFamily="34" charset="0"/>
              </a:rPr>
              <a:t>Any HCW who develops symptoms and found positive for corona test during quarantine will be shifted to Isolation facility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25ACDC-3141-4C42-8CCA-80DD4F2FA024}"/>
              </a:ext>
            </a:extLst>
          </p:cNvPr>
          <p:cNvSpPr>
            <a:spLocks noGrp="1"/>
          </p:cNvSpPr>
          <p:nvPr>
            <p:ph type="title"/>
          </p:nvPr>
        </p:nvSpPr>
        <p:spPr/>
        <p:txBody>
          <a:bodyPr/>
          <a:lstStyle/>
          <a:p>
            <a:r>
              <a:rPr lang="en-IN" b="1" dirty="0" smtClean="0">
                <a:solidFill>
                  <a:srgbClr val="FF3300"/>
                </a:solidFill>
                <a:cs typeface="Arial" panose="020B0604020202020204" pitchFamily="34" charset="0"/>
              </a:rPr>
              <a:t>Spectrum of disease activity</a:t>
            </a:r>
            <a:endParaRPr lang="en-IN" b="1" dirty="0">
              <a:solidFill>
                <a:srgbClr val="FF3300"/>
              </a:solidFill>
            </a:endParaRPr>
          </a:p>
        </p:txBody>
      </p:sp>
      <p:sp>
        <p:nvSpPr>
          <p:cNvPr id="3" name="Content Placeholder 2">
            <a:extLst>
              <a:ext uri="{FF2B5EF4-FFF2-40B4-BE49-F238E27FC236}">
                <a16:creationId xmlns:a16="http://schemas.microsoft.com/office/drawing/2014/main" xmlns="" id="{31DA0173-EB5C-4D72-8A58-003A1A7C40B4}"/>
              </a:ext>
            </a:extLst>
          </p:cNvPr>
          <p:cNvSpPr>
            <a:spLocks noGrp="1"/>
          </p:cNvSpPr>
          <p:nvPr>
            <p:ph idx="1"/>
          </p:nvPr>
        </p:nvSpPr>
        <p:spPr/>
        <p:txBody>
          <a:bodyPr>
            <a:normAutofit/>
          </a:bodyPr>
          <a:lstStyle/>
          <a:p>
            <a:pPr lvl="0"/>
            <a:r>
              <a:rPr lang="en-US" b="1" dirty="0" smtClean="0"/>
              <a:t>Mild cases- low grade fever/cough/malaise/</a:t>
            </a:r>
            <a:r>
              <a:rPr lang="en-US" b="1" dirty="0" err="1" smtClean="0"/>
              <a:t>rhinorrhea</a:t>
            </a:r>
            <a:r>
              <a:rPr lang="en-US" b="1" dirty="0" smtClean="0"/>
              <a:t>/sore throat WITHOUT any shortness of breath </a:t>
            </a:r>
          </a:p>
          <a:p>
            <a:pPr lvl="0"/>
            <a:r>
              <a:rPr lang="en-US" b="1" dirty="0" smtClean="0"/>
              <a:t>Moderate- Severe illness :Any one of: 1. Respiratory rate &gt; 24 /min 2. SpO2 &lt; 94% on room air</a:t>
            </a:r>
          </a:p>
          <a:p>
            <a:pPr lvl="0"/>
            <a:r>
              <a:rPr lang="en-IN" b="1" dirty="0" smtClean="0"/>
              <a:t>COVID-19 </a:t>
            </a:r>
            <a:r>
              <a:rPr lang="en-IN" b="1" dirty="0" err="1" smtClean="0"/>
              <a:t>pneumonitis</a:t>
            </a:r>
            <a:endParaRPr lang="en-IN" b="1" dirty="0" smtClean="0"/>
          </a:p>
          <a:p>
            <a:r>
              <a:rPr lang="en-IN" b="1" dirty="0" smtClean="0"/>
              <a:t>Septic shock</a:t>
            </a:r>
            <a:endParaRPr lang="en-US" b="1" dirty="0" smtClean="0"/>
          </a:p>
          <a:p>
            <a:pPr lvl="0"/>
            <a:endParaRPr lang="en-US" b="1" dirty="0" smtClean="0"/>
          </a:p>
          <a:p>
            <a:endParaRPr lang="en-US" b="1" dirty="0"/>
          </a:p>
          <a:p>
            <a:endParaRPr lang="en-US" b="1" dirty="0"/>
          </a:p>
          <a:p>
            <a:endParaRPr lang="en-IN" b="1" dirty="0"/>
          </a:p>
        </p:txBody>
      </p:sp>
    </p:spTree>
    <p:extLst>
      <p:ext uri="{BB962C8B-B14F-4D97-AF65-F5344CB8AC3E}">
        <p14:creationId xmlns:p14="http://schemas.microsoft.com/office/powerpoint/2010/main" xmlns="" val="172778239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944562"/>
          </a:xfrm>
        </p:spPr>
        <p:txBody>
          <a:bodyPr>
            <a:noAutofit/>
          </a:bodyPr>
          <a:lstStyle/>
          <a:p>
            <a:r>
              <a:rPr lang="en-GB" sz="4000" b="1" dirty="0">
                <a:solidFill>
                  <a:srgbClr val="FF0000"/>
                </a:solidFill>
                <a:latin typeface="+mn-lt"/>
              </a:rPr>
              <a:t>Guidelines for Home quarantine of HCW</a:t>
            </a:r>
          </a:p>
        </p:txBody>
      </p:sp>
      <p:sp>
        <p:nvSpPr>
          <p:cNvPr id="3" name="Content Placeholder 2"/>
          <p:cNvSpPr>
            <a:spLocks noGrp="1"/>
          </p:cNvSpPr>
          <p:nvPr>
            <p:ph idx="1"/>
          </p:nvPr>
        </p:nvSpPr>
        <p:spPr>
          <a:xfrm>
            <a:off x="457200" y="1371600"/>
            <a:ext cx="8458200" cy="5181600"/>
          </a:xfrm>
        </p:spPr>
        <p:txBody>
          <a:bodyPr>
            <a:normAutofit lnSpcReduction="10000"/>
          </a:bodyPr>
          <a:lstStyle/>
          <a:p>
            <a:r>
              <a:rPr lang="en-GB" sz="2800" b="1" dirty="0">
                <a:latin typeface="Arial" pitchFamily="34" charset="0"/>
                <a:cs typeface="Arial" pitchFamily="34" charset="0"/>
              </a:rPr>
              <a:t>Uninterrupted 24x7 supply to food and water </a:t>
            </a:r>
          </a:p>
          <a:p>
            <a:pPr>
              <a:buNone/>
            </a:pPr>
            <a:endParaRPr lang="en-GB" sz="1100" b="1" dirty="0">
              <a:latin typeface="Arial" pitchFamily="34" charset="0"/>
              <a:cs typeface="Arial" pitchFamily="34" charset="0"/>
            </a:endParaRPr>
          </a:p>
          <a:p>
            <a:r>
              <a:rPr lang="en-GB" sz="2800" b="1" dirty="0">
                <a:latin typeface="Arial" pitchFamily="34" charset="0"/>
                <a:cs typeface="Arial" pitchFamily="34" charset="0"/>
              </a:rPr>
              <a:t>Separate room with attached toilet </a:t>
            </a:r>
          </a:p>
          <a:p>
            <a:endParaRPr lang="en-GB" sz="1200" b="1" dirty="0">
              <a:latin typeface="Arial" pitchFamily="34" charset="0"/>
              <a:cs typeface="Arial" pitchFamily="34" charset="0"/>
            </a:endParaRPr>
          </a:p>
          <a:p>
            <a:r>
              <a:rPr lang="en-GB" sz="2800" b="1" dirty="0">
                <a:latin typeface="Arial" pitchFamily="34" charset="0"/>
                <a:cs typeface="Arial" pitchFamily="34" charset="0"/>
              </a:rPr>
              <a:t>Room not be shared by other family members </a:t>
            </a:r>
          </a:p>
          <a:p>
            <a:endParaRPr lang="en-GB" sz="1200" b="1" dirty="0">
              <a:latin typeface="Arial" pitchFamily="34" charset="0"/>
              <a:cs typeface="Arial" pitchFamily="34" charset="0"/>
            </a:endParaRPr>
          </a:p>
          <a:p>
            <a:r>
              <a:rPr lang="en-GB" sz="2800" b="1" dirty="0">
                <a:latin typeface="Arial" pitchFamily="34" charset="0"/>
                <a:cs typeface="Arial" pitchFamily="34" charset="0"/>
              </a:rPr>
              <a:t>No sharing of utensils and linen with family</a:t>
            </a:r>
            <a:endParaRPr lang="en-GB" sz="1200" b="1" dirty="0">
              <a:latin typeface="Arial" pitchFamily="34" charset="0"/>
              <a:cs typeface="Arial" pitchFamily="34" charset="0"/>
            </a:endParaRPr>
          </a:p>
          <a:p>
            <a:r>
              <a:rPr lang="en-GB" sz="2800" b="1" dirty="0">
                <a:latin typeface="Arial" pitchFamily="34" charset="0"/>
                <a:cs typeface="Arial" pitchFamily="34" charset="0"/>
              </a:rPr>
              <a:t>HCW to monitor symptoms twice daily</a:t>
            </a:r>
          </a:p>
          <a:p>
            <a:endParaRPr lang="en-GB" sz="1200" b="1" dirty="0">
              <a:latin typeface="Arial" pitchFamily="34" charset="0"/>
              <a:cs typeface="Arial" pitchFamily="34" charset="0"/>
            </a:endParaRPr>
          </a:p>
          <a:p>
            <a:r>
              <a:rPr lang="en-GB" sz="2800" b="1" dirty="0">
                <a:latin typeface="Arial" pitchFamily="34" charset="0"/>
                <a:cs typeface="Arial" pitchFamily="34" charset="0"/>
              </a:rPr>
              <a:t>Discard all disposable material in the hospital</a:t>
            </a:r>
          </a:p>
          <a:p>
            <a:r>
              <a:rPr lang="en-GB" sz="2800" dirty="0">
                <a:latin typeface="Arial" pitchFamily="34" charset="0"/>
                <a:cs typeface="Arial" pitchFamily="34" charset="0"/>
              </a:rPr>
              <a:t> </a:t>
            </a:r>
            <a:r>
              <a:rPr lang="en-GB" sz="2800" b="1" dirty="0">
                <a:latin typeface="Arial" pitchFamily="34" charset="0"/>
                <a:cs typeface="Arial" pitchFamily="34" charset="0"/>
              </a:rPr>
              <a:t>Remove shoes and maximum possible cloths outside your house or in an isolated area at home</a:t>
            </a:r>
          </a:p>
          <a:p>
            <a:endParaRPr lang="en-GB" sz="28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763000" cy="685800"/>
          </a:xfrm>
        </p:spPr>
        <p:txBody>
          <a:bodyPr>
            <a:noAutofit/>
          </a:bodyPr>
          <a:lstStyle/>
          <a:p>
            <a:r>
              <a:rPr lang="en-GB" sz="4000" b="1" dirty="0">
                <a:solidFill>
                  <a:srgbClr val="FF0000"/>
                </a:solidFill>
                <a:latin typeface="+mn-lt"/>
              </a:rPr>
              <a:t>Guideline for Home quarantine for HCW</a:t>
            </a:r>
          </a:p>
        </p:txBody>
      </p:sp>
      <p:sp>
        <p:nvSpPr>
          <p:cNvPr id="3" name="Content Placeholder 2"/>
          <p:cNvSpPr>
            <a:spLocks noGrp="1"/>
          </p:cNvSpPr>
          <p:nvPr>
            <p:ph idx="1"/>
          </p:nvPr>
        </p:nvSpPr>
        <p:spPr>
          <a:xfrm>
            <a:off x="152400" y="1752600"/>
            <a:ext cx="8839200" cy="4419600"/>
          </a:xfrm>
        </p:spPr>
        <p:txBody>
          <a:bodyPr>
            <a:noAutofit/>
          </a:bodyPr>
          <a:lstStyle/>
          <a:p>
            <a:r>
              <a:rPr lang="en-GB" sz="2600" b="1" dirty="0">
                <a:latin typeface="Arial" pitchFamily="34" charset="0"/>
                <a:cs typeface="Arial" pitchFamily="34" charset="0"/>
              </a:rPr>
              <a:t>Keep bag packs and hospital stuff in a separate  or dedicated area </a:t>
            </a:r>
          </a:p>
          <a:p>
            <a:r>
              <a:rPr lang="en-GB" sz="2600" b="1" dirty="0">
                <a:latin typeface="Arial" pitchFamily="34" charset="0"/>
                <a:cs typeface="Arial" pitchFamily="34" charset="0"/>
              </a:rPr>
              <a:t>Take bath immediately after entering the house </a:t>
            </a:r>
          </a:p>
          <a:p>
            <a:r>
              <a:rPr lang="en-GB" sz="2600" b="1" dirty="0">
                <a:latin typeface="Arial" pitchFamily="34" charset="0"/>
                <a:cs typeface="Arial" pitchFamily="34" charset="0"/>
              </a:rPr>
              <a:t>Change your remaining clothes and discard them in the laundry for separate  cleaning </a:t>
            </a:r>
          </a:p>
          <a:p>
            <a:r>
              <a:rPr lang="en-GB" sz="2600" b="1" dirty="0">
                <a:latin typeface="Arial" pitchFamily="34" charset="0"/>
                <a:cs typeface="Arial" pitchFamily="34" charset="0"/>
              </a:rPr>
              <a:t>Maintain social distancing with family members </a:t>
            </a:r>
          </a:p>
          <a:p>
            <a:r>
              <a:rPr lang="en-GB" sz="2600" b="1" dirty="0">
                <a:latin typeface="Arial" pitchFamily="34" charset="0"/>
                <a:cs typeface="Arial" pitchFamily="34" charset="0"/>
              </a:rPr>
              <a:t>Maintain standard hygiene practices and respiratory etiquettes. </a:t>
            </a:r>
          </a:p>
          <a:p>
            <a:r>
              <a:rPr lang="en-GB" sz="2600" b="1" dirty="0">
                <a:latin typeface="Arial" pitchFamily="34" charset="0"/>
                <a:cs typeface="Arial" pitchFamily="34" charset="0"/>
              </a:rPr>
              <a:t>Stay away from children and elderly family members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GB" sz="4000" b="1" dirty="0">
                <a:solidFill>
                  <a:srgbClr val="FF0000"/>
                </a:solidFill>
                <a:latin typeface="+mn-lt"/>
              </a:rPr>
              <a:t>In-House Quarantine</a:t>
            </a:r>
          </a:p>
        </p:txBody>
      </p:sp>
      <p:sp>
        <p:nvSpPr>
          <p:cNvPr id="3" name="Content Placeholder 2"/>
          <p:cNvSpPr>
            <a:spLocks noGrp="1"/>
          </p:cNvSpPr>
          <p:nvPr>
            <p:ph idx="1"/>
          </p:nvPr>
        </p:nvSpPr>
        <p:spPr>
          <a:xfrm>
            <a:off x="228600" y="1066800"/>
            <a:ext cx="8686800" cy="5638800"/>
          </a:xfrm>
        </p:spPr>
        <p:txBody>
          <a:bodyPr>
            <a:normAutofit/>
          </a:bodyPr>
          <a:lstStyle/>
          <a:p>
            <a:pPr>
              <a:spcBef>
                <a:spcPts val="600"/>
              </a:spcBef>
            </a:pPr>
            <a:r>
              <a:rPr lang="en-GB" sz="2600" b="1" dirty="0">
                <a:latin typeface="Arial" pitchFamily="34" charset="0"/>
                <a:cs typeface="Arial" pitchFamily="34" charset="0"/>
              </a:rPr>
              <a:t>All the HCWs, regardless of their risk category and level of work, will preferably be accommodated in single accommodation if facilities are available</a:t>
            </a:r>
          </a:p>
          <a:p>
            <a:pPr>
              <a:spcBef>
                <a:spcPts val="600"/>
              </a:spcBef>
            </a:pPr>
            <a:endParaRPr lang="en-GB" sz="1000" b="1" dirty="0">
              <a:latin typeface="Arial" pitchFamily="34" charset="0"/>
              <a:cs typeface="Arial" pitchFamily="34" charset="0"/>
            </a:endParaRPr>
          </a:p>
          <a:p>
            <a:pPr>
              <a:spcBef>
                <a:spcPts val="600"/>
              </a:spcBef>
            </a:pPr>
            <a:r>
              <a:rPr lang="en-GB" sz="2600" b="1" dirty="0">
                <a:latin typeface="Arial" pitchFamily="34" charset="0"/>
                <a:cs typeface="Arial" pitchFamily="34" charset="0"/>
              </a:rPr>
              <a:t>In condition of logistic problems or limited accommodation facilities, those with high risk category will be given preference for single accommodation and those with low-risk category will be accommodated on sharing basis  </a:t>
            </a:r>
          </a:p>
          <a:p>
            <a:pPr>
              <a:spcBef>
                <a:spcPts val="600"/>
              </a:spcBef>
            </a:pPr>
            <a:endParaRPr lang="en-GB" sz="1000" b="1" dirty="0">
              <a:latin typeface="Arial" pitchFamily="34" charset="0"/>
              <a:cs typeface="Arial" pitchFamily="34" charset="0"/>
            </a:endParaRPr>
          </a:p>
          <a:p>
            <a:pPr>
              <a:spcBef>
                <a:spcPts val="600"/>
              </a:spcBef>
            </a:pPr>
            <a:r>
              <a:rPr lang="en-GB" sz="2600" b="1" dirty="0">
                <a:latin typeface="Arial" pitchFamily="34" charset="0"/>
                <a:cs typeface="Arial" pitchFamily="34" charset="0"/>
              </a:rPr>
              <a:t>The sharing, if needed, will be done between 2-4 personnel depending upon the accommodation facility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E72F61-6E53-47E9-B4F6-996129E5761E}"/>
              </a:ext>
            </a:extLst>
          </p:cNvPr>
          <p:cNvSpPr>
            <a:spLocks noGrp="1"/>
          </p:cNvSpPr>
          <p:nvPr>
            <p:ph type="title"/>
          </p:nvPr>
        </p:nvSpPr>
        <p:spPr/>
        <p:txBody>
          <a:bodyPr/>
          <a:lstStyle/>
          <a:p>
            <a:r>
              <a:rPr lang="en-US" b="1" dirty="0">
                <a:solidFill>
                  <a:srgbClr val="FF0000"/>
                </a:solidFill>
              </a:rPr>
              <a:t>Learning objectives</a:t>
            </a:r>
            <a:endParaRPr lang="en-IN" b="1" dirty="0">
              <a:solidFill>
                <a:srgbClr val="FF0000"/>
              </a:solidFill>
            </a:endParaRPr>
          </a:p>
        </p:txBody>
      </p:sp>
      <p:sp>
        <p:nvSpPr>
          <p:cNvPr id="3" name="Content Placeholder 2">
            <a:extLst>
              <a:ext uri="{FF2B5EF4-FFF2-40B4-BE49-F238E27FC236}">
                <a16:creationId xmlns:a16="http://schemas.microsoft.com/office/drawing/2014/main" xmlns="" id="{9E949539-15A4-4E64-9BE1-585355F2A4DC}"/>
              </a:ext>
            </a:extLst>
          </p:cNvPr>
          <p:cNvSpPr>
            <a:spLocks noGrp="1"/>
          </p:cNvSpPr>
          <p:nvPr>
            <p:ph idx="1"/>
          </p:nvPr>
        </p:nvSpPr>
        <p:spPr/>
        <p:txBody>
          <a:bodyPr>
            <a:normAutofit/>
          </a:bodyPr>
          <a:lstStyle/>
          <a:p>
            <a:r>
              <a:rPr lang="en-US" b="1" dirty="0"/>
              <a:t>Be able to identify high risk and low risk HCW</a:t>
            </a:r>
          </a:p>
          <a:p>
            <a:r>
              <a:rPr lang="en-US" b="1" dirty="0"/>
              <a:t>Be able to understand basis and purpose of isolation and quarantine</a:t>
            </a:r>
          </a:p>
          <a:p>
            <a:r>
              <a:rPr lang="en-US" b="1" dirty="0"/>
              <a:t>Should know concepts of active and passive quarantine for healthcare workers (HCW)</a:t>
            </a:r>
          </a:p>
          <a:p>
            <a:r>
              <a:rPr lang="en-US" b="1" dirty="0"/>
              <a:t>To understand guidelines of home as well as in-house quarantine</a:t>
            </a:r>
          </a:p>
          <a:p>
            <a:pPr marL="0" indent="0">
              <a:buNone/>
            </a:pPr>
            <a:endParaRPr lang="en-US" b="1" dirty="0"/>
          </a:p>
          <a:p>
            <a:pPr marL="0" indent="0">
              <a:buNone/>
            </a:pPr>
            <a:endParaRPr lang="en-US" b="1" dirty="0"/>
          </a:p>
          <a:p>
            <a:endParaRPr lang="en-IN" b="1" dirty="0"/>
          </a:p>
        </p:txBody>
      </p:sp>
    </p:spTree>
    <p:extLst>
      <p:ext uri="{BB962C8B-B14F-4D97-AF65-F5344CB8AC3E}">
        <p14:creationId xmlns:p14="http://schemas.microsoft.com/office/powerpoint/2010/main" xmlns="" val="240954979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 </a:t>
            </a:r>
          </a:p>
        </p:txBody>
      </p:sp>
      <p:sp>
        <p:nvSpPr>
          <p:cNvPr id="3" name="Content Placeholder 2"/>
          <p:cNvSpPr>
            <a:spLocks noGrp="1"/>
          </p:cNvSpPr>
          <p:nvPr>
            <p:ph idx="1"/>
          </p:nvPr>
        </p:nvSpPr>
        <p:spPr/>
        <p:txBody>
          <a:bodyPr>
            <a:normAutofit/>
          </a:bodyPr>
          <a:lstStyle/>
          <a:p>
            <a:pPr algn="ctr">
              <a:buNone/>
            </a:pPr>
            <a:r>
              <a:rPr lang="en-US" sz="28700" b="1" dirty="0">
                <a:solidFill>
                  <a:srgbClr val="FF0000"/>
                </a:solidFill>
              </a:rPr>
              <a:t>?</a:t>
            </a:r>
          </a:p>
        </p:txBody>
      </p:sp>
      <p:sp>
        <p:nvSpPr>
          <p:cNvPr id="4" name="Rectangle 3"/>
          <p:cNvSpPr/>
          <p:nvPr/>
        </p:nvSpPr>
        <p:spPr>
          <a:xfrm>
            <a:off x="2214546" y="571480"/>
            <a:ext cx="4500594" cy="769441"/>
          </a:xfrm>
          <a:prstGeom prst="rect">
            <a:avLst/>
          </a:prstGeom>
        </p:spPr>
        <p:txBody>
          <a:bodyPr wrap="square">
            <a:spAutoFit/>
          </a:bodyPr>
          <a:lstStyle/>
          <a:p>
            <a:pPr algn="ctr"/>
            <a:r>
              <a:rPr lang="en-US" sz="4400" b="1" dirty="0" smtClean="0">
                <a:solidFill>
                  <a:srgbClr val="FF3300"/>
                </a:solidFill>
                <a:latin typeface="+mj-lt"/>
              </a:rPr>
              <a:t>Any Questions?</a:t>
            </a:r>
            <a:endParaRPr lang="en-US" sz="4400" dirty="0">
              <a:latin typeface="+mj-lt"/>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475881-938C-4739-AB0E-E1EE3310FDA9}"/>
              </a:ext>
            </a:extLst>
          </p:cNvPr>
          <p:cNvSpPr>
            <a:spLocks noGrp="1"/>
          </p:cNvSpPr>
          <p:nvPr>
            <p:ph type="title"/>
          </p:nvPr>
        </p:nvSpPr>
        <p:spPr>
          <a:xfrm>
            <a:off x="457200" y="274638"/>
            <a:ext cx="8229600" cy="850106"/>
          </a:xfrm>
        </p:spPr>
        <p:txBody>
          <a:bodyPr/>
          <a:lstStyle/>
          <a:p>
            <a:r>
              <a:rPr lang="en-US" b="1" dirty="0">
                <a:solidFill>
                  <a:srgbClr val="FF0000"/>
                </a:solidFill>
              </a:rPr>
              <a:t>Summary</a:t>
            </a:r>
            <a:endParaRPr lang="en-IN" b="1" dirty="0">
              <a:solidFill>
                <a:srgbClr val="FF0000"/>
              </a:solidFill>
            </a:endParaRPr>
          </a:p>
        </p:txBody>
      </p:sp>
      <p:sp>
        <p:nvSpPr>
          <p:cNvPr id="3" name="Content Placeholder 2">
            <a:extLst>
              <a:ext uri="{FF2B5EF4-FFF2-40B4-BE49-F238E27FC236}">
                <a16:creationId xmlns:a16="http://schemas.microsoft.com/office/drawing/2014/main" xmlns="" id="{AF64F69C-8AD4-47EB-90EC-0D9A5A7B93A7}"/>
              </a:ext>
            </a:extLst>
          </p:cNvPr>
          <p:cNvSpPr>
            <a:spLocks noGrp="1"/>
          </p:cNvSpPr>
          <p:nvPr>
            <p:ph idx="1"/>
          </p:nvPr>
        </p:nvSpPr>
        <p:spPr>
          <a:xfrm>
            <a:off x="457200" y="1196752"/>
            <a:ext cx="8229600" cy="5105400"/>
          </a:xfrm>
        </p:spPr>
        <p:txBody>
          <a:bodyPr>
            <a:noAutofit/>
          </a:bodyPr>
          <a:lstStyle/>
          <a:p>
            <a:r>
              <a:rPr lang="en-US" sz="2800" b="1" dirty="0"/>
              <a:t>All HCW working in ICUs, aerosol generating places, laundry, BMW and sanitary area are at high risk of exposure to corona virus</a:t>
            </a:r>
          </a:p>
          <a:p>
            <a:r>
              <a:rPr lang="en-US" sz="2800" b="1" dirty="0"/>
              <a:t>Duration and distance of contact also decides risk category of HCW</a:t>
            </a:r>
          </a:p>
          <a:p>
            <a:r>
              <a:rPr lang="en-US" sz="2800" b="1" dirty="0"/>
              <a:t>Purpose of quarantine is to monitor HCW and keep his/her family safe</a:t>
            </a:r>
          </a:p>
          <a:p>
            <a:r>
              <a:rPr lang="en-US" sz="2800" b="1" dirty="0"/>
              <a:t>Active quarantine is in-house during duty period and passive quarantine is after duty in home</a:t>
            </a:r>
          </a:p>
          <a:p>
            <a:r>
              <a:rPr lang="en-US" sz="2800" b="1" dirty="0"/>
              <a:t>All HCWs should follow guidelines of home quarantine as well as in-house quarantine for safety of themselves and their family</a:t>
            </a:r>
          </a:p>
          <a:p>
            <a:endParaRPr lang="en-US" sz="2800" b="1" dirty="0"/>
          </a:p>
          <a:p>
            <a:endParaRPr lang="en-US" sz="2800" b="1" dirty="0"/>
          </a:p>
          <a:p>
            <a:endParaRPr lang="en-IN" sz="2800" b="1" dirty="0"/>
          </a:p>
        </p:txBody>
      </p:sp>
    </p:spTree>
    <p:extLst>
      <p:ext uri="{BB962C8B-B14F-4D97-AF65-F5344CB8AC3E}">
        <p14:creationId xmlns:p14="http://schemas.microsoft.com/office/powerpoint/2010/main" xmlns="" val="18113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b="1" dirty="0" smtClean="0">
                <a:solidFill>
                  <a:srgbClr val="FF0000"/>
                </a:solidFill>
              </a:rPr>
              <a:t>Faculty and Contributors </a:t>
            </a:r>
            <a:endParaRPr lang="en-US" b="1" dirty="0">
              <a:solidFill>
                <a:srgbClr val="FF0000"/>
              </a:solidFill>
            </a:endParaRPr>
          </a:p>
        </p:txBody>
      </p:sp>
      <p:pic>
        <p:nvPicPr>
          <p:cNvPr id="5" name="Picture 2" descr="D:\Awards\Padma Shri\Dr Vinod Jain Photo.jpg"/>
          <p:cNvPicPr>
            <a:picLocks noChangeAspect="1" noChangeArrowheads="1"/>
          </p:cNvPicPr>
          <p:nvPr/>
        </p:nvPicPr>
        <p:blipFill>
          <a:blip r:embed="rId2" cstate="print"/>
          <a:srcRect/>
          <a:stretch>
            <a:fillRect/>
          </a:stretch>
        </p:blipFill>
        <p:spPr bwMode="auto">
          <a:xfrm>
            <a:off x="827584" y="1196752"/>
            <a:ext cx="1413157" cy="1512168"/>
          </a:xfrm>
          <a:prstGeom prst="rect">
            <a:avLst/>
          </a:prstGeom>
          <a:noFill/>
        </p:spPr>
      </p:pic>
      <p:sp>
        <p:nvSpPr>
          <p:cNvPr id="7" name="Rectangle 6"/>
          <p:cNvSpPr/>
          <p:nvPr/>
        </p:nvSpPr>
        <p:spPr>
          <a:xfrm>
            <a:off x="251520" y="2780928"/>
            <a:ext cx="2520280" cy="738664"/>
          </a:xfrm>
          <a:prstGeom prst="rect">
            <a:avLst/>
          </a:prstGeom>
          <a:ln w="12700">
            <a:solidFill>
              <a:schemeClr val="tx1"/>
            </a:solidFill>
          </a:ln>
        </p:spPr>
        <p:txBody>
          <a:bodyPr wrap="square">
            <a:spAutoFit/>
          </a:bodyPr>
          <a:lstStyle/>
          <a:p>
            <a:pPr algn="ctr"/>
            <a:r>
              <a:rPr lang="en-US" sz="1400" b="1" dirty="0" smtClean="0">
                <a:solidFill>
                  <a:srgbClr val="2B0BB5"/>
                </a:solidFill>
              </a:rPr>
              <a:t>Dr. </a:t>
            </a:r>
            <a:r>
              <a:rPr lang="en-US" sz="1400" b="1" dirty="0" err="1" smtClean="0">
                <a:solidFill>
                  <a:srgbClr val="2B0BB5"/>
                </a:solidFill>
              </a:rPr>
              <a:t>Vinod</a:t>
            </a:r>
            <a:r>
              <a:rPr lang="en-US" sz="1400" b="1" dirty="0" smtClean="0">
                <a:solidFill>
                  <a:srgbClr val="2B0BB5"/>
                </a:solidFill>
              </a:rPr>
              <a:t> Jain, </a:t>
            </a:r>
          </a:p>
          <a:p>
            <a:pPr algn="ctr"/>
            <a:r>
              <a:rPr lang="en-US" sz="1400" b="1" dirty="0" smtClean="0"/>
              <a:t>Dean</a:t>
            </a:r>
          </a:p>
          <a:p>
            <a:pPr algn="ctr"/>
            <a:r>
              <a:rPr lang="en-US" sz="1400" b="1" dirty="0" smtClean="0"/>
              <a:t>Faculty of Paramedical Sciences </a:t>
            </a:r>
            <a:endParaRPr lang="en-US" sz="1400" b="1" dirty="0"/>
          </a:p>
        </p:txBody>
      </p:sp>
      <p:sp>
        <p:nvSpPr>
          <p:cNvPr id="9" name="Rectangle 8"/>
          <p:cNvSpPr/>
          <p:nvPr/>
        </p:nvSpPr>
        <p:spPr>
          <a:xfrm>
            <a:off x="3347864" y="2843644"/>
            <a:ext cx="2448272" cy="738664"/>
          </a:xfrm>
          <a:prstGeom prst="rect">
            <a:avLst/>
          </a:prstGeom>
          <a:ln w="12700">
            <a:solidFill>
              <a:schemeClr val="tx1"/>
            </a:solidFill>
          </a:ln>
        </p:spPr>
        <p:txBody>
          <a:bodyPr wrap="square">
            <a:spAutoFit/>
          </a:bodyPr>
          <a:lstStyle/>
          <a:p>
            <a:pPr algn="ctr"/>
            <a:r>
              <a:rPr lang="en-US" sz="1400" b="1" dirty="0" smtClean="0">
                <a:solidFill>
                  <a:srgbClr val="0033CC"/>
                </a:solidFill>
              </a:rPr>
              <a:t>Dr. </a:t>
            </a:r>
            <a:r>
              <a:rPr lang="en-US" sz="1400" b="1" dirty="0" err="1" smtClean="0">
                <a:solidFill>
                  <a:srgbClr val="0033CC"/>
                </a:solidFill>
              </a:rPr>
              <a:t>Prashant</a:t>
            </a:r>
            <a:r>
              <a:rPr lang="en-US" sz="1400" b="1" dirty="0" smtClean="0">
                <a:solidFill>
                  <a:srgbClr val="0033CC"/>
                </a:solidFill>
              </a:rPr>
              <a:t> Gupta</a:t>
            </a:r>
          </a:p>
          <a:p>
            <a:pPr algn="ctr"/>
            <a:r>
              <a:rPr lang="en-US" sz="1400" b="1" dirty="0" smtClean="0"/>
              <a:t>Associate Professor</a:t>
            </a:r>
            <a:endParaRPr lang="en-US" sz="1400" b="1" dirty="0" smtClean="0">
              <a:solidFill>
                <a:srgbClr val="0033CC"/>
              </a:solidFill>
            </a:endParaRPr>
          </a:p>
          <a:p>
            <a:pPr algn="ctr"/>
            <a:r>
              <a:rPr lang="en-US" sz="1400" b="1" dirty="0" smtClean="0"/>
              <a:t>Department of Microbiology</a:t>
            </a:r>
            <a:endParaRPr lang="en-US" sz="1400" b="1" dirty="0"/>
          </a:p>
        </p:txBody>
      </p:sp>
      <p:sp>
        <p:nvSpPr>
          <p:cNvPr id="11" name="Rectangle 10"/>
          <p:cNvSpPr/>
          <p:nvPr/>
        </p:nvSpPr>
        <p:spPr>
          <a:xfrm>
            <a:off x="6516216" y="2852937"/>
            <a:ext cx="2448272" cy="738664"/>
          </a:xfrm>
          <a:prstGeom prst="rect">
            <a:avLst/>
          </a:prstGeom>
          <a:ln w="12700">
            <a:solidFill>
              <a:schemeClr val="tx1"/>
            </a:solidFill>
          </a:ln>
        </p:spPr>
        <p:txBody>
          <a:bodyPr wrap="square">
            <a:spAutoFit/>
          </a:bodyPr>
          <a:lstStyle/>
          <a:p>
            <a:pPr algn="ctr"/>
            <a:r>
              <a:rPr lang="en-US" sz="1400" b="1" dirty="0" smtClean="0">
                <a:solidFill>
                  <a:srgbClr val="0033CC"/>
                </a:solidFill>
              </a:rPr>
              <a:t>Dr </a:t>
            </a:r>
            <a:r>
              <a:rPr lang="en-US" sz="1400" b="1" dirty="0" err="1" smtClean="0">
                <a:solidFill>
                  <a:srgbClr val="0033CC"/>
                </a:solidFill>
              </a:rPr>
              <a:t>Abhishek</a:t>
            </a:r>
            <a:r>
              <a:rPr lang="en-US" sz="1400" b="1" dirty="0" smtClean="0">
                <a:solidFill>
                  <a:srgbClr val="0033CC"/>
                </a:solidFill>
              </a:rPr>
              <a:t> Singh</a:t>
            </a:r>
          </a:p>
          <a:p>
            <a:pPr algn="ctr"/>
            <a:r>
              <a:rPr lang="en-US" sz="1400" b="1" dirty="0" smtClean="0"/>
              <a:t>Associate Professor</a:t>
            </a:r>
          </a:p>
          <a:p>
            <a:pPr algn="ctr"/>
            <a:r>
              <a:rPr lang="en-US" sz="1400" b="1" dirty="0" smtClean="0"/>
              <a:t>Department of Microbiology</a:t>
            </a:r>
          </a:p>
        </p:txBody>
      </p:sp>
      <p:sp>
        <p:nvSpPr>
          <p:cNvPr id="13" name="Rectangle 12"/>
          <p:cNvSpPr/>
          <p:nvPr/>
        </p:nvSpPr>
        <p:spPr>
          <a:xfrm>
            <a:off x="467544" y="5651956"/>
            <a:ext cx="2088232" cy="738664"/>
          </a:xfrm>
          <a:prstGeom prst="rect">
            <a:avLst/>
          </a:prstGeom>
          <a:ln w="12700">
            <a:solidFill>
              <a:schemeClr val="tx1"/>
            </a:solidFill>
          </a:ln>
        </p:spPr>
        <p:txBody>
          <a:bodyPr wrap="square">
            <a:spAutoFit/>
          </a:bodyPr>
          <a:lstStyle/>
          <a:p>
            <a:pPr algn="ctr"/>
            <a:r>
              <a:rPr lang="en-US" sz="1400" b="1" dirty="0" smtClean="0"/>
              <a:t>Dr. </a:t>
            </a:r>
            <a:r>
              <a:rPr lang="en-US" sz="1400" b="1" dirty="0" err="1" smtClean="0"/>
              <a:t>Siddharth</a:t>
            </a:r>
            <a:r>
              <a:rPr lang="en-US" sz="1400" b="1" dirty="0" smtClean="0"/>
              <a:t> </a:t>
            </a:r>
            <a:r>
              <a:rPr lang="en-US" sz="1400" b="1" dirty="0" err="1" smtClean="0"/>
              <a:t>Koonwar</a:t>
            </a:r>
            <a:endParaRPr lang="en-US" sz="1400" b="1" dirty="0" smtClean="0"/>
          </a:p>
          <a:p>
            <a:pPr algn="ctr"/>
            <a:r>
              <a:rPr lang="en-US" sz="1400" b="1" dirty="0" smtClean="0"/>
              <a:t>Associate Professor</a:t>
            </a:r>
          </a:p>
          <a:p>
            <a:pPr algn="ctr"/>
            <a:r>
              <a:rPr lang="en-US" sz="1400" b="1" dirty="0" smtClean="0"/>
              <a:t>Department of Pediatrics</a:t>
            </a:r>
          </a:p>
        </p:txBody>
      </p:sp>
      <p:sp>
        <p:nvSpPr>
          <p:cNvPr id="15" name="Rectangle 14"/>
          <p:cNvSpPr/>
          <p:nvPr/>
        </p:nvSpPr>
        <p:spPr>
          <a:xfrm>
            <a:off x="3635896" y="5651956"/>
            <a:ext cx="2088232" cy="954107"/>
          </a:xfrm>
          <a:prstGeom prst="rect">
            <a:avLst/>
          </a:prstGeom>
          <a:ln w="12700">
            <a:solidFill>
              <a:schemeClr val="tx1"/>
            </a:solidFill>
          </a:ln>
        </p:spPr>
        <p:txBody>
          <a:bodyPr wrap="square">
            <a:spAutoFit/>
          </a:bodyPr>
          <a:lstStyle/>
          <a:p>
            <a:pPr algn="ctr"/>
            <a:r>
              <a:rPr lang="en-US" sz="1400" b="1" dirty="0" smtClean="0"/>
              <a:t>Prof. </a:t>
            </a:r>
            <a:r>
              <a:rPr lang="en-US" sz="1400" b="1" dirty="0" err="1" smtClean="0"/>
              <a:t>Anjoo</a:t>
            </a:r>
            <a:r>
              <a:rPr lang="en-US" sz="1400" b="1" dirty="0" smtClean="0"/>
              <a:t> </a:t>
            </a:r>
            <a:r>
              <a:rPr lang="en-US" sz="1400" b="1" dirty="0" err="1" smtClean="0"/>
              <a:t>Agarwal</a:t>
            </a:r>
            <a:endParaRPr lang="en-US" sz="1400" b="1" dirty="0" smtClean="0"/>
          </a:p>
          <a:p>
            <a:pPr algn="ctr"/>
            <a:r>
              <a:rPr lang="en-US" sz="1400" b="1" dirty="0" smtClean="0"/>
              <a:t>Professor</a:t>
            </a:r>
          </a:p>
          <a:p>
            <a:pPr algn="ctr"/>
            <a:r>
              <a:rPr lang="en-US" sz="1400" b="1" dirty="0" smtClean="0"/>
              <a:t>Department Obstetrics &amp; Gynecology </a:t>
            </a:r>
            <a:endParaRPr lang="en-US" sz="1400" b="1" dirty="0" smtClean="0">
              <a:solidFill>
                <a:srgbClr val="2B0BB5"/>
              </a:solidFill>
            </a:endParaRPr>
          </a:p>
        </p:txBody>
      </p:sp>
      <p:sp>
        <p:nvSpPr>
          <p:cNvPr id="17" name="Rectangle 16"/>
          <p:cNvSpPr/>
          <p:nvPr/>
        </p:nvSpPr>
        <p:spPr>
          <a:xfrm>
            <a:off x="6588224" y="5579948"/>
            <a:ext cx="2304256" cy="954107"/>
          </a:xfrm>
          <a:prstGeom prst="rect">
            <a:avLst/>
          </a:prstGeom>
          <a:ln w="12700">
            <a:solidFill>
              <a:schemeClr val="tx1"/>
            </a:solidFill>
          </a:ln>
        </p:spPr>
        <p:txBody>
          <a:bodyPr wrap="square">
            <a:spAutoFit/>
          </a:bodyPr>
          <a:lstStyle/>
          <a:p>
            <a:pPr algn="ctr"/>
            <a:r>
              <a:rPr lang="en-US" sz="1400" b="1" dirty="0" smtClean="0"/>
              <a:t>Prof. </a:t>
            </a:r>
            <a:r>
              <a:rPr lang="en-US" sz="1400" b="1" dirty="0" err="1" smtClean="0"/>
              <a:t>Kirti</a:t>
            </a:r>
            <a:r>
              <a:rPr lang="en-US" sz="1400" b="1" dirty="0" smtClean="0"/>
              <a:t> </a:t>
            </a:r>
            <a:r>
              <a:rPr lang="en-US" sz="1400" b="1" dirty="0" err="1" smtClean="0"/>
              <a:t>Srivastava</a:t>
            </a:r>
            <a:endParaRPr lang="en-US" sz="1400" b="1" dirty="0" smtClean="0"/>
          </a:p>
          <a:p>
            <a:pPr algn="ctr"/>
            <a:r>
              <a:rPr lang="en-US" sz="1400" b="1" dirty="0" smtClean="0"/>
              <a:t>Professor</a:t>
            </a:r>
          </a:p>
          <a:p>
            <a:pPr algn="ctr"/>
            <a:r>
              <a:rPr lang="en-US" sz="1400" b="1" dirty="0" smtClean="0"/>
              <a:t>Department of Radiotherapy</a:t>
            </a:r>
          </a:p>
        </p:txBody>
      </p:sp>
      <p:pic>
        <p:nvPicPr>
          <p:cNvPr id="64514" name="Picture 2" descr="C:\Users\TEMP\Desktop\940d19b033c70973502a9905df52413b.jpg"/>
          <p:cNvPicPr>
            <a:picLocks noChangeAspect="1" noChangeArrowheads="1"/>
          </p:cNvPicPr>
          <p:nvPr/>
        </p:nvPicPr>
        <p:blipFill>
          <a:blip r:embed="rId3" cstate="print"/>
          <a:srcRect/>
          <a:stretch>
            <a:fillRect/>
          </a:stretch>
        </p:blipFill>
        <p:spPr bwMode="auto">
          <a:xfrm>
            <a:off x="3923928" y="1052736"/>
            <a:ext cx="1368152" cy="1728787"/>
          </a:xfrm>
          <a:prstGeom prst="rect">
            <a:avLst/>
          </a:prstGeom>
          <a:noFill/>
        </p:spPr>
      </p:pic>
      <p:pic>
        <p:nvPicPr>
          <p:cNvPr id="64515" name="Picture 3" descr="C:\Users\TEMP\Desktop\0cf031e613692b8cdc3cdeaacd9143ff.jpg"/>
          <p:cNvPicPr>
            <a:picLocks noChangeAspect="1" noChangeArrowheads="1"/>
          </p:cNvPicPr>
          <p:nvPr/>
        </p:nvPicPr>
        <p:blipFill>
          <a:blip r:embed="rId4" cstate="print"/>
          <a:srcRect/>
          <a:stretch>
            <a:fillRect/>
          </a:stretch>
        </p:blipFill>
        <p:spPr bwMode="auto">
          <a:xfrm>
            <a:off x="6948264" y="1124744"/>
            <a:ext cx="1368152" cy="1650469"/>
          </a:xfrm>
          <a:prstGeom prst="rect">
            <a:avLst/>
          </a:prstGeom>
          <a:noFill/>
        </p:spPr>
      </p:pic>
      <p:pic>
        <p:nvPicPr>
          <p:cNvPr id="64516" name="Picture 4" descr="C:\Users\TEMP\Desktop\4d0cb2ad3fc1938ba1a909275783053b.jpg"/>
          <p:cNvPicPr>
            <a:picLocks noChangeAspect="1" noChangeArrowheads="1"/>
          </p:cNvPicPr>
          <p:nvPr/>
        </p:nvPicPr>
        <p:blipFill>
          <a:blip r:embed="rId5" cstate="print"/>
          <a:srcRect/>
          <a:stretch>
            <a:fillRect/>
          </a:stretch>
        </p:blipFill>
        <p:spPr bwMode="auto">
          <a:xfrm>
            <a:off x="3923928" y="4005064"/>
            <a:ext cx="1368152" cy="1557908"/>
          </a:xfrm>
          <a:prstGeom prst="rect">
            <a:avLst/>
          </a:prstGeom>
          <a:noFill/>
        </p:spPr>
      </p:pic>
      <p:pic>
        <p:nvPicPr>
          <p:cNvPr id="64517" name="Picture 5" descr="C:\Users\TEMP\Desktop\2af321ff7f34eac5b72444b38176b904.jpg"/>
          <p:cNvPicPr>
            <a:picLocks noChangeAspect="1" noChangeArrowheads="1"/>
          </p:cNvPicPr>
          <p:nvPr/>
        </p:nvPicPr>
        <p:blipFill>
          <a:blip r:embed="rId6" cstate="print"/>
          <a:srcRect/>
          <a:stretch>
            <a:fillRect/>
          </a:stretch>
        </p:blipFill>
        <p:spPr bwMode="auto">
          <a:xfrm>
            <a:off x="6948264" y="3987062"/>
            <a:ext cx="1224136" cy="153017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25ACDC-3141-4C42-8CCA-80DD4F2FA024}"/>
              </a:ext>
            </a:extLst>
          </p:cNvPr>
          <p:cNvSpPr>
            <a:spLocks noGrp="1"/>
          </p:cNvSpPr>
          <p:nvPr>
            <p:ph type="title"/>
          </p:nvPr>
        </p:nvSpPr>
        <p:spPr>
          <a:xfrm>
            <a:off x="457200" y="76200"/>
            <a:ext cx="8229600" cy="792162"/>
          </a:xfrm>
        </p:spPr>
        <p:txBody>
          <a:bodyPr>
            <a:normAutofit fontScale="90000"/>
          </a:bodyPr>
          <a:lstStyle/>
          <a:p>
            <a:r>
              <a:rPr lang="en-US" b="1" dirty="0" smtClean="0">
                <a:solidFill>
                  <a:srgbClr val="FF3300"/>
                </a:solidFill>
                <a:cs typeface="Arial" panose="020B0604020202020204" pitchFamily="34" charset="0"/>
              </a:rPr>
              <a:t>Case Definition (</a:t>
            </a:r>
            <a:r>
              <a:rPr lang="en-US" b="1" dirty="0" smtClean="0">
                <a:solidFill>
                  <a:srgbClr val="FF3300"/>
                </a:solidFill>
              </a:rPr>
              <a:t>When to suspect?)</a:t>
            </a:r>
            <a:endParaRPr lang="en-IN" b="1" dirty="0">
              <a:solidFill>
                <a:srgbClr val="FF3300"/>
              </a:solidFill>
            </a:endParaRPr>
          </a:p>
        </p:txBody>
      </p:sp>
      <p:sp>
        <p:nvSpPr>
          <p:cNvPr id="3" name="Content Placeholder 2">
            <a:extLst>
              <a:ext uri="{FF2B5EF4-FFF2-40B4-BE49-F238E27FC236}">
                <a16:creationId xmlns:a16="http://schemas.microsoft.com/office/drawing/2014/main" xmlns="" id="{31DA0173-EB5C-4D72-8A58-003A1A7C40B4}"/>
              </a:ext>
            </a:extLst>
          </p:cNvPr>
          <p:cNvSpPr>
            <a:spLocks noGrp="1"/>
          </p:cNvSpPr>
          <p:nvPr>
            <p:ph idx="1"/>
          </p:nvPr>
        </p:nvSpPr>
        <p:spPr>
          <a:xfrm>
            <a:off x="457200" y="990600"/>
            <a:ext cx="8229600" cy="5791200"/>
          </a:xfrm>
        </p:spPr>
        <p:txBody>
          <a:bodyPr>
            <a:noAutofit/>
          </a:bodyPr>
          <a:lstStyle/>
          <a:p>
            <a:pPr>
              <a:spcBef>
                <a:spcPts val="200"/>
              </a:spcBef>
            </a:pPr>
            <a:r>
              <a:rPr lang="en-US" sz="3000" b="1" dirty="0" smtClean="0">
                <a:cs typeface="Arial" panose="020B0604020202020204" pitchFamily="34" charset="0"/>
              </a:rPr>
              <a:t>All symptomatic individuals who have undertaken international travel in the last 14 days </a:t>
            </a:r>
          </a:p>
          <a:p>
            <a:pPr marL="0" indent="0">
              <a:spcBef>
                <a:spcPts val="200"/>
              </a:spcBef>
              <a:buNone/>
            </a:pPr>
            <a:r>
              <a:rPr lang="en-US" sz="3000" b="1" dirty="0" smtClean="0">
                <a:cs typeface="Arial" panose="020B0604020202020204" pitchFamily="34" charset="0"/>
              </a:rPr>
              <a:t> 				</a:t>
            </a:r>
            <a:r>
              <a:rPr lang="en-US" sz="3000" b="1" dirty="0" smtClean="0">
                <a:solidFill>
                  <a:srgbClr val="000099"/>
                </a:solidFill>
                <a:cs typeface="Arial" panose="020B0604020202020204" pitchFamily="34" charset="0"/>
              </a:rPr>
              <a:t>or </a:t>
            </a:r>
          </a:p>
          <a:p>
            <a:pPr>
              <a:spcBef>
                <a:spcPts val="200"/>
              </a:spcBef>
            </a:pPr>
            <a:r>
              <a:rPr lang="en-US" sz="3000" b="1" dirty="0" smtClean="0">
                <a:cs typeface="Arial" panose="020B0604020202020204" pitchFamily="34" charset="0"/>
              </a:rPr>
              <a:t>All symptomatic contacts of laboratory confirmed cases </a:t>
            </a:r>
          </a:p>
          <a:p>
            <a:pPr marL="0" indent="0">
              <a:spcBef>
                <a:spcPts val="200"/>
              </a:spcBef>
              <a:buNone/>
            </a:pPr>
            <a:r>
              <a:rPr lang="en-US" sz="3000" b="1" dirty="0" smtClean="0">
                <a:cs typeface="Arial" panose="020B0604020202020204" pitchFamily="34" charset="0"/>
              </a:rPr>
              <a:t>				</a:t>
            </a:r>
            <a:r>
              <a:rPr lang="en-US" sz="3000" b="1" dirty="0" smtClean="0">
                <a:solidFill>
                  <a:srgbClr val="000099"/>
                </a:solidFill>
                <a:cs typeface="Arial" panose="020B0604020202020204" pitchFamily="34" charset="0"/>
              </a:rPr>
              <a:t>or</a:t>
            </a:r>
            <a:r>
              <a:rPr lang="en-US" sz="3000" b="1" dirty="0" smtClean="0">
                <a:cs typeface="Arial" panose="020B0604020202020204" pitchFamily="34" charset="0"/>
              </a:rPr>
              <a:t> </a:t>
            </a:r>
          </a:p>
          <a:p>
            <a:pPr>
              <a:spcBef>
                <a:spcPts val="200"/>
              </a:spcBef>
            </a:pPr>
            <a:r>
              <a:rPr lang="en-US" sz="3000" b="1" dirty="0" smtClean="0">
                <a:cs typeface="Arial" panose="020B0604020202020204" pitchFamily="34" charset="0"/>
              </a:rPr>
              <a:t> All symptomatic healthcare personnel (HCP) </a:t>
            </a:r>
          </a:p>
          <a:p>
            <a:pPr>
              <a:spcBef>
                <a:spcPts val="200"/>
              </a:spcBef>
              <a:buNone/>
            </a:pPr>
            <a:r>
              <a:rPr lang="en-US" sz="3000" b="1" dirty="0" smtClean="0">
                <a:cs typeface="Arial" panose="020B0604020202020204" pitchFamily="34" charset="0"/>
              </a:rPr>
              <a:t>					</a:t>
            </a:r>
            <a:r>
              <a:rPr lang="en-US" sz="3000" b="1" dirty="0" smtClean="0">
                <a:solidFill>
                  <a:srgbClr val="000099"/>
                </a:solidFill>
                <a:cs typeface="Arial" panose="020B0604020202020204" pitchFamily="34" charset="0"/>
              </a:rPr>
              <a:t>or </a:t>
            </a:r>
          </a:p>
          <a:p>
            <a:pPr>
              <a:spcBef>
                <a:spcPts val="200"/>
              </a:spcBef>
            </a:pPr>
            <a:r>
              <a:rPr lang="en-US" sz="3000" b="1" dirty="0" smtClean="0">
                <a:cs typeface="Arial" panose="020B0604020202020204" pitchFamily="34" charset="0"/>
              </a:rPr>
              <a:t> Hospitalized patients with fever AND cough and/or shortness of breath </a:t>
            </a:r>
          </a:p>
          <a:p>
            <a:pPr marL="0" indent="0">
              <a:spcBef>
                <a:spcPts val="200"/>
              </a:spcBef>
              <a:buNone/>
            </a:pPr>
            <a:r>
              <a:rPr lang="en-US" sz="3000" b="1" dirty="0" smtClean="0">
                <a:cs typeface="Arial" panose="020B0604020202020204" pitchFamily="34" charset="0"/>
              </a:rPr>
              <a:t>				</a:t>
            </a:r>
            <a:r>
              <a:rPr lang="en-US" sz="3000" b="1" dirty="0" smtClean="0">
                <a:solidFill>
                  <a:srgbClr val="000099"/>
                </a:solidFill>
                <a:cs typeface="Arial" panose="020B0604020202020204" pitchFamily="34" charset="0"/>
              </a:rPr>
              <a:t>or</a:t>
            </a:r>
            <a:endParaRPr lang="en-US" sz="3000" b="1" dirty="0" smtClean="0">
              <a:solidFill>
                <a:srgbClr val="000099"/>
              </a:solidFill>
            </a:endParaRPr>
          </a:p>
          <a:p>
            <a:pPr>
              <a:spcBef>
                <a:spcPts val="200"/>
              </a:spcBef>
            </a:pPr>
            <a:endParaRPr lang="en-US" sz="3000" b="1" dirty="0"/>
          </a:p>
          <a:p>
            <a:pPr>
              <a:spcBef>
                <a:spcPts val="200"/>
              </a:spcBef>
            </a:pPr>
            <a:endParaRPr lang="en-US" sz="3000" b="1" dirty="0"/>
          </a:p>
          <a:p>
            <a:pPr>
              <a:spcBef>
                <a:spcPts val="200"/>
              </a:spcBef>
            </a:pPr>
            <a:endParaRPr lang="en-IN" sz="3000" b="1" dirty="0"/>
          </a:p>
        </p:txBody>
      </p:sp>
    </p:spTree>
    <p:extLst>
      <p:ext uri="{BB962C8B-B14F-4D97-AF65-F5344CB8AC3E}">
        <p14:creationId xmlns:p14="http://schemas.microsoft.com/office/powerpoint/2010/main" xmlns="" val="1727782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25ACDC-3141-4C42-8CCA-80DD4F2FA024}"/>
              </a:ext>
            </a:extLst>
          </p:cNvPr>
          <p:cNvSpPr>
            <a:spLocks noGrp="1"/>
          </p:cNvSpPr>
          <p:nvPr>
            <p:ph type="title"/>
          </p:nvPr>
        </p:nvSpPr>
        <p:spPr>
          <a:xfrm>
            <a:off x="457200" y="76200"/>
            <a:ext cx="8229600" cy="792162"/>
          </a:xfrm>
        </p:spPr>
        <p:txBody>
          <a:bodyPr>
            <a:normAutofit fontScale="90000"/>
          </a:bodyPr>
          <a:lstStyle/>
          <a:p>
            <a:r>
              <a:rPr lang="en-US" b="1" dirty="0" smtClean="0">
                <a:solidFill>
                  <a:srgbClr val="FF3300"/>
                </a:solidFill>
                <a:cs typeface="Arial" panose="020B0604020202020204" pitchFamily="34" charset="0"/>
              </a:rPr>
              <a:t>Case Definition (</a:t>
            </a:r>
            <a:r>
              <a:rPr lang="en-US" b="1" dirty="0" smtClean="0">
                <a:solidFill>
                  <a:srgbClr val="FF3300"/>
                </a:solidFill>
              </a:rPr>
              <a:t>When to suspect?)</a:t>
            </a:r>
            <a:endParaRPr lang="en-IN" b="1" dirty="0">
              <a:solidFill>
                <a:srgbClr val="FF3300"/>
              </a:solidFill>
            </a:endParaRPr>
          </a:p>
        </p:txBody>
      </p:sp>
      <p:sp>
        <p:nvSpPr>
          <p:cNvPr id="3" name="Content Placeholder 2">
            <a:extLst>
              <a:ext uri="{FF2B5EF4-FFF2-40B4-BE49-F238E27FC236}">
                <a16:creationId xmlns:a16="http://schemas.microsoft.com/office/drawing/2014/main" xmlns="" id="{31DA0173-EB5C-4D72-8A58-003A1A7C40B4}"/>
              </a:ext>
            </a:extLst>
          </p:cNvPr>
          <p:cNvSpPr>
            <a:spLocks noGrp="1"/>
          </p:cNvSpPr>
          <p:nvPr>
            <p:ph idx="1"/>
          </p:nvPr>
        </p:nvSpPr>
        <p:spPr>
          <a:xfrm>
            <a:off x="457200" y="838200"/>
            <a:ext cx="8534400" cy="5943600"/>
          </a:xfrm>
        </p:spPr>
        <p:txBody>
          <a:bodyPr>
            <a:noAutofit/>
          </a:bodyPr>
          <a:lstStyle/>
          <a:p>
            <a:r>
              <a:rPr lang="en-US" sz="2800" b="1" dirty="0" smtClean="0">
                <a:cs typeface="Arial" panose="020B0604020202020204" pitchFamily="34" charset="0"/>
              </a:rPr>
              <a:t>Asymptomatic direct and high risk contacts of a confirmed case (should be tested once between day 5 and day 14 after contact) </a:t>
            </a:r>
          </a:p>
          <a:p>
            <a:r>
              <a:rPr lang="en-US" sz="2800" b="1" dirty="0" smtClean="0">
                <a:cs typeface="Arial" panose="020B0604020202020204" pitchFamily="34" charset="0"/>
              </a:rPr>
              <a:t>In Hotspots/cluster (as per </a:t>
            </a:r>
            <a:r>
              <a:rPr lang="en-US" sz="2800" b="1" dirty="0" err="1" smtClean="0">
                <a:cs typeface="Arial" panose="020B0604020202020204" pitchFamily="34" charset="0"/>
              </a:rPr>
              <a:t>MoHFW</a:t>
            </a:r>
            <a:r>
              <a:rPr lang="en-US" sz="2800" b="1" dirty="0" smtClean="0">
                <a:cs typeface="Arial" panose="020B0604020202020204" pitchFamily="34" charset="0"/>
              </a:rPr>
              <a:t>) and in large migration gatherings/evacuees centers: All symptomatic Influenza like illness (fever, cough, sore throat, runny nose) </a:t>
            </a:r>
          </a:p>
          <a:p>
            <a:r>
              <a:rPr lang="en-US" sz="2800" b="1" dirty="0" smtClean="0">
                <a:cs typeface="Arial" panose="020B0604020202020204" pitchFamily="34" charset="0"/>
              </a:rPr>
              <a:t>Symptomatic refers to fever/cough/shortness of breath. </a:t>
            </a:r>
          </a:p>
          <a:p>
            <a:r>
              <a:rPr lang="en-US" sz="2800" b="1" dirty="0" smtClean="0">
                <a:cs typeface="Arial" panose="020B0604020202020204" pitchFamily="34" charset="0"/>
              </a:rPr>
              <a:t>Direct and high-risk contacts include those who live in the same household with a confirmed case and </a:t>
            </a:r>
          </a:p>
          <a:p>
            <a:r>
              <a:rPr lang="en-US" sz="2800" b="1" dirty="0" smtClean="0">
                <a:cs typeface="Arial" panose="020B0604020202020204" pitchFamily="34" charset="0"/>
              </a:rPr>
              <a:t>HCP who examined a confirmed case without PPE or with a breach in PPE</a:t>
            </a:r>
            <a:endParaRPr lang="en-IN" sz="2800" b="1" dirty="0" smtClean="0">
              <a:cs typeface="Arial" panose="020B0604020202020204" pitchFamily="34" charset="0"/>
            </a:endParaRPr>
          </a:p>
          <a:p>
            <a:pPr>
              <a:spcBef>
                <a:spcPts val="200"/>
              </a:spcBef>
              <a:buNone/>
            </a:pPr>
            <a:endParaRPr lang="en-US" sz="3000" b="1" dirty="0" smtClean="0"/>
          </a:p>
          <a:p>
            <a:pPr>
              <a:spcBef>
                <a:spcPts val="200"/>
              </a:spcBef>
            </a:pPr>
            <a:endParaRPr lang="en-US" sz="3000" b="1" dirty="0"/>
          </a:p>
          <a:p>
            <a:pPr>
              <a:spcBef>
                <a:spcPts val="200"/>
              </a:spcBef>
            </a:pPr>
            <a:endParaRPr lang="en-IN" sz="3000" b="1" dirty="0"/>
          </a:p>
        </p:txBody>
      </p:sp>
    </p:spTree>
    <p:extLst>
      <p:ext uri="{BB962C8B-B14F-4D97-AF65-F5344CB8AC3E}">
        <p14:creationId xmlns:p14="http://schemas.microsoft.com/office/powerpoint/2010/main" xmlns="" val="1727782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25ACDC-3141-4C42-8CCA-80DD4F2FA024}"/>
              </a:ext>
            </a:extLst>
          </p:cNvPr>
          <p:cNvSpPr>
            <a:spLocks noGrp="1"/>
          </p:cNvSpPr>
          <p:nvPr>
            <p:ph type="title"/>
          </p:nvPr>
        </p:nvSpPr>
        <p:spPr>
          <a:xfrm>
            <a:off x="457200" y="350838"/>
            <a:ext cx="8229600" cy="792162"/>
          </a:xfrm>
        </p:spPr>
        <p:txBody>
          <a:bodyPr>
            <a:normAutofit/>
          </a:bodyPr>
          <a:lstStyle/>
          <a:p>
            <a:r>
              <a:rPr lang="en-US" b="1" dirty="0" smtClean="0">
                <a:solidFill>
                  <a:srgbClr val="FF3300"/>
                </a:solidFill>
                <a:cs typeface="Arial" panose="020B0604020202020204" pitchFamily="34" charset="0"/>
              </a:rPr>
              <a:t>Confirmed Case</a:t>
            </a:r>
            <a:endParaRPr lang="en-IN" b="1" dirty="0">
              <a:solidFill>
                <a:srgbClr val="FF3300"/>
              </a:solidFill>
            </a:endParaRPr>
          </a:p>
        </p:txBody>
      </p:sp>
      <p:sp>
        <p:nvSpPr>
          <p:cNvPr id="3" name="Content Placeholder 2">
            <a:extLst>
              <a:ext uri="{FF2B5EF4-FFF2-40B4-BE49-F238E27FC236}">
                <a16:creationId xmlns:a16="http://schemas.microsoft.com/office/drawing/2014/main" xmlns="" id="{31DA0173-EB5C-4D72-8A58-003A1A7C40B4}"/>
              </a:ext>
            </a:extLst>
          </p:cNvPr>
          <p:cNvSpPr>
            <a:spLocks noGrp="1"/>
          </p:cNvSpPr>
          <p:nvPr>
            <p:ph idx="1"/>
          </p:nvPr>
        </p:nvSpPr>
        <p:spPr>
          <a:xfrm>
            <a:off x="457200" y="1371600"/>
            <a:ext cx="8229600" cy="2667000"/>
          </a:xfrm>
        </p:spPr>
        <p:txBody>
          <a:bodyPr>
            <a:noAutofit/>
          </a:bodyPr>
          <a:lstStyle/>
          <a:p>
            <a:pPr algn="ctr">
              <a:spcBef>
                <a:spcPts val="600"/>
              </a:spcBef>
              <a:buNone/>
            </a:pPr>
            <a:r>
              <a:rPr lang="en-US" b="1" dirty="0" smtClean="0">
                <a:latin typeface="Arial" panose="020B0604020202020204" pitchFamily="34" charset="0"/>
                <a:cs typeface="Arial" panose="020B0604020202020204" pitchFamily="34" charset="0"/>
              </a:rPr>
              <a:t>A person with laboratory confirmation of virus causing COVID-19 infection, irrespective of clinical signs and symptoms</a:t>
            </a:r>
            <a:endParaRPr lang="en-US" b="1" dirty="0"/>
          </a:p>
          <a:p>
            <a:pPr algn="ctr">
              <a:spcBef>
                <a:spcPts val="600"/>
              </a:spcBef>
            </a:pPr>
            <a:endParaRPr lang="en-US" b="1" dirty="0"/>
          </a:p>
          <a:p>
            <a:pPr algn="ctr">
              <a:spcBef>
                <a:spcPts val="600"/>
              </a:spcBef>
            </a:pPr>
            <a:endParaRPr lang="en-IN" b="1" dirty="0"/>
          </a:p>
        </p:txBody>
      </p:sp>
    </p:spTree>
    <p:extLst>
      <p:ext uri="{BB962C8B-B14F-4D97-AF65-F5344CB8AC3E}">
        <p14:creationId xmlns:p14="http://schemas.microsoft.com/office/powerpoint/2010/main" xmlns="" val="1727782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25ACDC-3141-4C42-8CCA-80DD4F2FA024}"/>
              </a:ext>
            </a:extLst>
          </p:cNvPr>
          <p:cNvSpPr>
            <a:spLocks noGrp="1"/>
          </p:cNvSpPr>
          <p:nvPr>
            <p:ph type="title"/>
          </p:nvPr>
        </p:nvSpPr>
        <p:spPr/>
        <p:txBody>
          <a:bodyPr/>
          <a:lstStyle/>
          <a:p>
            <a:r>
              <a:rPr lang="en-US" b="1" dirty="0" smtClean="0">
                <a:solidFill>
                  <a:srgbClr val="FF3300"/>
                </a:solidFill>
                <a:latin typeface="Arial" panose="020B0604020202020204" pitchFamily="34" charset="0"/>
                <a:cs typeface="Arial" panose="020B0604020202020204" pitchFamily="34" charset="0"/>
              </a:rPr>
              <a:t>Close Contacts </a:t>
            </a:r>
            <a:endParaRPr lang="en-IN" b="1" dirty="0">
              <a:solidFill>
                <a:srgbClr val="FF3300"/>
              </a:solidFill>
            </a:endParaRPr>
          </a:p>
        </p:txBody>
      </p:sp>
      <p:sp>
        <p:nvSpPr>
          <p:cNvPr id="5" name="Content Placeholder 2">
            <a:extLst>
              <a:ext uri="{FF2B5EF4-FFF2-40B4-BE49-F238E27FC236}">
                <a16:creationId xmlns:a16="http://schemas.microsoft.com/office/drawing/2014/main" xmlns="" id="{F936DD23-5580-466F-9232-01A6C879AD6A}"/>
              </a:ext>
            </a:extLst>
          </p:cNvPr>
          <p:cNvSpPr>
            <a:spLocks noGrp="1"/>
          </p:cNvSpPr>
          <p:nvPr>
            <p:ph idx="1"/>
          </p:nvPr>
        </p:nvSpPr>
        <p:spPr>
          <a:xfrm>
            <a:off x="381000" y="1295400"/>
            <a:ext cx="8458200" cy="5486400"/>
          </a:xfrm>
        </p:spPr>
        <p:txBody>
          <a:bodyPr anchor="ctr">
            <a:noAutofit/>
          </a:bodyPr>
          <a:lstStyle/>
          <a:p>
            <a:r>
              <a:rPr lang="en-US" sz="3000" b="1" dirty="0">
                <a:cs typeface="Arial" panose="020B0604020202020204" pitchFamily="34" charset="0"/>
              </a:rPr>
              <a:t>Close contact of a probable or confirmed case is defined as </a:t>
            </a:r>
          </a:p>
          <a:p>
            <a:r>
              <a:rPr lang="en-US" sz="3000" b="1" dirty="0">
                <a:cs typeface="Arial" panose="020B0604020202020204" pitchFamily="34" charset="0"/>
              </a:rPr>
              <a:t> A person living in the same household as a COVID-19 case; </a:t>
            </a:r>
          </a:p>
          <a:p>
            <a:r>
              <a:rPr lang="en-US" sz="3000" b="1" dirty="0">
                <a:cs typeface="Arial" panose="020B0604020202020204" pitchFamily="34" charset="0"/>
              </a:rPr>
              <a:t> A person having had direct physical contact with a COVID-19 case (e.g. shaking hands); </a:t>
            </a:r>
          </a:p>
          <a:p>
            <a:r>
              <a:rPr lang="en-US" sz="3000" b="1" dirty="0">
                <a:cs typeface="Arial" panose="020B0604020202020204" pitchFamily="34" charset="0"/>
              </a:rPr>
              <a:t> A person having unprotected direct contact with infectious secretions of a COVID-19 case </a:t>
            </a:r>
          </a:p>
          <a:p>
            <a:r>
              <a:rPr lang="en-US" sz="3000" b="1" dirty="0">
                <a:cs typeface="Arial" panose="020B0604020202020204" pitchFamily="34" charset="0"/>
              </a:rPr>
              <a:t> A person having had face-to-face contact with a COVID-19 case within 2 </a:t>
            </a:r>
            <a:r>
              <a:rPr lang="en-US" sz="3000" b="1" dirty="0" err="1">
                <a:cs typeface="Arial" panose="020B0604020202020204" pitchFamily="34" charset="0"/>
              </a:rPr>
              <a:t>metres</a:t>
            </a:r>
            <a:r>
              <a:rPr lang="en-US" sz="3000" b="1" dirty="0">
                <a:cs typeface="Arial" panose="020B0604020202020204" pitchFamily="34" charset="0"/>
              </a:rPr>
              <a:t> and &gt; 15 minutes;</a:t>
            </a:r>
            <a:endParaRPr lang="en-IN" sz="3000" b="1" dirty="0">
              <a:cs typeface="Arial" panose="020B0604020202020204" pitchFamily="34" charset="0"/>
            </a:endParaRPr>
          </a:p>
        </p:txBody>
      </p:sp>
    </p:spTree>
    <p:extLst>
      <p:ext uri="{BB962C8B-B14F-4D97-AF65-F5344CB8AC3E}">
        <p14:creationId xmlns:p14="http://schemas.microsoft.com/office/powerpoint/2010/main" xmlns="" val="1727782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25ACDC-3141-4C42-8CCA-80DD4F2FA024}"/>
              </a:ext>
            </a:extLst>
          </p:cNvPr>
          <p:cNvSpPr>
            <a:spLocks noGrp="1"/>
          </p:cNvSpPr>
          <p:nvPr>
            <p:ph type="title"/>
          </p:nvPr>
        </p:nvSpPr>
        <p:spPr/>
        <p:txBody>
          <a:bodyPr/>
          <a:lstStyle/>
          <a:p>
            <a:r>
              <a:rPr lang="en-US" b="1" dirty="0" smtClean="0">
                <a:solidFill>
                  <a:srgbClr val="FF3300"/>
                </a:solidFill>
                <a:latin typeface="Arial" panose="020B0604020202020204" pitchFamily="34" charset="0"/>
                <a:cs typeface="Arial" panose="020B0604020202020204" pitchFamily="34" charset="0"/>
              </a:rPr>
              <a:t>Close Contacts </a:t>
            </a:r>
            <a:endParaRPr lang="en-IN" b="1" dirty="0">
              <a:solidFill>
                <a:srgbClr val="FF3300"/>
              </a:solidFill>
            </a:endParaRPr>
          </a:p>
        </p:txBody>
      </p:sp>
      <p:sp>
        <p:nvSpPr>
          <p:cNvPr id="5" name="Content Placeholder 2">
            <a:extLst>
              <a:ext uri="{FF2B5EF4-FFF2-40B4-BE49-F238E27FC236}">
                <a16:creationId xmlns:a16="http://schemas.microsoft.com/office/drawing/2014/main" xmlns="" id="{F936DD23-5580-466F-9232-01A6C879AD6A}"/>
              </a:ext>
            </a:extLst>
          </p:cNvPr>
          <p:cNvSpPr>
            <a:spLocks noGrp="1"/>
          </p:cNvSpPr>
          <p:nvPr>
            <p:ph idx="1"/>
          </p:nvPr>
        </p:nvSpPr>
        <p:spPr>
          <a:xfrm>
            <a:off x="381000" y="1295400"/>
            <a:ext cx="8458200" cy="5486400"/>
          </a:xfrm>
        </p:spPr>
        <p:txBody>
          <a:bodyPr anchor="ctr">
            <a:noAutofit/>
          </a:bodyPr>
          <a:lstStyle/>
          <a:p>
            <a:pPr>
              <a:spcBef>
                <a:spcPts val="400"/>
              </a:spcBef>
            </a:pPr>
            <a:r>
              <a:rPr lang="en-US" sz="3000" b="1" dirty="0" smtClean="0">
                <a:latin typeface="Arial" panose="020B0604020202020204" pitchFamily="34" charset="0"/>
                <a:cs typeface="Arial" panose="020B0604020202020204" pitchFamily="34" charset="0"/>
              </a:rPr>
              <a:t>A person who was in a closed environment  with a COVID-19 case for 15 minutes or more and at a distance of less than 2 </a:t>
            </a:r>
            <a:r>
              <a:rPr lang="en-US" sz="3000" b="1" dirty="0" err="1" smtClean="0">
                <a:latin typeface="Arial" panose="020B0604020202020204" pitchFamily="34" charset="0"/>
                <a:cs typeface="Arial" panose="020B0604020202020204" pitchFamily="34" charset="0"/>
              </a:rPr>
              <a:t>metres</a:t>
            </a:r>
            <a:endParaRPr lang="en-US" sz="3000" b="1" dirty="0" smtClean="0">
              <a:latin typeface="Arial" panose="020B0604020202020204" pitchFamily="34" charset="0"/>
              <a:cs typeface="Arial" panose="020B0604020202020204" pitchFamily="34" charset="0"/>
            </a:endParaRPr>
          </a:p>
          <a:p>
            <a:pPr>
              <a:spcBef>
                <a:spcPts val="400"/>
              </a:spcBef>
            </a:pPr>
            <a:r>
              <a:rPr lang="en-US" sz="3000" b="1" dirty="0" smtClean="0">
                <a:latin typeface="Arial" panose="020B0604020202020204" pitchFamily="34" charset="0"/>
                <a:cs typeface="Arial" panose="020B0604020202020204" pitchFamily="34" charset="0"/>
              </a:rPr>
              <a:t> A healthcare worker (HCW) or other person providing direct care for a COVID-19 case, or laboratory workers handling specimens from a COVID-19 case without recommended personal protective equipment (PPE) or with a possible breach of PPE</a:t>
            </a:r>
            <a:endParaRPr lang="en-US"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27782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95B0F-32CB-4E6E-B41D-EDF4EB7336ED}"/>
              </a:ext>
            </a:extLst>
          </p:cNvPr>
          <p:cNvSpPr>
            <a:spLocks noGrp="1"/>
          </p:cNvSpPr>
          <p:nvPr>
            <p:ph type="title"/>
          </p:nvPr>
        </p:nvSpPr>
        <p:spPr>
          <a:xfrm>
            <a:off x="362264" y="152400"/>
            <a:ext cx="8629336" cy="1450757"/>
          </a:xfrm>
        </p:spPr>
        <p:txBody>
          <a:bodyPr/>
          <a:lstStyle/>
          <a:p>
            <a:r>
              <a:rPr lang="en-US" b="1" dirty="0">
                <a:solidFill>
                  <a:srgbClr val="FF0000"/>
                </a:solidFill>
                <a:cs typeface="Arial" panose="020B0604020202020204" pitchFamily="34" charset="0"/>
              </a:rPr>
              <a:t>Recommendations for sample collection</a:t>
            </a:r>
            <a:endParaRPr lang="en-IN" b="1" dirty="0">
              <a:solidFill>
                <a:srgbClr val="FF0000"/>
              </a:solidFill>
              <a:cs typeface="Arial" panose="020B0604020202020204" pitchFamily="34" charset="0"/>
            </a:endParaRPr>
          </a:p>
        </p:txBody>
      </p:sp>
      <p:sp>
        <p:nvSpPr>
          <p:cNvPr id="3" name="Content Placeholder 2">
            <a:extLst>
              <a:ext uri="{FF2B5EF4-FFF2-40B4-BE49-F238E27FC236}">
                <a16:creationId xmlns:a16="http://schemas.microsoft.com/office/drawing/2014/main" xmlns="" id="{670D74EE-C99E-49A7-B1F3-10796CCD33C3}"/>
              </a:ext>
            </a:extLst>
          </p:cNvPr>
          <p:cNvSpPr>
            <a:spLocks noGrp="1"/>
          </p:cNvSpPr>
          <p:nvPr>
            <p:ph idx="1"/>
          </p:nvPr>
        </p:nvSpPr>
        <p:spPr>
          <a:xfrm>
            <a:off x="381000" y="1676400"/>
            <a:ext cx="8458200" cy="4953000"/>
          </a:xfrm>
        </p:spPr>
        <p:txBody>
          <a:bodyPr>
            <a:noAutofit/>
          </a:bodyPr>
          <a:lstStyle/>
          <a:p>
            <a:r>
              <a:rPr lang="en-US" sz="2800" dirty="0"/>
              <a:t> </a:t>
            </a:r>
            <a:r>
              <a:rPr lang="en-US" sz="2800" b="1" dirty="0">
                <a:cs typeface="Arial" panose="020B0604020202020204" pitchFamily="34" charset="0"/>
              </a:rPr>
              <a:t>Collection of specimens to test for SARS-CoV-2 from the upper respiratory tract (nasopharyngeal and oropharyngeal swab) is the preferred method for diagnosis</a:t>
            </a:r>
          </a:p>
          <a:p>
            <a:r>
              <a:rPr lang="en-US" sz="2800" b="1" dirty="0">
                <a:cs typeface="Arial" panose="020B0604020202020204" pitchFamily="34" charset="0"/>
              </a:rPr>
              <a:t> Preferred sample: Throat and nasal swab in viral transport media (VTM) and transported on ice </a:t>
            </a:r>
          </a:p>
          <a:p>
            <a:r>
              <a:rPr lang="en-US" sz="2800" b="1" dirty="0">
                <a:cs typeface="Arial" panose="020B0604020202020204" pitchFamily="34" charset="0"/>
              </a:rPr>
              <a:t> Alternate: Nasopharyngeal swab, BAL or endotracheal aspirate which has to be mixed with the viral transport medium and transported on ice </a:t>
            </a:r>
          </a:p>
          <a:p>
            <a:r>
              <a:rPr lang="en-US" sz="2800" b="1" dirty="0">
                <a:cs typeface="Arial" panose="020B0604020202020204" pitchFamily="34" charset="0"/>
              </a:rPr>
              <a:t> Induction of sputum collection is not </a:t>
            </a:r>
            <a:r>
              <a:rPr lang="en-US" sz="2800" b="1" dirty="0" smtClean="0">
                <a:cs typeface="Arial" panose="020B0604020202020204" pitchFamily="34" charset="0"/>
              </a:rPr>
              <a:t>recommended</a:t>
            </a:r>
            <a:endParaRPr lang="en-US" sz="2800" b="1" dirty="0">
              <a:cs typeface="Arial" panose="020B0604020202020204" pitchFamily="34" charset="0"/>
            </a:endParaRPr>
          </a:p>
        </p:txBody>
      </p:sp>
    </p:spTree>
    <p:extLst>
      <p:ext uri="{BB962C8B-B14F-4D97-AF65-F5344CB8AC3E}">
        <p14:creationId xmlns:p14="http://schemas.microsoft.com/office/powerpoint/2010/main" xmlns="" val="709766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5F2DE2-FBDA-4FE9-9A98-154680038874}"/>
              </a:ext>
            </a:extLst>
          </p:cNvPr>
          <p:cNvSpPr>
            <a:spLocks noGrp="1"/>
          </p:cNvSpPr>
          <p:nvPr>
            <p:ph type="title"/>
          </p:nvPr>
        </p:nvSpPr>
        <p:spPr>
          <a:xfrm>
            <a:off x="304800" y="76200"/>
            <a:ext cx="8534400" cy="1143000"/>
          </a:xfrm>
        </p:spPr>
        <p:txBody>
          <a:bodyPr>
            <a:normAutofit fontScale="90000"/>
          </a:bodyPr>
          <a:lstStyle/>
          <a:p>
            <a:r>
              <a:rPr lang="en-US" b="1" dirty="0">
                <a:solidFill>
                  <a:srgbClr val="FF0000"/>
                </a:solidFill>
                <a:cs typeface="Arial" panose="020B0604020202020204" pitchFamily="34" charset="0"/>
              </a:rPr>
              <a:t>Current recommended diagnostic modality for COVID-19</a:t>
            </a:r>
            <a:endParaRPr lang="en-IN" b="1" dirty="0">
              <a:solidFill>
                <a:srgbClr val="FF0000"/>
              </a:solidFill>
              <a:cs typeface="Arial" panose="020B0604020202020204" pitchFamily="34" charset="0"/>
            </a:endParaRPr>
          </a:p>
        </p:txBody>
      </p:sp>
      <p:sp>
        <p:nvSpPr>
          <p:cNvPr id="3" name="Content Placeholder 2">
            <a:extLst>
              <a:ext uri="{FF2B5EF4-FFF2-40B4-BE49-F238E27FC236}">
                <a16:creationId xmlns:a16="http://schemas.microsoft.com/office/drawing/2014/main" xmlns="" id="{D2770EE3-89C8-4011-BED5-1D257CF3D6A7}"/>
              </a:ext>
            </a:extLst>
          </p:cNvPr>
          <p:cNvSpPr>
            <a:spLocks noGrp="1"/>
          </p:cNvSpPr>
          <p:nvPr>
            <p:ph idx="1"/>
          </p:nvPr>
        </p:nvSpPr>
        <p:spPr>
          <a:xfrm>
            <a:off x="152400" y="1295400"/>
            <a:ext cx="8915400" cy="4911754"/>
          </a:xfrm>
        </p:spPr>
        <p:txBody>
          <a:bodyPr>
            <a:noAutofit/>
          </a:bodyPr>
          <a:lstStyle/>
          <a:p>
            <a:pPr>
              <a:spcBef>
                <a:spcPts val="500"/>
              </a:spcBef>
            </a:pPr>
            <a:r>
              <a:rPr lang="en-US" sz="2600" dirty="0"/>
              <a:t> </a:t>
            </a:r>
            <a:r>
              <a:rPr lang="en-US" sz="2600" b="1" dirty="0">
                <a:cs typeface="Arial" panose="020B0604020202020204" pitchFamily="34" charset="0"/>
              </a:rPr>
              <a:t>SARS-CoV-2 RNA is detected by polymerase chain reaction (RT-PCR)</a:t>
            </a:r>
          </a:p>
          <a:p>
            <a:pPr>
              <a:spcBef>
                <a:spcPts val="200"/>
              </a:spcBef>
            </a:pPr>
            <a:r>
              <a:rPr lang="en-US" sz="2600" b="1" dirty="0">
                <a:cs typeface="Arial" panose="020B0604020202020204" pitchFamily="34" charset="0"/>
              </a:rPr>
              <a:t> Results are generally available within a few hours to 2 days </a:t>
            </a:r>
          </a:p>
          <a:p>
            <a:pPr>
              <a:spcBef>
                <a:spcPts val="500"/>
              </a:spcBef>
            </a:pPr>
            <a:r>
              <a:rPr lang="en-US" sz="2600" b="1" dirty="0">
                <a:cs typeface="Arial" panose="020B0604020202020204" pitchFamily="34" charset="0"/>
              </a:rPr>
              <a:t> A single positive test should be confirmed by a second RT-PCR assay targeting a different SARS-CoV-2 gene </a:t>
            </a:r>
          </a:p>
          <a:p>
            <a:pPr>
              <a:spcBef>
                <a:spcPts val="500"/>
              </a:spcBef>
            </a:pPr>
            <a:r>
              <a:rPr lang="en-US" sz="2600" b="1" dirty="0">
                <a:cs typeface="Arial" panose="020B0604020202020204" pitchFamily="34" charset="0"/>
              </a:rPr>
              <a:t> If initial testing is negative but the suspicion for COVID-19 remains, the WHO recommends re-sampling and testing from multiple respiratory tract sites </a:t>
            </a:r>
          </a:p>
          <a:p>
            <a:pPr>
              <a:spcBef>
                <a:spcPts val="500"/>
              </a:spcBef>
            </a:pPr>
            <a:r>
              <a:rPr lang="en-US" sz="2600" b="1" dirty="0">
                <a:cs typeface="Arial" panose="020B0604020202020204" pitchFamily="34" charset="0"/>
              </a:rPr>
              <a:t> For safety reasons, specimens from a patient with suspected or documented COVID-19 should not be submitted for viral culture. </a:t>
            </a:r>
          </a:p>
          <a:p>
            <a:pPr>
              <a:spcBef>
                <a:spcPts val="500"/>
              </a:spcBef>
            </a:pPr>
            <a:r>
              <a:rPr lang="en-US" sz="2600" b="1" dirty="0">
                <a:cs typeface="Arial" panose="020B0604020202020204" pitchFamily="34" charset="0"/>
              </a:rPr>
              <a:t> Samples should also be tested for other viral/bacterial pathogens.</a:t>
            </a:r>
            <a:endParaRPr lang="en-IN" sz="2600" b="1" dirty="0">
              <a:cs typeface="Arial" panose="020B0604020202020204" pitchFamily="34" charset="0"/>
            </a:endParaRPr>
          </a:p>
        </p:txBody>
      </p:sp>
    </p:spTree>
    <p:extLst>
      <p:ext uri="{BB962C8B-B14F-4D97-AF65-F5344CB8AC3E}">
        <p14:creationId xmlns:p14="http://schemas.microsoft.com/office/powerpoint/2010/main" xmlns="" val="350794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90600"/>
            <a:ext cx="8382000" cy="5135563"/>
          </a:xfrm>
        </p:spPr>
        <p:txBody>
          <a:bodyPr>
            <a:noAutofit/>
          </a:bodyPr>
          <a:lstStyle/>
          <a:p>
            <a:pPr>
              <a:spcBef>
                <a:spcPts val="600"/>
              </a:spcBef>
              <a:spcAft>
                <a:spcPts val="1200"/>
              </a:spcAft>
              <a:buClr>
                <a:srgbClr val="660066"/>
              </a:buClr>
              <a:buSzPct val="105000"/>
              <a:buNone/>
              <a:tabLst>
                <a:tab pos="457200" algn="l"/>
              </a:tabLst>
            </a:pPr>
            <a:r>
              <a:rPr lang="en-US" b="1" dirty="0">
                <a:solidFill>
                  <a:srgbClr val="0033CC"/>
                </a:solidFill>
                <a:ea typeface="ＭＳ Ｐゴシック" charset="0"/>
                <a:cs typeface="Arial" charset="0"/>
              </a:rPr>
              <a:t>We would like you to introduce yourselves now:</a:t>
            </a:r>
          </a:p>
          <a:p>
            <a:pPr lvl="1">
              <a:spcBef>
                <a:spcPts val="600"/>
              </a:spcBef>
              <a:spcAft>
                <a:spcPts val="1200"/>
              </a:spcAft>
              <a:buClr>
                <a:srgbClr val="660066"/>
              </a:buClr>
              <a:buSzPct val="105000"/>
              <a:tabLst>
                <a:tab pos="457200" algn="l"/>
              </a:tabLst>
            </a:pPr>
            <a:r>
              <a:rPr lang="en-AU" sz="3200" b="1" dirty="0">
                <a:ea typeface="ＭＳ Ｐゴシック" charset="0"/>
                <a:cs typeface="Arial" charset="0"/>
              </a:rPr>
              <a:t>Who are you?</a:t>
            </a:r>
          </a:p>
          <a:p>
            <a:pPr lvl="1">
              <a:spcBef>
                <a:spcPts val="600"/>
              </a:spcBef>
              <a:spcAft>
                <a:spcPts val="1200"/>
              </a:spcAft>
              <a:buClr>
                <a:srgbClr val="660066"/>
              </a:buClr>
              <a:buSzPct val="105000"/>
              <a:tabLst>
                <a:tab pos="457200" algn="l"/>
              </a:tabLst>
            </a:pPr>
            <a:r>
              <a:rPr lang="en-AU" sz="3200" b="1" dirty="0">
                <a:ea typeface="ＭＳ Ｐゴシック" charset="0"/>
                <a:cs typeface="Arial" charset="0"/>
              </a:rPr>
              <a:t>What is your professional background?</a:t>
            </a:r>
          </a:p>
          <a:p>
            <a:pPr lvl="1">
              <a:spcBef>
                <a:spcPts val="600"/>
              </a:spcBef>
              <a:spcAft>
                <a:spcPts val="1200"/>
              </a:spcAft>
              <a:buClr>
                <a:srgbClr val="660066"/>
              </a:buClr>
              <a:buSzPct val="105000"/>
              <a:tabLst>
                <a:tab pos="457200" algn="l"/>
              </a:tabLst>
            </a:pPr>
            <a:r>
              <a:rPr lang="en-AU" sz="3200" b="1" dirty="0">
                <a:ea typeface="ＭＳ Ｐゴシック" charset="0"/>
                <a:cs typeface="Arial" charset="0"/>
              </a:rPr>
              <a:t>What is your experience with COVID 19?</a:t>
            </a:r>
          </a:p>
          <a:p>
            <a:pPr lvl="1">
              <a:spcBef>
                <a:spcPts val="600"/>
              </a:spcBef>
              <a:spcAft>
                <a:spcPts val="1200"/>
              </a:spcAft>
              <a:buClr>
                <a:srgbClr val="660066"/>
              </a:buClr>
              <a:buSzPct val="105000"/>
              <a:tabLst>
                <a:tab pos="457200" algn="l"/>
              </a:tabLst>
            </a:pPr>
            <a:r>
              <a:rPr lang="en-AU" sz="3200" b="1" dirty="0">
                <a:ea typeface="ＭＳ Ｐゴシック" charset="0"/>
                <a:cs typeface="Arial" charset="0"/>
              </a:rPr>
              <a:t>What do you hope to gain from this course?</a:t>
            </a:r>
          </a:p>
          <a:p>
            <a:endParaRPr lang="en-US" sz="36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95B0F-32CB-4E6E-B41D-EDF4EB7336ED}"/>
              </a:ext>
            </a:extLst>
          </p:cNvPr>
          <p:cNvSpPr>
            <a:spLocks noGrp="1"/>
          </p:cNvSpPr>
          <p:nvPr>
            <p:ph type="title"/>
          </p:nvPr>
        </p:nvSpPr>
        <p:spPr>
          <a:xfrm>
            <a:off x="362264" y="76200"/>
            <a:ext cx="8629336" cy="1066800"/>
          </a:xfrm>
        </p:spPr>
        <p:txBody>
          <a:bodyPr>
            <a:normAutofit fontScale="90000"/>
          </a:bodyPr>
          <a:lstStyle/>
          <a:p>
            <a:r>
              <a:rPr lang="en-US" b="1" dirty="0">
                <a:solidFill>
                  <a:srgbClr val="FF0000"/>
                </a:solidFill>
                <a:cs typeface="Arial" panose="020B0604020202020204" pitchFamily="34" charset="0"/>
              </a:rPr>
              <a:t>Recommendations for sample collection</a:t>
            </a:r>
            <a:endParaRPr lang="en-IN" b="1" dirty="0">
              <a:solidFill>
                <a:srgbClr val="FF0000"/>
              </a:solidFill>
              <a:cs typeface="Arial" panose="020B0604020202020204" pitchFamily="34" charset="0"/>
            </a:endParaRPr>
          </a:p>
        </p:txBody>
      </p:sp>
      <p:sp>
        <p:nvSpPr>
          <p:cNvPr id="3" name="Content Placeholder 2">
            <a:extLst>
              <a:ext uri="{FF2B5EF4-FFF2-40B4-BE49-F238E27FC236}">
                <a16:creationId xmlns:a16="http://schemas.microsoft.com/office/drawing/2014/main" xmlns="" id="{670D74EE-C99E-49A7-B1F3-10796CCD33C3}"/>
              </a:ext>
            </a:extLst>
          </p:cNvPr>
          <p:cNvSpPr>
            <a:spLocks noGrp="1"/>
          </p:cNvSpPr>
          <p:nvPr>
            <p:ph idx="1"/>
          </p:nvPr>
        </p:nvSpPr>
        <p:spPr>
          <a:xfrm>
            <a:off x="76200" y="1143000"/>
            <a:ext cx="8991600" cy="5638800"/>
          </a:xfrm>
        </p:spPr>
        <p:txBody>
          <a:bodyPr>
            <a:noAutofit/>
          </a:bodyPr>
          <a:lstStyle/>
          <a:p>
            <a:r>
              <a:rPr lang="en-US" sz="2100" dirty="0">
                <a:solidFill>
                  <a:srgbClr val="000099"/>
                </a:solidFill>
              </a:rPr>
              <a:t> </a:t>
            </a:r>
            <a:r>
              <a:rPr lang="en-US" sz="2100" b="1" dirty="0" smtClean="0">
                <a:solidFill>
                  <a:srgbClr val="000099"/>
                </a:solidFill>
                <a:cs typeface="Arial" panose="020B0604020202020204" pitchFamily="34" charset="0"/>
              </a:rPr>
              <a:t>INDIAN COUNCIL OF MEDICAL RESEARCH DEPARTMENT OF HEALTH RESEARCH Strategy for COVID19 testing in India (Version 4, dated 09/04/2020) </a:t>
            </a:r>
          </a:p>
          <a:p>
            <a:pPr>
              <a:buAutoNum type="arabicPeriod"/>
            </a:pPr>
            <a:r>
              <a:rPr lang="en-US" sz="2100" b="1" dirty="0" smtClean="0">
                <a:cs typeface="Arial" panose="020B0604020202020204" pitchFamily="34" charset="0"/>
              </a:rPr>
              <a:t>All symptomatic individuals who have undertaken  international travel in the last 14 days </a:t>
            </a:r>
          </a:p>
          <a:p>
            <a:pPr marL="457200" indent="-457200">
              <a:buAutoNum type="arabicPeriod" startAt="2"/>
            </a:pPr>
            <a:r>
              <a:rPr lang="en-US" sz="2100" b="1" dirty="0" smtClean="0">
                <a:cs typeface="Arial" panose="020B0604020202020204" pitchFamily="34" charset="0"/>
              </a:rPr>
              <a:t>All symptomatic contacts of laboratory confirmed cases </a:t>
            </a:r>
          </a:p>
          <a:p>
            <a:pPr marL="457200" indent="-457200">
              <a:buAutoNum type="arabicPeriod" startAt="2"/>
            </a:pPr>
            <a:r>
              <a:rPr lang="en-US" sz="2100" b="1" dirty="0" smtClean="0">
                <a:cs typeface="Arial" panose="020B0604020202020204" pitchFamily="34" charset="0"/>
              </a:rPr>
              <a:t>All symptomatic health care workers </a:t>
            </a:r>
          </a:p>
          <a:p>
            <a:pPr marL="457200" indent="-457200">
              <a:buAutoNum type="arabicPeriod" startAt="3"/>
            </a:pPr>
            <a:r>
              <a:rPr lang="en-US" sz="2100" b="1" dirty="0" smtClean="0">
                <a:cs typeface="Arial" panose="020B0604020202020204" pitchFamily="34" charset="0"/>
              </a:rPr>
              <a:t>All patients with Severe Acute Respiratory Illness (fever    AND cough and/or shortness of breath) </a:t>
            </a:r>
          </a:p>
          <a:p>
            <a:pPr marL="457200" indent="-457200">
              <a:buAutoNum type="arabicPeriod" startAt="3"/>
            </a:pPr>
            <a:r>
              <a:rPr lang="en-US" sz="2100" b="1" dirty="0" smtClean="0">
                <a:cs typeface="Arial" panose="020B0604020202020204" pitchFamily="34" charset="0"/>
              </a:rPr>
              <a:t>Asymptomatic direct and high-risk contacts of a confirmed case should be tested once between day 5 and day 14 of coming in his/her contact, In hotspots/cluster (as per </a:t>
            </a:r>
            <a:r>
              <a:rPr lang="en-US" sz="2100" b="1" dirty="0" err="1" smtClean="0">
                <a:cs typeface="Arial" panose="020B0604020202020204" pitchFamily="34" charset="0"/>
              </a:rPr>
              <a:t>MoHFW</a:t>
            </a:r>
            <a:r>
              <a:rPr lang="en-US" sz="2100" b="1" dirty="0" smtClean="0">
                <a:cs typeface="Arial" panose="020B0604020202020204" pitchFamily="34" charset="0"/>
              </a:rPr>
              <a:t>) and in large migration gatherings/ evacuees </a:t>
            </a:r>
            <a:r>
              <a:rPr lang="en-US" sz="2100" b="1" dirty="0" err="1" smtClean="0">
                <a:cs typeface="Arial" panose="020B0604020202020204" pitchFamily="34" charset="0"/>
              </a:rPr>
              <a:t>centres</a:t>
            </a:r>
            <a:r>
              <a:rPr lang="en-US" sz="2100" b="1" dirty="0" smtClean="0">
                <a:cs typeface="Arial" panose="020B0604020202020204" pitchFamily="34" charset="0"/>
              </a:rPr>
              <a:t> </a:t>
            </a:r>
          </a:p>
          <a:p>
            <a:pPr>
              <a:buNone/>
            </a:pPr>
            <a:r>
              <a:rPr lang="en-US" sz="2100" b="1" dirty="0" smtClean="0">
                <a:cs typeface="Arial" panose="020B0604020202020204" pitchFamily="34" charset="0"/>
              </a:rPr>
              <a:t>6.   All symptomatic ILI (fever, cough, sore throat, runny nose) </a:t>
            </a:r>
          </a:p>
          <a:p>
            <a:pPr>
              <a:buAutoNum type="alphaLcPeriod"/>
            </a:pPr>
            <a:r>
              <a:rPr lang="en-US" sz="2100" b="1" dirty="0" smtClean="0">
                <a:solidFill>
                  <a:srgbClr val="006600"/>
                </a:solidFill>
                <a:cs typeface="Arial" panose="020B0604020202020204" pitchFamily="34" charset="0"/>
              </a:rPr>
              <a:t> Within 7 days of illness – </a:t>
            </a:r>
            <a:r>
              <a:rPr lang="en-US" sz="2100" b="1" dirty="0" err="1" smtClean="0">
                <a:solidFill>
                  <a:srgbClr val="006600"/>
                </a:solidFill>
                <a:cs typeface="Arial" panose="020B0604020202020204" pitchFamily="34" charset="0"/>
              </a:rPr>
              <a:t>rRT</a:t>
            </a:r>
            <a:r>
              <a:rPr lang="en-US" sz="2100" b="1" dirty="0" smtClean="0">
                <a:solidFill>
                  <a:srgbClr val="006600"/>
                </a:solidFill>
                <a:cs typeface="Arial" panose="020B0604020202020204" pitchFamily="34" charset="0"/>
              </a:rPr>
              <a:t>-PCR </a:t>
            </a:r>
          </a:p>
          <a:p>
            <a:pPr>
              <a:buNone/>
            </a:pPr>
            <a:r>
              <a:rPr lang="en-US" sz="2100" b="1" dirty="0" smtClean="0">
                <a:solidFill>
                  <a:srgbClr val="006600"/>
                </a:solidFill>
                <a:cs typeface="Arial" panose="020B0604020202020204" pitchFamily="34" charset="0"/>
              </a:rPr>
              <a:t>b.   After 7 days of illness – Antibody test (If negative, confirmed by </a:t>
            </a:r>
            <a:r>
              <a:rPr lang="en-US" sz="2100" b="1" dirty="0" err="1" smtClean="0">
                <a:solidFill>
                  <a:srgbClr val="006600"/>
                </a:solidFill>
                <a:cs typeface="Arial" panose="020B0604020202020204" pitchFamily="34" charset="0"/>
              </a:rPr>
              <a:t>rRT</a:t>
            </a:r>
            <a:r>
              <a:rPr lang="en-US" sz="2100" b="1" dirty="0" smtClean="0">
                <a:solidFill>
                  <a:srgbClr val="006600"/>
                </a:solidFill>
                <a:cs typeface="Arial" panose="020B0604020202020204" pitchFamily="34" charset="0"/>
              </a:rPr>
              <a:t>-PCR)</a:t>
            </a:r>
            <a:endParaRPr lang="en-IN" sz="2100" b="1" dirty="0" smtClean="0">
              <a:solidFill>
                <a:srgbClr val="006600"/>
              </a:solidFill>
              <a:cs typeface="Arial" panose="020B0604020202020204" pitchFamily="34" charset="0"/>
            </a:endParaRPr>
          </a:p>
          <a:p>
            <a:endParaRPr lang="en-US" sz="2100" b="1" dirty="0">
              <a:cs typeface="Arial" panose="020B0604020202020204" pitchFamily="34" charset="0"/>
            </a:endParaRPr>
          </a:p>
        </p:txBody>
      </p:sp>
    </p:spTree>
    <p:extLst>
      <p:ext uri="{BB962C8B-B14F-4D97-AF65-F5344CB8AC3E}">
        <p14:creationId xmlns:p14="http://schemas.microsoft.com/office/powerpoint/2010/main" xmlns="" val="709766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25D6FD2C-29D7-4ABC-B745-7FF7AA55C111}"/>
              </a:ext>
            </a:extLst>
          </p:cNvPr>
          <p:cNvPicPr>
            <a:picLocks noGrp="1" noChangeAspect="1"/>
          </p:cNvPicPr>
          <p:nvPr>
            <p:ph idx="4294967295"/>
          </p:nvPr>
        </p:nvPicPr>
        <p:blipFill rotWithShape="1">
          <a:blip r:embed="rId2" cstate="print"/>
          <a:srcRect l="17569" t="19049" r="17456" b="4871"/>
          <a:stretch/>
        </p:blipFill>
        <p:spPr>
          <a:xfrm>
            <a:off x="381000" y="533400"/>
            <a:ext cx="8276090" cy="5812971"/>
          </a:xfrm>
          <a:prstGeom prst="rect">
            <a:avLst/>
          </a:prstGeom>
        </p:spPr>
      </p:pic>
      <p:sp>
        <p:nvSpPr>
          <p:cNvPr id="2" name="Title 1">
            <a:extLst>
              <a:ext uri="{FF2B5EF4-FFF2-40B4-BE49-F238E27FC236}">
                <a16:creationId xmlns:a16="http://schemas.microsoft.com/office/drawing/2014/main" xmlns="" id="{FD3E8400-DD0D-4E77-9C25-B112D29A7294}"/>
              </a:ext>
            </a:extLst>
          </p:cNvPr>
          <p:cNvSpPr>
            <a:spLocks noGrp="1"/>
          </p:cNvSpPr>
          <p:nvPr>
            <p:ph type="title" idx="4294967295"/>
          </p:nvPr>
        </p:nvSpPr>
        <p:spPr>
          <a:xfrm>
            <a:off x="1600200" y="287339"/>
            <a:ext cx="7543800" cy="1449387"/>
          </a:xfrm>
        </p:spPr>
        <p:txBody>
          <a:bodyPr/>
          <a:lstStyle/>
          <a:p>
            <a:r>
              <a:rPr lang="en-IN" dirty="0"/>
              <a:t> </a:t>
            </a:r>
          </a:p>
        </p:txBody>
      </p:sp>
    </p:spTree>
    <p:extLst>
      <p:ext uri="{BB962C8B-B14F-4D97-AF65-F5344CB8AC3E}">
        <p14:creationId xmlns:p14="http://schemas.microsoft.com/office/powerpoint/2010/main" xmlns="" val="2747187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284BF3EB-C567-48A0-AB9D-234D8DDB3698}"/>
              </a:ext>
            </a:extLst>
          </p:cNvPr>
          <p:cNvPicPr>
            <a:picLocks noGrp="1" noChangeAspect="1"/>
          </p:cNvPicPr>
          <p:nvPr>
            <p:ph idx="1"/>
          </p:nvPr>
        </p:nvPicPr>
        <p:blipFill rotWithShape="1">
          <a:blip r:embed="rId2" cstate="print"/>
          <a:srcRect l="19396" t="12555" r="18630" b="3016"/>
          <a:stretch/>
        </p:blipFill>
        <p:spPr>
          <a:xfrm>
            <a:off x="762000" y="609600"/>
            <a:ext cx="7431832" cy="5675625"/>
          </a:xfrm>
          <a:prstGeom prst="rect">
            <a:avLst/>
          </a:prstGeom>
          <a:ln>
            <a:noFill/>
          </a:ln>
          <a:effectLst>
            <a:softEdge rad="112500"/>
          </a:effectLst>
        </p:spPr>
      </p:pic>
    </p:spTree>
    <p:extLst>
      <p:ext uri="{BB962C8B-B14F-4D97-AF65-F5344CB8AC3E}">
        <p14:creationId xmlns:p14="http://schemas.microsoft.com/office/powerpoint/2010/main" xmlns="" val="3179489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7D2F75-DCA1-4525-9DEA-93003EAF51F0}"/>
              </a:ext>
            </a:extLst>
          </p:cNvPr>
          <p:cNvSpPr>
            <a:spLocks noGrp="1"/>
          </p:cNvSpPr>
          <p:nvPr>
            <p:ph type="title" idx="4294967295"/>
          </p:nvPr>
        </p:nvSpPr>
        <p:spPr>
          <a:xfrm>
            <a:off x="2079171" y="381000"/>
            <a:ext cx="4931229" cy="688757"/>
          </a:xfrm>
        </p:spPr>
        <p:txBody>
          <a:bodyPr vert="horz" lIns="91440" tIns="45720" rIns="91440" bIns="45720" rtlCol="0" anchor="b">
            <a:noAutofit/>
          </a:bodyPr>
          <a:lstStyle/>
          <a:p>
            <a:r>
              <a:rPr lang="en-US" b="1" dirty="0">
                <a:solidFill>
                  <a:srgbClr val="FF0000"/>
                </a:solidFill>
              </a:rPr>
              <a:t>Prophylaxis</a:t>
            </a:r>
          </a:p>
        </p:txBody>
      </p:sp>
      <p:pic>
        <p:nvPicPr>
          <p:cNvPr id="3" name="Content Placeholder 2">
            <a:extLst>
              <a:ext uri="{FF2B5EF4-FFF2-40B4-BE49-F238E27FC236}">
                <a16:creationId xmlns:a16="http://schemas.microsoft.com/office/drawing/2014/main" xmlns="" id="{19D6388A-94EB-4B82-8F0C-57CBD3C4928F}"/>
              </a:ext>
            </a:extLst>
          </p:cNvPr>
          <p:cNvPicPr>
            <a:picLocks noGrp="1" noChangeAspect="1"/>
          </p:cNvPicPr>
          <p:nvPr>
            <p:ph sz="half" idx="4294967295"/>
          </p:nvPr>
        </p:nvPicPr>
        <p:blipFill rotWithShape="1">
          <a:blip r:embed="rId2" cstate="print"/>
          <a:srcRect l="4352" r="26408" b="1"/>
          <a:stretch/>
        </p:blipFill>
        <p:spPr>
          <a:xfrm rot="16200000">
            <a:off x="3320430" y="4615830"/>
            <a:ext cx="2016493" cy="2467846"/>
          </a:xfrm>
          <a:prstGeom prst="rect">
            <a:avLst/>
          </a:prstGeom>
        </p:spPr>
      </p:pic>
      <p:sp>
        <p:nvSpPr>
          <p:cNvPr id="5" name="Content Placeholder 4">
            <a:extLst>
              <a:ext uri="{FF2B5EF4-FFF2-40B4-BE49-F238E27FC236}">
                <a16:creationId xmlns:a16="http://schemas.microsoft.com/office/drawing/2014/main" xmlns="" id="{C1DCC078-5F6B-4A8A-83E9-D5E8CB1D05ED}"/>
              </a:ext>
            </a:extLst>
          </p:cNvPr>
          <p:cNvSpPr>
            <a:spLocks noGrp="1"/>
          </p:cNvSpPr>
          <p:nvPr>
            <p:ph sz="half" idx="4294967295"/>
          </p:nvPr>
        </p:nvSpPr>
        <p:spPr>
          <a:xfrm>
            <a:off x="381000" y="1143000"/>
            <a:ext cx="8305800" cy="3670180"/>
          </a:xfrm>
        </p:spPr>
        <p:txBody>
          <a:bodyPr vert="horz" lIns="0" tIns="45720" rIns="0" bIns="45720" rtlCol="0">
            <a:noAutofit/>
          </a:bodyPr>
          <a:lstStyle/>
          <a:p>
            <a:r>
              <a:rPr lang="en-US" sz="2800" b="1" dirty="0">
                <a:cs typeface="Arial" panose="020B0604020202020204" pitchFamily="34" charset="0"/>
              </a:rPr>
              <a:t>Eligible  individuals and doses:</a:t>
            </a:r>
          </a:p>
          <a:p>
            <a:r>
              <a:rPr lang="en-US" sz="2800" b="1" dirty="0">
                <a:cs typeface="Arial" panose="020B0604020202020204" pitchFamily="34" charset="0"/>
              </a:rPr>
              <a:t>A. Asymptomatic health care workers involved in care of suspected or confirmed cases of covid-19: 400 mg BD on day 1 followed by 400 mg once weekly for next 7 weeks with meals</a:t>
            </a:r>
          </a:p>
          <a:p>
            <a:r>
              <a:rPr lang="en-US" sz="2800" b="1" dirty="0">
                <a:cs typeface="Arial" panose="020B0604020202020204" pitchFamily="34" charset="0"/>
              </a:rPr>
              <a:t>B. Asymptomatic household contacts of laboratory confirmed cases: 400 mg BD on day 1 followed by 400 mg once weekly for next 3 weeks with </a:t>
            </a:r>
            <a:r>
              <a:rPr lang="en-US" sz="2800" b="1" dirty="0" smtClean="0">
                <a:cs typeface="Arial" panose="020B0604020202020204" pitchFamily="34" charset="0"/>
              </a:rPr>
              <a:t>meals</a:t>
            </a:r>
            <a:endParaRPr lang="en-US" sz="2800" b="1" dirty="0">
              <a:cs typeface="Arial" panose="020B0604020202020204" pitchFamily="34" charset="0"/>
            </a:endParaRPr>
          </a:p>
        </p:txBody>
      </p:sp>
    </p:spTree>
    <p:extLst>
      <p:ext uri="{BB962C8B-B14F-4D97-AF65-F5344CB8AC3E}">
        <p14:creationId xmlns:p14="http://schemas.microsoft.com/office/powerpoint/2010/main" xmlns="" val="562476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C35237-15B0-4CC0-B3DB-770460DAA650}"/>
              </a:ext>
            </a:extLst>
          </p:cNvPr>
          <p:cNvSpPr>
            <a:spLocks noGrp="1"/>
          </p:cNvSpPr>
          <p:nvPr>
            <p:ph type="title"/>
          </p:nvPr>
        </p:nvSpPr>
        <p:spPr>
          <a:xfrm>
            <a:off x="914400" y="228600"/>
            <a:ext cx="7543800" cy="1066800"/>
          </a:xfrm>
        </p:spPr>
        <p:txBody>
          <a:bodyPr>
            <a:normAutofit/>
          </a:bodyPr>
          <a:lstStyle/>
          <a:p>
            <a:r>
              <a:rPr lang="en-IN" b="1" dirty="0">
                <a:solidFill>
                  <a:srgbClr val="FF0000"/>
                </a:solidFill>
                <a:cs typeface="Arial" panose="020B0604020202020204" pitchFamily="34" charset="0"/>
              </a:rPr>
              <a:t>Treatment-Mild </a:t>
            </a:r>
            <a:r>
              <a:rPr lang="en-IN" b="1" dirty="0" smtClean="0">
                <a:solidFill>
                  <a:srgbClr val="FF0000"/>
                </a:solidFill>
                <a:cs typeface="Arial" panose="020B0604020202020204" pitchFamily="34" charset="0"/>
              </a:rPr>
              <a:t>disease</a:t>
            </a:r>
            <a:endParaRPr lang="en-IN" dirty="0"/>
          </a:p>
        </p:txBody>
      </p:sp>
      <p:sp>
        <p:nvSpPr>
          <p:cNvPr id="3" name="Content Placeholder 2">
            <a:extLst>
              <a:ext uri="{FF2B5EF4-FFF2-40B4-BE49-F238E27FC236}">
                <a16:creationId xmlns:a16="http://schemas.microsoft.com/office/drawing/2014/main" xmlns="" id="{5C2337DC-EBE6-427A-B514-96F3192378F7}"/>
              </a:ext>
            </a:extLst>
          </p:cNvPr>
          <p:cNvSpPr>
            <a:spLocks noGrp="1"/>
          </p:cNvSpPr>
          <p:nvPr>
            <p:ph idx="1"/>
          </p:nvPr>
        </p:nvSpPr>
        <p:spPr>
          <a:xfrm>
            <a:off x="381000" y="1143000"/>
            <a:ext cx="8382000" cy="4836253"/>
          </a:xfrm>
        </p:spPr>
        <p:txBody>
          <a:bodyPr>
            <a:noAutofit/>
          </a:bodyPr>
          <a:lstStyle/>
          <a:p>
            <a:r>
              <a:rPr lang="en-US" sz="2800" b="1" dirty="0">
                <a:cs typeface="Arial" panose="020B0604020202020204" pitchFamily="34" charset="0"/>
              </a:rPr>
              <a:t>Contact &amp; droplet precautions; strict hand hygiene </a:t>
            </a:r>
          </a:p>
          <a:p>
            <a:r>
              <a:rPr lang="en-US" sz="2800" b="1" dirty="0">
                <a:cs typeface="Arial" panose="020B0604020202020204" pitchFamily="34" charset="0"/>
              </a:rPr>
              <a:t>Symptomatic management </a:t>
            </a:r>
          </a:p>
          <a:p>
            <a:r>
              <a:rPr lang="en-US" sz="2800" b="1" dirty="0">
                <a:cs typeface="Arial" panose="020B0604020202020204" pitchFamily="34" charset="0"/>
              </a:rPr>
              <a:t>Tab HCQ (400 mg BD x 1 day f/b 400 mg OD x 4 days ) may be considered in those with any of the high risk features</a:t>
            </a:r>
          </a:p>
          <a:p>
            <a:r>
              <a:rPr lang="en-IN" sz="2800" b="1" dirty="0">
                <a:cs typeface="Arial" panose="020B0604020202020204" pitchFamily="34" charset="0"/>
              </a:rPr>
              <a:t>*High-risk for severe disease </a:t>
            </a:r>
          </a:p>
          <a:p>
            <a:pPr lvl="2">
              <a:buNone/>
            </a:pPr>
            <a:r>
              <a:rPr lang="en-IN" sz="2800" b="1" dirty="0">
                <a:solidFill>
                  <a:srgbClr val="006600"/>
                </a:solidFill>
                <a:cs typeface="Arial" panose="020B0604020202020204" pitchFamily="34" charset="0"/>
              </a:rPr>
              <a:t>1. Age &gt; 60 years </a:t>
            </a:r>
          </a:p>
          <a:p>
            <a:pPr lvl="2">
              <a:buNone/>
            </a:pPr>
            <a:r>
              <a:rPr lang="en-IN" sz="2800" b="1" dirty="0">
                <a:solidFill>
                  <a:srgbClr val="006600"/>
                </a:solidFill>
                <a:cs typeface="Arial" panose="020B0604020202020204" pitchFamily="34" charset="0"/>
              </a:rPr>
              <a:t>2. Cardiovascular disease including hypertension  </a:t>
            </a:r>
          </a:p>
          <a:p>
            <a:pPr lvl="2">
              <a:buNone/>
            </a:pPr>
            <a:r>
              <a:rPr lang="en-IN" sz="2800" b="1" dirty="0">
                <a:solidFill>
                  <a:srgbClr val="006600"/>
                </a:solidFill>
                <a:cs typeface="Arial" panose="020B0604020202020204" pitchFamily="34" charset="0"/>
              </a:rPr>
              <a:t>3. DM and other immunocompromised states</a:t>
            </a:r>
          </a:p>
          <a:p>
            <a:pPr lvl="2">
              <a:buNone/>
            </a:pPr>
            <a:r>
              <a:rPr lang="en-IN" sz="2800" b="1" dirty="0">
                <a:solidFill>
                  <a:srgbClr val="006600"/>
                </a:solidFill>
                <a:cs typeface="Arial" panose="020B0604020202020204" pitchFamily="34" charset="0"/>
              </a:rPr>
              <a:t>4. Chronic lung/kidney/liver disease </a:t>
            </a:r>
          </a:p>
          <a:p>
            <a:pPr lvl="2">
              <a:buNone/>
            </a:pPr>
            <a:r>
              <a:rPr lang="en-IN" sz="2800" b="1" dirty="0">
                <a:solidFill>
                  <a:srgbClr val="006600"/>
                </a:solidFill>
                <a:cs typeface="Arial" panose="020B0604020202020204" pitchFamily="34" charset="0"/>
              </a:rPr>
              <a:t>5. Cerebrovascular disease</a:t>
            </a:r>
            <a:endParaRPr lang="en-IN" sz="2800" b="1" dirty="0">
              <a:solidFill>
                <a:srgbClr val="006600"/>
              </a:solidFill>
            </a:endParaRPr>
          </a:p>
          <a:p>
            <a:endParaRPr lang="en-US" sz="2800" dirty="0">
              <a:cs typeface="Arial" panose="020B0604020202020204" pitchFamily="34" charset="0"/>
            </a:endParaRPr>
          </a:p>
          <a:p>
            <a:endParaRPr lang="en-IN" sz="2800" dirty="0">
              <a:cs typeface="Arial" panose="020B0604020202020204" pitchFamily="34" charset="0"/>
            </a:endParaRPr>
          </a:p>
        </p:txBody>
      </p:sp>
    </p:spTree>
    <p:extLst>
      <p:ext uri="{BB962C8B-B14F-4D97-AF65-F5344CB8AC3E}">
        <p14:creationId xmlns:p14="http://schemas.microsoft.com/office/powerpoint/2010/main" xmlns="" val="3389546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B4ED9A-18AA-4C44-B6B9-169342DB7CA7}"/>
              </a:ext>
            </a:extLst>
          </p:cNvPr>
          <p:cNvSpPr>
            <a:spLocks noGrp="1"/>
          </p:cNvSpPr>
          <p:nvPr>
            <p:ph type="title"/>
          </p:nvPr>
        </p:nvSpPr>
        <p:spPr>
          <a:xfrm>
            <a:off x="152400" y="261437"/>
            <a:ext cx="8839200" cy="1450757"/>
          </a:xfrm>
        </p:spPr>
        <p:txBody>
          <a:bodyPr/>
          <a:lstStyle/>
          <a:p>
            <a:r>
              <a:rPr lang="en-IN" b="1" dirty="0">
                <a:solidFill>
                  <a:srgbClr val="FF0000"/>
                </a:solidFill>
                <a:cs typeface="Arial" panose="020B0604020202020204" pitchFamily="34" charset="0"/>
              </a:rPr>
              <a:t>Treatment-</a:t>
            </a:r>
            <a:r>
              <a:rPr lang="en-IN" b="1" dirty="0">
                <a:solidFill>
                  <a:srgbClr val="FF0000"/>
                </a:solidFill>
              </a:rPr>
              <a:t>Moderate</a:t>
            </a:r>
            <a:r>
              <a:rPr lang="en-IN" b="1" dirty="0" smtClean="0">
                <a:solidFill>
                  <a:srgbClr val="FF0000"/>
                </a:solidFill>
              </a:rPr>
              <a:t>/</a:t>
            </a:r>
            <a:br>
              <a:rPr lang="en-IN" b="1" dirty="0" smtClean="0">
                <a:solidFill>
                  <a:srgbClr val="FF0000"/>
                </a:solidFill>
              </a:rPr>
            </a:br>
            <a:r>
              <a:rPr lang="en-IN" b="1" dirty="0" smtClean="0">
                <a:solidFill>
                  <a:srgbClr val="FF0000"/>
                </a:solidFill>
              </a:rPr>
              <a:t>severe </a:t>
            </a:r>
            <a:r>
              <a:rPr lang="en-IN" b="1" dirty="0">
                <a:solidFill>
                  <a:srgbClr val="FF0000"/>
                </a:solidFill>
              </a:rPr>
              <a:t>disease</a:t>
            </a:r>
          </a:p>
        </p:txBody>
      </p:sp>
      <p:sp>
        <p:nvSpPr>
          <p:cNvPr id="3" name="Content Placeholder 2">
            <a:extLst>
              <a:ext uri="{FF2B5EF4-FFF2-40B4-BE49-F238E27FC236}">
                <a16:creationId xmlns:a16="http://schemas.microsoft.com/office/drawing/2014/main" xmlns="" id="{9E57B0FD-8542-401D-98E8-17BB4F19349A}"/>
              </a:ext>
            </a:extLst>
          </p:cNvPr>
          <p:cNvSpPr>
            <a:spLocks noGrp="1"/>
          </p:cNvSpPr>
          <p:nvPr>
            <p:ph idx="1"/>
          </p:nvPr>
        </p:nvSpPr>
        <p:spPr>
          <a:xfrm>
            <a:off x="304800" y="1600200"/>
            <a:ext cx="8610600" cy="4525963"/>
          </a:xfrm>
        </p:spPr>
        <p:txBody>
          <a:bodyPr>
            <a:noAutofit/>
          </a:bodyPr>
          <a:lstStyle/>
          <a:p>
            <a:r>
              <a:rPr lang="en-US" sz="2900" b="1" dirty="0">
                <a:cs typeface="Arial" panose="020B0604020202020204" pitchFamily="34" charset="0"/>
              </a:rPr>
              <a:t>Any one of: </a:t>
            </a:r>
          </a:p>
          <a:p>
            <a:r>
              <a:rPr lang="en-US" sz="2900" b="1" dirty="0">
                <a:cs typeface="Arial" panose="020B0604020202020204" pitchFamily="34" charset="0"/>
              </a:rPr>
              <a:t>1. Respiratory rate &gt; 24 /min </a:t>
            </a:r>
          </a:p>
          <a:p>
            <a:r>
              <a:rPr lang="en-US" sz="2900" b="1" dirty="0">
                <a:cs typeface="Arial" panose="020B0604020202020204" pitchFamily="34" charset="0"/>
              </a:rPr>
              <a:t>2. SpO2 &lt; 94% on room air</a:t>
            </a:r>
          </a:p>
          <a:p>
            <a:r>
              <a:rPr lang="en-IN" sz="2900" b="1" dirty="0">
                <a:cs typeface="Arial" panose="020B0604020202020204" pitchFamily="34" charset="0"/>
              </a:rPr>
              <a:t>Consider Tab HCQ (400 mg BD x 1 day f/b 400 mg OD x 4 days)</a:t>
            </a:r>
          </a:p>
          <a:p>
            <a:r>
              <a:rPr lang="en-IN" sz="2900" b="1" dirty="0">
                <a:cs typeface="Arial" panose="020B0604020202020204" pitchFamily="34" charset="0"/>
              </a:rPr>
              <a:t>Oxygen Support: Target SpO2: 92-96% (88-92% in patients with COPD) </a:t>
            </a:r>
          </a:p>
          <a:p>
            <a:r>
              <a:rPr lang="en-IN" sz="2900" b="1" dirty="0">
                <a:cs typeface="Arial" panose="020B0604020202020204" pitchFamily="34" charset="0"/>
              </a:rPr>
              <a:t>Symptomatic and supportive treatment (antipyretics, antibiotics, etc. as per existing protocol) </a:t>
            </a:r>
          </a:p>
        </p:txBody>
      </p:sp>
    </p:spTree>
    <p:extLst>
      <p:ext uri="{BB962C8B-B14F-4D97-AF65-F5344CB8AC3E}">
        <p14:creationId xmlns:p14="http://schemas.microsoft.com/office/powerpoint/2010/main" xmlns="" val="2711859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9177D-7319-4D86-8507-DC811E2E2713}"/>
              </a:ext>
            </a:extLst>
          </p:cNvPr>
          <p:cNvSpPr>
            <a:spLocks noGrp="1"/>
          </p:cNvSpPr>
          <p:nvPr>
            <p:ph type="title"/>
          </p:nvPr>
        </p:nvSpPr>
        <p:spPr>
          <a:xfrm>
            <a:off x="457200" y="274638"/>
            <a:ext cx="8229600" cy="944562"/>
          </a:xfrm>
        </p:spPr>
        <p:txBody>
          <a:bodyPr>
            <a:normAutofit/>
          </a:bodyPr>
          <a:lstStyle/>
          <a:p>
            <a:r>
              <a:rPr lang="en-IN" b="1" dirty="0" err="1" smtClean="0">
                <a:solidFill>
                  <a:srgbClr val="FF0000"/>
                </a:solidFill>
                <a:cs typeface="Arial" panose="020B0604020202020204" pitchFamily="34" charset="0"/>
              </a:rPr>
              <a:t>Chloroquine</a:t>
            </a:r>
            <a:r>
              <a:rPr lang="en-IN" b="1" dirty="0" smtClean="0">
                <a:solidFill>
                  <a:srgbClr val="FF0000"/>
                </a:solidFill>
                <a:cs typeface="Arial" panose="020B0604020202020204" pitchFamily="34" charset="0"/>
              </a:rPr>
              <a:t> / </a:t>
            </a:r>
            <a:r>
              <a:rPr lang="en-IN" b="1" dirty="0" err="1" smtClean="0">
                <a:solidFill>
                  <a:srgbClr val="FF0000"/>
                </a:solidFill>
                <a:cs typeface="Arial" panose="020B0604020202020204" pitchFamily="34" charset="0"/>
              </a:rPr>
              <a:t>hydroxychloroquine</a:t>
            </a:r>
            <a:endParaRPr lang="en-IN" b="1" dirty="0">
              <a:solidFill>
                <a:srgbClr val="FF0000"/>
              </a:solidFill>
              <a:cs typeface="Arial" panose="020B0604020202020204" pitchFamily="34" charset="0"/>
            </a:endParaRPr>
          </a:p>
        </p:txBody>
      </p:sp>
      <p:sp>
        <p:nvSpPr>
          <p:cNvPr id="3" name="Content Placeholder 2">
            <a:extLst>
              <a:ext uri="{FF2B5EF4-FFF2-40B4-BE49-F238E27FC236}">
                <a16:creationId xmlns:a16="http://schemas.microsoft.com/office/drawing/2014/main" xmlns="" id="{7F52D8DA-14A3-4401-8480-1A101B033748}"/>
              </a:ext>
            </a:extLst>
          </p:cNvPr>
          <p:cNvSpPr>
            <a:spLocks noGrp="1"/>
          </p:cNvSpPr>
          <p:nvPr>
            <p:ph idx="1"/>
          </p:nvPr>
        </p:nvSpPr>
        <p:spPr>
          <a:xfrm>
            <a:off x="304800" y="1600200"/>
            <a:ext cx="8382000" cy="4525963"/>
          </a:xfrm>
        </p:spPr>
        <p:txBody>
          <a:bodyPr>
            <a:normAutofit/>
          </a:bodyPr>
          <a:lstStyle/>
          <a:p>
            <a:r>
              <a:rPr lang="en-IN" dirty="0">
                <a:cs typeface="Arial" panose="020B0604020202020204" pitchFamily="34" charset="0"/>
              </a:rPr>
              <a:t> </a:t>
            </a:r>
            <a:r>
              <a:rPr lang="en-IN" b="1" dirty="0">
                <a:cs typeface="Arial" panose="020B0604020202020204" pitchFamily="34" charset="0"/>
              </a:rPr>
              <a:t>Proposed mechanism- Hampers the low pH dependant steps of viral replication </a:t>
            </a:r>
          </a:p>
          <a:p>
            <a:r>
              <a:rPr lang="en-IN" b="1" dirty="0">
                <a:cs typeface="Arial" panose="020B0604020202020204" pitchFamily="34" charset="0"/>
              </a:rPr>
              <a:t> No renal or hepatic dose adjustments necessary </a:t>
            </a:r>
          </a:p>
          <a:p>
            <a:r>
              <a:rPr lang="en-IN" b="1" dirty="0">
                <a:cs typeface="Arial" panose="020B0604020202020204" pitchFamily="34" charset="0"/>
              </a:rPr>
              <a:t> Has been even proposed for prophylaxis- however lacks evidence </a:t>
            </a:r>
          </a:p>
          <a:p>
            <a:r>
              <a:rPr lang="en-IN" b="1" dirty="0">
                <a:cs typeface="Arial" panose="020B0604020202020204" pitchFamily="34" charset="0"/>
              </a:rPr>
              <a:t> Side effects: QT prolongation </a:t>
            </a:r>
          </a:p>
          <a:p>
            <a:endParaRPr lang="en-IN" dirty="0">
              <a:cs typeface="Arial" panose="020B0604020202020204" pitchFamily="34" charset="0"/>
            </a:endParaRPr>
          </a:p>
        </p:txBody>
      </p:sp>
    </p:spTree>
    <p:extLst>
      <p:ext uri="{BB962C8B-B14F-4D97-AF65-F5344CB8AC3E}">
        <p14:creationId xmlns:p14="http://schemas.microsoft.com/office/powerpoint/2010/main" xmlns="" val="2987055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3300"/>
                </a:solidFill>
                <a:cs typeface="Arial" panose="020B0604020202020204" pitchFamily="34" charset="0"/>
              </a:rPr>
              <a:t>When to discharge patient ??</a:t>
            </a:r>
            <a:endParaRPr lang="en-US" b="1" dirty="0">
              <a:solidFill>
                <a:srgbClr val="FF3300"/>
              </a:solidFill>
            </a:endParaRPr>
          </a:p>
        </p:txBody>
      </p:sp>
      <p:sp>
        <p:nvSpPr>
          <p:cNvPr id="3" name="Content Placeholder 2"/>
          <p:cNvSpPr>
            <a:spLocks noGrp="1"/>
          </p:cNvSpPr>
          <p:nvPr>
            <p:ph idx="1"/>
          </p:nvPr>
        </p:nvSpPr>
        <p:spPr>
          <a:xfrm>
            <a:off x="457200" y="1524000"/>
            <a:ext cx="8458200" cy="5029200"/>
          </a:xfrm>
        </p:spPr>
        <p:txBody>
          <a:bodyPr>
            <a:normAutofit/>
          </a:bodyPr>
          <a:lstStyle/>
          <a:p>
            <a:pPr lvl="0">
              <a:spcBef>
                <a:spcPts val="1000"/>
              </a:spcBef>
            </a:pPr>
            <a:r>
              <a:rPr lang="en-US" b="1" dirty="0" smtClean="0"/>
              <a:t>Resolution of symptoms </a:t>
            </a:r>
          </a:p>
          <a:p>
            <a:pPr lvl="0">
              <a:spcBef>
                <a:spcPts val="1000"/>
              </a:spcBef>
            </a:pPr>
            <a:r>
              <a:rPr lang="en-US" b="1" dirty="0" smtClean="0"/>
              <a:t>Radiological improvement </a:t>
            </a:r>
          </a:p>
          <a:p>
            <a:pPr lvl="0">
              <a:spcBef>
                <a:spcPts val="1000"/>
              </a:spcBef>
            </a:pPr>
            <a:r>
              <a:rPr lang="en-US" b="1" dirty="0" smtClean="0"/>
              <a:t>Documented </a:t>
            </a:r>
            <a:r>
              <a:rPr lang="en-US" b="1" dirty="0" err="1" smtClean="0"/>
              <a:t>virological</a:t>
            </a:r>
            <a:r>
              <a:rPr lang="en-US" b="1" dirty="0" smtClean="0"/>
              <a:t> clearance in 2 samples at least 24 hours apart</a:t>
            </a:r>
          </a:p>
          <a:p>
            <a:pPr>
              <a:spcBef>
                <a:spcPts val="1000"/>
              </a:spcBef>
              <a:spcAft>
                <a:spcPts val="400"/>
              </a:spcAft>
              <a:buNone/>
            </a:pPr>
            <a:endParaRPr lang="en-US" b="1" dirty="0" smtClean="0"/>
          </a:p>
          <a:p>
            <a:pPr lvl="0">
              <a:spcBef>
                <a:spcPts val="1000"/>
              </a:spcBef>
              <a:spcAft>
                <a:spcPts val="400"/>
              </a:spcAft>
            </a:pPr>
            <a:endParaRPr lang="en-US" b="1" dirty="0" smtClean="0"/>
          </a:p>
          <a:p>
            <a:pPr>
              <a:spcBef>
                <a:spcPts val="1000"/>
              </a:spcBef>
              <a:spcAft>
                <a:spcPts val="400"/>
              </a:spcAft>
            </a:pPr>
            <a:endParaRPr lang="en-US" b="1" dirty="0"/>
          </a:p>
        </p:txBody>
      </p:sp>
      <p:sp>
        <p:nvSpPr>
          <p:cNvPr id="9" name="Rectangle 8"/>
          <p:cNvSpPr/>
          <p:nvPr/>
        </p:nvSpPr>
        <p:spPr>
          <a:xfrm>
            <a:off x="533400" y="4343400"/>
            <a:ext cx="1600200" cy="1447800"/>
          </a:xfrm>
          <a:prstGeom prst="rect">
            <a:avLst/>
          </a:prstGeom>
          <a:blipFill>
            <a:blip r:embed="rId2" cstate="print">
              <a:duotone>
                <a:prstClr val="black"/>
                <a:srgbClr val="FF0000">
                  <a:tint val="45000"/>
                  <a:satMod val="400000"/>
                </a:srgbClr>
              </a:duotone>
              <a:lum bright="-20000"/>
              <a:extLst>
                <a:ext uri="{28A0092B-C50C-407E-A947-70E740481C1C}">
                  <a14:useLocalDpi xmlns="" xmlns:dgm="http://schemas.openxmlformats.org/drawingml/2006/diagram" xmlns:a14="http://schemas.microsoft.com/office/drawing/2010/main" xmlns:lc="http://schemas.openxmlformats.org/drawingml/2006/lockedCanvas" val="0"/>
                </a:ext>
                <a:ext uri="{96DAC541-7B7A-43D3-8B79-37D633B846F1}">
                  <asvg:svgBlip xmlns="" xmlns:dgm="http://schemas.openxmlformats.org/drawingml/2006/diagram" xmlns:asvg="http://schemas.microsoft.com/office/drawing/2016/SVG/main" xmlns:lc="http://schemas.openxmlformats.org/drawingml/2006/lockedCanvas" r:embed=""/>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Rectangle 9"/>
          <p:cNvSpPr/>
          <p:nvPr/>
        </p:nvSpPr>
        <p:spPr>
          <a:xfrm>
            <a:off x="4191000" y="4495800"/>
            <a:ext cx="1219200" cy="1143000"/>
          </a:xfrm>
          <a:prstGeom prst="rect">
            <a:avLst/>
          </a:prstGeom>
          <a:blipFill>
            <a:blip r:embed="rId3" cstate="print">
              <a:duotone>
                <a:prstClr val="black"/>
                <a:srgbClr val="000099">
                  <a:tint val="45000"/>
                  <a:satMod val="400000"/>
                </a:srgbClr>
              </a:duotone>
              <a:lum bright="-40000"/>
              <a:extLst>
                <a:ext uri="{28A0092B-C50C-407E-A947-70E740481C1C}">
                  <a14:useLocalDpi xmlns="" xmlns:dgm="http://schemas.openxmlformats.org/drawingml/2006/diagram" xmlns:a14="http://schemas.microsoft.com/office/drawing/2010/main" xmlns:lc="http://schemas.openxmlformats.org/drawingml/2006/lockedCanvas" val="0"/>
                </a:ext>
                <a:ext uri="{96DAC541-7B7A-43D3-8B79-37D633B846F1}">
                  <asvg:svgBlip xmlns="" xmlns:dgm="http://schemas.openxmlformats.org/drawingml/2006/diagram" xmlns:asvg="http://schemas.microsoft.com/office/drawing/2016/SVG/main" xmlns:lc="http://schemas.openxmlformats.org/drawingml/2006/lockedCanvas" r:embed=""/>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7086600" y="4419600"/>
            <a:ext cx="1295400" cy="1143000"/>
          </a:xfrm>
          <a:prstGeom prst="rect">
            <a:avLst/>
          </a:prstGeom>
          <a:blipFill>
            <a:blip r:embed="rId4" cstate="print">
              <a:duotone>
                <a:prstClr val="black"/>
                <a:schemeClr val="tx1">
                  <a:tint val="45000"/>
                  <a:satMod val="400000"/>
                </a:schemeClr>
              </a:duotone>
              <a:lum bright="-40000"/>
              <a:extLst>
                <a:ext uri="{28A0092B-C50C-407E-A947-70E740481C1C}">
                  <a14:useLocalDpi xmlns="" xmlns:dgm="http://schemas.openxmlformats.org/drawingml/2006/diagram" xmlns:a14="http://schemas.microsoft.com/office/drawing/2010/main" xmlns:lc="http://schemas.openxmlformats.org/drawingml/2006/lockedCanvas" val="0"/>
                </a:ext>
                <a:ext uri="{96DAC541-7B7A-43D3-8B79-37D633B846F1}">
                  <asvg:svgBlip xmlns="" xmlns:dgm="http://schemas.openxmlformats.org/drawingml/2006/diagram" xmlns:asvg="http://schemas.microsoft.com/office/drawing/2016/SVG/main" xmlns:lc="http://schemas.openxmlformats.org/drawingml/2006/lockedCanvas" r:embed=""/>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9177D-7319-4D86-8507-DC811E2E2713}"/>
              </a:ext>
            </a:extLst>
          </p:cNvPr>
          <p:cNvSpPr>
            <a:spLocks noGrp="1"/>
          </p:cNvSpPr>
          <p:nvPr>
            <p:ph type="title"/>
          </p:nvPr>
        </p:nvSpPr>
        <p:spPr>
          <a:xfrm>
            <a:off x="457200" y="76200"/>
            <a:ext cx="8229600" cy="990600"/>
          </a:xfrm>
        </p:spPr>
        <p:txBody>
          <a:bodyPr>
            <a:normAutofit/>
          </a:bodyPr>
          <a:lstStyle/>
          <a:p>
            <a:r>
              <a:rPr lang="en-US" b="1" dirty="0" smtClean="0">
                <a:solidFill>
                  <a:srgbClr val="FF3300"/>
                </a:solidFill>
                <a:cs typeface="Arial" panose="020B0604020202020204" pitchFamily="34" charset="0"/>
              </a:rPr>
              <a:t>Conclusion</a:t>
            </a:r>
            <a:endParaRPr lang="en-IN" b="1" dirty="0">
              <a:solidFill>
                <a:srgbClr val="FF3300"/>
              </a:solidFill>
              <a:cs typeface="Arial" panose="020B0604020202020204" pitchFamily="34" charset="0"/>
            </a:endParaRPr>
          </a:p>
        </p:txBody>
      </p:sp>
      <p:sp>
        <p:nvSpPr>
          <p:cNvPr id="3" name="Content Placeholder 2">
            <a:extLst>
              <a:ext uri="{FF2B5EF4-FFF2-40B4-BE49-F238E27FC236}">
                <a16:creationId xmlns:a16="http://schemas.microsoft.com/office/drawing/2014/main" xmlns="" id="{7F52D8DA-14A3-4401-8480-1A101B033748}"/>
              </a:ext>
            </a:extLst>
          </p:cNvPr>
          <p:cNvSpPr>
            <a:spLocks noGrp="1"/>
          </p:cNvSpPr>
          <p:nvPr>
            <p:ph idx="1"/>
          </p:nvPr>
        </p:nvSpPr>
        <p:spPr>
          <a:xfrm>
            <a:off x="152400" y="1066800"/>
            <a:ext cx="8763000" cy="4906963"/>
          </a:xfrm>
        </p:spPr>
        <p:txBody>
          <a:bodyPr>
            <a:noAutofit/>
          </a:bodyPr>
          <a:lstStyle/>
          <a:p>
            <a:pPr>
              <a:spcBef>
                <a:spcPts val="400"/>
              </a:spcBef>
            </a:pPr>
            <a:r>
              <a:rPr lang="en-IN" sz="2600" dirty="0">
                <a:cs typeface="Arial" panose="020B0604020202020204" pitchFamily="34" charset="0"/>
              </a:rPr>
              <a:t> </a:t>
            </a:r>
            <a:r>
              <a:rPr lang="en-US" sz="2600" b="1" dirty="0" smtClean="0">
                <a:latin typeface="Arial" panose="020B0604020202020204" pitchFamily="34" charset="0"/>
                <a:cs typeface="Arial" panose="020B0604020202020204" pitchFamily="34" charset="0"/>
              </a:rPr>
              <a:t>Corona virus disease 2019 (COVID-19) was reported as cluster of disease in China in December 2019 </a:t>
            </a:r>
          </a:p>
          <a:p>
            <a:pPr>
              <a:spcBef>
                <a:spcPts val="400"/>
              </a:spcBef>
            </a:pPr>
            <a:r>
              <a:rPr lang="en-US" sz="2600" b="1" dirty="0" smtClean="0">
                <a:latin typeface="Arial" panose="020B0604020202020204" pitchFamily="34" charset="0"/>
                <a:cs typeface="Arial" panose="020B0604020202020204" pitchFamily="34" charset="0"/>
              </a:rPr>
              <a:t> It has since spread to all continents except Antarctica and WHO declared COVID-19 as a pandemic. </a:t>
            </a:r>
          </a:p>
          <a:p>
            <a:pPr>
              <a:spcBef>
                <a:spcPts val="400"/>
              </a:spcBef>
            </a:pPr>
            <a:r>
              <a:rPr lang="en-US" sz="2600" b="1" dirty="0" smtClean="0">
                <a:latin typeface="Arial" panose="020B0604020202020204" pitchFamily="34" charset="0"/>
                <a:cs typeface="Arial" panose="020B0604020202020204" pitchFamily="34" charset="0"/>
              </a:rPr>
              <a:t> Elderly persons with co-morbidities are more affected</a:t>
            </a:r>
          </a:p>
          <a:p>
            <a:pPr>
              <a:spcBef>
                <a:spcPts val="400"/>
              </a:spcBef>
            </a:pPr>
            <a:r>
              <a:rPr lang="en-US" sz="2600" b="1" dirty="0" smtClean="0">
                <a:latin typeface="Arial" panose="020B0604020202020204" pitchFamily="34" charset="0"/>
                <a:cs typeface="Arial" panose="020B0604020202020204" pitchFamily="34" charset="0"/>
              </a:rPr>
              <a:t> It spreads mainly via Respiratory droplets </a:t>
            </a:r>
          </a:p>
          <a:p>
            <a:pPr>
              <a:spcBef>
                <a:spcPts val="400"/>
              </a:spcBef>
            </a:pPr>
            <a:r>
              <a:rPr lang="en-US" sz="2600" b="1" dirty="0" smtClean="0">
                <a:latin typeface="Arial" panose="020B0604020202020204" pitchFamily="34" charset="0"/>
                <a:cs typeface="Arial" panose="020B0604020202020204" pitchFamily="34" charset="0"/>
              </a:rPr>
              <a:t> Pneumonia is the most common complication </a:t>
            </a:r>
          </a:p>
          <a:p>
            <a:pPr>
              <a:spcBef>
                <a:spcPts val="400"/>
              </a:spcBef>
            </a:pPr>
            <a:r>
              <a:rPr lang="en-US" sz="2600" b="1" dirty="0" smtClean="0">
                <a:latin typeface="Arial" panose="020B0604020202020204" pitchFamily="34" charset="0"/>
                <a:cs typeface="Arial" panose="020B0604020202020204" pitchFamily="34" charset="0"/>
              </a:rPr>
              <a:t> Severe cases have a mortality rate of 2.3 to 5% </a:t>
            </a:r>
          </a:p>
          <a:p>
            <a:pPr>
              <a:spcBef>
                <a:spcPts val="400"/>
              </a:spcBef>
            </a:pPr>
            <a:r>
              <a:rPr lang="en-US" sz="2600" b="1" dirty="0" smtClean="0">
                <a:latin typeface="Arial" panose="020B0604020202020204" pitchFamily="34" charset="0"/>
                <a:cs typeface="Arial" panose="020B0604020202020204" pitchFamily="34" charset="0"/>
              </a:rPr>
              <a:t> Presently there is no standardized treatment or vaccine available for COVID-10 </a:t>
            </a:r>
          </a:p>
          <a:p>
            <a:pPr>
              <a:spcBef>
                <a:spcPts val="400"/>
              </a:spcBef>
            </a:pPr>
            <a:r>
              <a:rPr lang="en-US" sz="2600" b="1" dirty="0" smtClean="0">
                <a:latin typeface="Arial" panose="020B0604020202020204" pitchFamily="34" charset="0"/>
                <a:cs typeface="Arial" panose="020B0604020202020204" pitchFamily="34" charset="0"/>
              </a:rPr>
              <a:t> Containment and prevention is the best option.</a:t>
            </a:r>
            <a:endParaRPr lang="en-IN" sz="2600" b="1" dirty="0" smtClean="0">
              <a:latin typeface="Arial" panose="020B0604020202020204" pitchFamily="34" charset="0"/>
              <a:cs typeface="Arial" panose="020B0604020202020204" pitchFamily="34" charset="0"/>
            </a:endParaRPr>
          </a:p>
          <a:p>
            <a:pPr>
              <a:spcBef>
                <a:spcPts val="400"/>
              </a:spcBef>
            </a:pPr>
            <a:endParaRPr lang="en-IN" sz="2600" dirty="0">
              <a:cs typeface="Arial" panose="020B0604020202020204" pitchFamily="34" charset="0"/>
            </a:endParaRPr>
          </a:p>
        </p:txBody>
      </p:sp>
    </p:spTree>
    <p:extLst>
      <p:ext uri="{BB962C8B-B14F-4D97-AF65-F5344CB8AC3E}">
        <p14:creationId xmlns:p14="http://schemas.microsoft.com/office/powerpoint/2010/main" xmlns="" val="2987055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7" name="Title 6"/>
          <p:cNvSpPr>
            <a:spLocks noGrp="1"/>
          </p:cNvSpPr>
          <p:nvPr>
            <p:ph type="title"/>
          </p:nvPr>
        </p:nvSpPr>
        <p:spPr/>
        <p:txBody>
          <a:bodyPr>
            <a:normAutofit/>
          </a:bodyPr>
          <a:lstStyle/>
          <a:p>
            <a:r>
              <a:rPr lang="en-US" b="1" dirty="0" smtClean="0">
                <a:solidFill>
                  <a:srgbClr val="FF3300"/>
                </a:solidFill>
              </a:rPr>
              <a:t>Any Questions?</a:t>
            </a:r>
            <a:endParaRPr lang="en-US" dirty="0">
              <a:solidFill>
                <a:srgbClr val="FF3300"/>
              </a:solidFill>
            </a:endParaRPr>
          </a:p>
        </p:txBody>
      </p:sp>
      <p:sp>
        <p:nvSpPr>
          <p:cNvPr id="5"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700" b="1" i="0" u="none" strike="noStrike" kern="1200" cap="none" spc="0" normalizeH="0" baseline="0" noProof="0" dirty="0" smtClean="0">
                <a:ln>
                  <a:noFill/>
                </a:ln>
                <a:solidFill>
                  <a:srgbClr val="FF0000"/>
                </a:solidFill>
                <a:effectLst/>
                <a:uLnTx/>
                <a:uFillTx/>
                <a:latin typeface="+mn-lt"/>
                <a:ea typeface="+mn-ea"/>
                <a:cs typeface="+mn-cs"/>
              </a:rPr>
              <a:t>?</a:t>
            </a:r>
            <a:endParaRPr kumimoji="0" lang="en-US" sz="287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3300"/>
                </a:solidFill>
                <a:cs typeface="Trebuchet MS"/>
              </a:rPr>
              <a:t>Safe Learning Environment</a:t>
            </a:r>
            <a:endParaRPr lang="en-US" dirty="0">
              <a:solidFill>
                <a:srgbClr val="FF3300"/>
              </a:solidFill>
            </a:endParaRPr>
          </a:p>
        </p:txBody>
      </p:sp>
      <p:sp>
        <p:nvSpPr>
          <p:cNvPr id="3" name="Content Placeholder 2"/>
          <p:cNvSpPr>
            <a:spLocks noGrp="1"/>
          </p:cNvSpPr>
          <p:nvPr>
            <p:ph idx="1"/>
          </p:nvPr>
        </p:nvSpPr>
        <p:spPr/>
        <p:txBody>
          <a:bodyPr>
            <a:normAutofit/>
          </a:bodyPr>
          <a:lstStyle/>
          <a:p>
            <a:pPr marL="457200" indent="-457200">
              <a:spcBef>
                <a:spcPts val="600"/>
              </a:spcBef>
              <a:spcAft>
                <a:spcPts val="1200"/>
              </a:spcAft>
              <a:buClr>
                <a:srgbClr val="660066"/>
              </a:buClr>
              <a:buSzPct val="105000"/>
              <a:tabLst>
                <a:tab pos="457200" algn="l"/>
              </a:tabLst>
            </a:pPr>
            <a:r>
              <a:rPr lang="en-US" sz="3600" b="1" dirty="0">
                <a:ea typeface="ＭＳ Ｐゴシック" charset="0"/>
                <a:cs typeface="Arial" charset="0"/>
              </a:rPr>
              <a:t>Interactive with stimulus questions </a:t>
            </a:r>
          </a:p>
          <a:p>
            <a:pPr marL="457200" indent="-457200">
              <a:spcBef>
                <a:spcPts val="600"/>
              </a:spcBef>
              <a:spcAft>
                <a:spcPts val="1200"/>
              </a:spcAft>
              <a:buClr>
                <a:srgbClr val="660066"/>
              </a:buClr>
              <a:buSzPct val="105000"/>
              <a:tabLst>
                <a:tab pos="457200" algn="l"/>
              </a:tabLst>
            </a:pPr>
            <a:r>
              <a:rPr lang="en-US" sz="3600" b="1" dirty="0">
                <a:ea typeface="ＭＳ Ｐゴシック" charset="0"/>
                <a:cs typeface="Arial" charset="0"/>
              </a:rPr>
              <a:t>Participation required</a:t>
            </a:r>
          </a:p>
          <a:p>
            <a:pPr marL="457200" indent="-457200">
              <a:spcBef>
                <a:spcPts val="600"/>
              </a:spcBef>
              <a:spcAft>
                <a:spcPts val="1200"/>
              </a:spcAft>
              <a:buClr>
                <a:srgbClr val="660066"/>
              </a:buClr>
              <a:buSzPct val="105000"/>
              <a:tabLst>
                <a:tab pos="457200" algn="l"/>
              </a:tabLst>
            </a:pPr>
            <a:r>
              <a:rPr lang="en-US" sz="3600" b="1" dirty="0">
                <a:ea typeface="ＭＳ Ｐゴシック" charset="0"/>
                <a:cs typeface="Arial" charset="0"/>
              </a:rPr>
              <a:t>Respect for each other</a:t>
            </a:r>
          </a:p>
          <a:p>
            <a:pPr marL="457200" indent="-457200">
              <a:spcBef>
                <a:spcPts val="600"/>
              </a:spcBef>
              <a:spcAft>
                <a:spcPts val="1200"/>
              </a:spcAft>
              <a:buClr>
                <a:srgbClr val="660066"/>
              </a:buClr>
              <a:buSzPct val="105000"/>
              <a:tabLst>
                <a:tab pos="457200" algn="l"/>
              </a:tabLst>
            </a:pPr>
            <a:r>
              <a:rPr lang="en-US" sz="3600" b="1" dirty="0">
                <a:ea typeface="ＭＳ Ｐゴシック" charset="0"/>
                <a:cs typeface="Arial" charset="0"/>
              </a:rPr>
              <a:t>Try answering the questions – it’s ok if you get it wrong</a:t>
            </a:r>
          </a:p>
          <a:p>
            <a:pPr>
              <a:buNone/>
            </a:pPr>
            <a:endParaRPr lang="en-US" sz="36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C78517-54A8-4D78-83B1-3EBECCEB05E4}"/>
              </a:ext>
            </a:extLst>
          </p:cNvPr>
          <p:cNvSpPr>
            <a:spLocks noGrp="1"/>
          </p:cNvSpPr>
          <p:nvPr>
            <p:ph type="title"/>
          </p:nvPr>
        </p:nvSpPr>
        <p:spPr/>
        <p:txBody>
          <a:bodyPr/>
          <a:lstStyle/>
          <a:p>
            <a:r>
              <a:rPr lang="en-US" b="1" dirty="0">
                <a:solidFill>
                  <a:srgbClr val="FF0000"/>
                </a:solidFill>
              </a:rPr>
              <a:t>Summary</a:t>
            </a:r>
            <a:endParaRPr lang="en-IN" b="1" dirty="0">
              <a:solidFill>
                <a:srgbClr val="FF0000"/>
              </a:solidFill>
            </a:endParaRPr>
          </a:p>
        </p:txBody>
      </p:sp>
      <p:sp>
        <p:nvSpPr>
          <p:cNvPr id="3" name="Content Placeholder 2">
            <a:extLst>
              <a:ext uri="{FF2B5EF4-FFF2-40B4-BE49-F238E27FC236}">
                <a16:creationId xmlns:a16="http://schemas.microsoft.com/office/drawing/2014/main" xmlns="" id="{51809AAA-816B-4EA4-84ED-401A6E422677}"/>
              </a:ext>
            </a:extLst>
          </p:cNvPr>
          <p:cNvSpPr>
            <a:spLocks noGrp="1"/>
          </p:cNvSpPr>
          <p:nvPr>
            <p:ph idx="1"/>
          </p:nvPr>
        </p:nvSpPr>
        <p:spPr>
          <a:xfrm>
            <a:off x="304800" y="1600200"/>
            <a:ext cx="8534400" cy="5029200"/>
          </a:xfrm>
        </p:spPr>
        <p:txBody>
          <a:bodyPr>
            <a:normAutofit/>
          </a:bodyPr>
          <a:lstStyle/>
          <a:p>
            <a:r>
              <a:rPr lang="en-US" b="1" dirty="0"/>
              <a:t>COVID-19 is mainly transmitted by droplets, surface contacts and fomites</a:t>
            </a:r>
          </a:p>
          <a:p>
            <a:r>
              <a:rPr lang="en-US" b="1" dirty="0"/>
              <a:t>Its usual incubation period is 2-14 days                   </a:t>
            </a:r>
          </a:p>
          <a:p>
            <a:r>
              <a:rPr lang="en-IN" b="1" dirty="0"/>
              <a:t>High fever, Dry cough and Breathlessness are main symptoms of illness</a:t>
            </a:r>
          </a:p>
          <a:p>
            <a:r>
              <a:rPr lang="en-IN" b="1" dirty="0"/>
              <a:t>Illness can be mild, moderate or severe</a:t>
            </a:r>
          </a:p>
          <a:p>
            <a:r>
              <a:rPr lang="en-IN" b="1" dirty="0"/>
              <a:t>81% cases are either asymptomatic or mild</a:t>
            </a:r>
          </a:p>
          <a:p>
            <a:r>
              <a:rPr lang="en-IN" b="1" dirty="0"/>
              <a:t>Fatality is mainly due to pneumonia and its related complications</a:t>
            </a:r>
          </a:p>
          <a:p>
            <a:endParaRPr lang="en-IN" b="1" dirty="0"/>
          </a:p>
        </p:txBody>
      </p:sp>
    </p:spTree>
    <p:extLst>
      <p:ext uri="{BB962C8B-B14F-4D97-AF65-F5344CB8AC3E}">
        <p14:creationId xmlns:p14="http://schemas.microsoft.com/office/powerpoint/2010/main" xmlns="" val="3449982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470025"/>
          </a:xfrm>
        </p:spPr>
        <p:txBody>
          <a:bodyPr>
            <a:normAutofit fontScale="90000"/>
          </a:bodyPr>
          <a:lstStyle/>
          <a:p>
            <a:r>
              <a:rPr lang="en-US" b="1" dirty="0" smtClean="0">
                <a:solidFill>
                  <a:srgbClr val="FF0000"/>
                </a:solidFill>
              </a:rPr>
              <a:t>HOW TO CONFIRM COVID 19: </a:t>
            </a:r>
            <a:br>
              <a:rPr lang="en-US" b="1" dirty="0" smtClean="0">
                <a:solidFill>
                  <a:srgbClr val="FF0000"/>
                </a:solidFill>
              </a:rPr>
            </a:br>
            <a:r>
              <a:rPr lang="en-US" b="1" dirty="0" smtClean="0">
                <a:solidFill>
                  <a:srgbClr val="FF0000"/>
                </a:solidFill>
              </a:rPr>
              <a:t>Sample Collection, Packing &amp; Transport</a:t>
            </a:r>
            <a:endParaRPr lang="en-US" b="1" dirty="0">
              <a:solidFill>
                <a:srgbClr val="FF0000"/>
              </a:solidFill>
            </a:endParaRP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a:t>
            </a:r>
            <a:r>
              <a:rPr lang="en-US" sz="4800" b="1" dirty="0" smtClean="0">
                <a:solidFill>
                  <a:srgbClr val="0033CC"/>
                </a:solidFill>
              </a:rPr>
              <a:t>3)</a:t>
            </a:r>
            <a:endParaRPr lang="en-US" sz="4800" b="1" dirty="0">
              <a:solidFill>
                <a:srgbClr val="0033CC"/>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999" y="293114"/>
            <a:ext cx="5350001" cy="677108"/>
          </a:xfrm>
        </p:spPr>
        <p:txBody>
          <a:bodyPr>
            <a:normAutofit fontScale="90000"/>
          </a:bodyPr>
          <a:lstStyle/>
          <a:p>
            <a:pPr algn="ctr"/>
            <a:r>
              <a:rPr lang="en-IN" sz="4400" b="1" dirty="0" smtClean="0">
                <a:solidFill>
                  <a:srgbClr val="FF0000"/>
                </a:solidFill>
                <a:latin typeface="+mj-lt"/>
              </a:rPr>
              <a:t>Learning Objectives</a:t>
            </a:r>
            <a:endParaRPr lang="en-IN" sz="4400" b="1" dirty="0">
              <a:solidFill>
                <a:srgbClr val="FF0000"/>
              </a:solidFill>
              <a:latin typeface="+mj-lt"/>
            </a:endParaRPr>
          </a:p>
        </p:txBody>
      </p:sp>
      <p:sp>
        <p:nvSpPr>
          <p:cNvPr id="3" name="Text Placeholder 2"/>
          <p:cNvSpPr>
            <a:spLocks noGrp="1"/>
          </p:cNvSpPr>
          <p:nvPr>
            <p:ph type="body" idx="1"/>
          </p:nvPr>
        </p:nvSpPr>
        <p:spPr>
          <a:xfrm>
            <a:off x="395536" y="1052736"/>
            <a:ext cx="8568952" cy="5661248"/>
          </a:xfrm>
        </p:spPr>
        <p:txBody>
          <a:bodyPr>
            <a:normAutofit fontScale="92500" lnSpcReduction="20000"/>
          </a:bodyPr>
          <a:lstStyle/>
          <a:p>
            <a:pPr marL="514350" indent="-514350">
              <a:spcBef>
                <a:spcPts val="400"/>
              </a:spcBef>
              <a:spcAft>
                <a:spcPts val="400"/>
              </a:spcAft>
              <a:buFont typeface="+mj-lt"/>
              <a:buAutoNum type="arabicPeriod"/>
            </a:pPr>
            <a:r>
              <a:rPr lang="en-IN" b="1" dirty="0" smtClean="0">
                <a:solidFill>
                  <a:schemeClr val="tx1"/>
                </a:solidFill>
                <a:latin typeface="+mn-lt"/>
              </a:rPr>
              <a:t>Precautions to be taken while collecting the Nasal and </a:t>
            </a:r>
            <a:r>
              <a:rPr lang="en-IN" b="1" dirty="0" err="1" smtClean="0">
                <a:solidFill>
                  <a:schemeClr val="tx1"/>
                </a:solidFill>
                <a:latin typeface="+mn-lt"/>
              </a:rPr>
              <a:t>Oropharyngeal</a:t>
            </a:r>
            <a:r>
              <a:rPr lang="en-IN" b="1" dirty="0" smtClean="0">
                <a:solidFill>
                  <a:schemeClr val="tx1"/>
                </a:solidFill>
                <a:latin typeface="+mn-lt"/>
              </a:rPr>
              <a:t> swabs</a:t>
            </a:r>
          </a:p>
          <a:p>
            <a:pPr marL="514350" indent="-514350">
              <a:spcBef>
                <a:spcPts val="400"/>
              </a:spcBef>
              <a:spcAft>
                <a:spcPts val="400"/>
              </a:spcAft>
              <a:buFont typeface="+mj-lt"/>
              <a:buAutoNum type="arabicPeriod"/>
            </a:pPr>
            <a:r>
              <a:rPr lang="en-IN" b="1" dirty="0" smtClean="0">
                <a:solidFill>
                  <a:schemeClr val="tx1"/>
                </a:solidFill>
                <a:latin typeface="+mn-lt"/>
              </a:rPr>
              <a:t>Whom to test?</a:t>
            </a:r>
          </a:p>
          <a:p>
            <a:pPr marL="514350" indent="-514350">
              <a:spcBef>
                <a:spcPts val="400"/>
              </a:spcBef>
              <a:spcAft>
                <a:spcPts val="400"/>
              </a:spcAft>
              <a:buFont typeface="+mj-lt"/>
              <a:buAutoNum type="arabicPeriod"/>
            </a:pPr>
            <a:r>
              <a:rPr lang="en-IN" b="1" dirty="0" smtClean="0">
                <a:solidFill>
                  <a:schemeClr val="tx1"/>
                </a:solidFill>
                <a:latin typeface="+mn-lt"/>
              </a:rPr>
              <a:t>Testing Strategy for COVID 19 patients</a:t>
            </a:r>
          </a:p>
          <a:p>
            <a:pPr marL="514350" indent="-514350">
              <a:spcBef>
                <a:spcPts val="400"/>
              </a:spcBef>
              <a:spcAft>
                <a:spcPts val="400"/>
              </a:spcAft>
              <a:buFont typeface="+mj-lt"/>
              <a:buAutoNum type="arabicPeriod"/>
            </a:pPr>
            <a:r>
              <a:rPr lang="en-IN" b="1" dirty="0" smtClean="0">
                <a:solidFill>
                  <a:schemeClr val="tx1"/>
                </a:solidFill>
                <a:latin typeface="+mn-lt"/>
              </a:rPr>
              <a:t>Labelling of Specimen</a:t>
            </a:r>
          </a:p>
          <a:p>
            <a:pPr marL="514350" indent="-514350">
              <a:spcBef>
                <a:spcPts val="400"/>
              </a:spcBef>
              <a:spcAft>
                <a:spcPts val="400"/>
              </a:spcAft>
              <a:buFont typeface="+mj-lt"/>
              <a:buAutoNum type="arabicPeriod"/>
            </a:pPr>
            <a:r>
              <a:rPr lang="en-IN" b="1" dirty="0" smtClean="0">
                <a:solidFill>
                  <a:schemeClr val="tx1"/>
                </a:solidFill>
                <a:latin typeface="+mn-lt"/>
              </a:rPr>
              <a:t>How to fill requisition form? </a:t>
            </a:r>
          </a:p>
          <a:p>
            <a:pPr marL="514350" indent="-514350">
              <a:spcBef>
                <a:spcPts val="400"/>
              </a:spcBef>
              <a:spcAft>
                <a:spcPts val="400"/>
              </a:spcAft>
              <a:buFont typeface="+mj-lt"/>
              <a:buAutoNum type="arabicPeriod"/>
            </a:pPr>
            <a:r>
              <a:rPr lang="en-IN" b="1" dirty="0" smtClean="0">
                <a:solidFill>
                  <a:schemeClr val="tx1"/>
                </a:solidFill>
                <a:latin typeface="+mn-lt"/>
              </a:rPr>
              <a:t>How to collect Nasal and Throat swabs?</a:t>
            </a:r>
          </a:p>
          <a:p>
            <a:pPr marL="514350" indent="-514350">
              <a:spcBef>
                <a:spcPts val="400"/>
              </a:spcBef>
              <a:spcAft>
                <a:spcPts val="400"/>
              </a:spcAft>
              <a:buFont typeface="+mj-lt"/>
              <a:buAutoNum type="arabicPeriod"/>
            </a:pPr>
            <a:r>
              <a:rPr lang="en-IN" b="1" dirty="0" smtClean="0">
                <a:solidFill>
                  <a:schemeClr val="tx1"/>
                </a:solidFill>
                <a:latin typeface="+mn-lt"/>
              </a:rPr>
              <a:t>What is Viral Transport medium (VTM)</a:t>
            </a:r>
          </a:p>
          <a:p>
            <a:pPr marL="514350" indent="-514350">
              <a:spcBef>
                <a:spcPts val="400"/>
              </a:spcBef>
              <a:spcAft>
                <a:spcPts val="400"/>
              </a:spcAft>
              <a:buFont typeface="+mj-lt"/>
              <a:buAutoNum type="arabicPeriod"/>
            </a:pPr>
            <a:r>
              <a:rPr lang="en-IN" b="1" dirty="0" smtClean="0">
                <a:solidFill>
                  <a:schemeClr val="tx1"/>
                </a:solidFill>
                <a:latin typeface="+mn-lt"/>
              </a:rPr>
              <a:t>Packaging and transport of VTM with swab to the lab</a:t>
            </a:r>
          </a:p>
          <a:p>
            <a:pPr marL="514350" indent="-514350">
              <a:spcBef>
                <a:spcPts val="400"/>
              </a:spcBef>
              <a:spcAft>
                <a:spcPts val="400"/>
              </a:spcAft>
              <a:buFont typeface="+mj-lt"/>
              <a:buAutoNum type="arabicPeriod"/>
            </a:pPr>
            <a:r>
              <a:rPr lang="en-IN" b="1" dirty="0" smtClean="0">
                <a:solidFill>
                  <a:schemeClr val="tx1"/>
                </a:solidFill>
                <a:latin typeface="+mn-lt"/>
              </a:rPr>
              <a:t>Acceptance and rejection criteria of specimen in the lab</a:t>
            </a:r>
          </a:p>
          <a:p>
            <a:pPr marL="514350" indent="-514350">
              <a:spcBef>
                <a:spcPts val="400"/>
              </a:spcBef>
              <a:spcAft>
                <a:spcPts val="400"/>
              </a:spcAft>
              <a:buFont typeface="+mj-lt"/>
              <a:buAutoNum type="arabicPeriod"/>
            </a:pPr>
            <a:endParaRPr lang="en-IN" b="1" dirty="0">
              <a:solidFill>
                <a:schemeClr val="tx1"/>
              </a:solidFill>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7704" y="188640"/>
            <a:ext cx="5493273" cy="689932"/>
          </a:xfrm>
          <a:prstGeom prst="rect">
            <a:avLst/>
          </a:prstGeom>
        </p:spPr>
        <p:txBody>
          <a:bodyPr vert="horz" wrap="square" lIns="0" tIns="12700" rIns="0" bIns="0" rtlCol="0">
            <a:spAutoFit/>
          </a:bodyPr>
          <a:lstStyle/>
          <a:p>
            <a:pPr marL="12700" algn="ctr">
              <a:lnSpc>
                <a:spcPct val="100000"/>
              </a:lnSpc>
              <a:spcBef>
                <a:spcPts val="100"/>
              </a:spcBef>
            </a:pPr>
            <a:r>
              <a:rPr sz="4400" b="1" dirty="0">
                <a:solidFill>
                  <a:srgbClr val="FF0000"/>
                </a:solidFill>
                <a:uFill>
                  <a:solidFill>
                    <a:srgbClr val="000000"/>
                  </a:solidFill>
                </a:uFill>
                <a:latin typeface="+mj-lt"/>
              </a:rPr>
              <a:t>General </a:t>
            </a:r>
            <a:r>
              <a:rPr lang="en-IN" sz="4400" b="1" dirty="0" smtClean="0">
                <a:solidFill>
                  <a:srgbClr val="FF0000"/>
                </a:solidFill>
                <a:uFill>
                  <a:solidFill>
                    <a:srgbClr val="000000"/>
                  </a:solidFill>
                </a:uFill>
                <a:latin typeface="+mj-lt"/>
              </a:rPr>
              <a:t>Precautions</a:t>
            </a:r>
            <a:endParaRPr sz="4400" b="1" dirty="0">
              <a:solidFill>
                <a:srgbClr val="FF0000"/>
              </a:solidFill>
              <a:uFill>
                <a:solidFill>
                  <a:srgbClr val="000000"/>
                </a:solidFill>
              </a:uFill>
              <a:latin typeface="+mj-lt"/>
            </a:endParaRPr>
          </a:p>
        </p:txBody>
      </p:sp>
      <p:sp>
        <p:nvSpPr>
          <p:cNvPr id="7" name="object 7"/>
          <p:cNvSpPr txBox="1"/>
          <p:nvPr/>
        </p:nvSpPr>
        <p:spPr>
          <a:xfrm>
            <a:off x="251519" y="1192224"/>
            <a:ext cx="8640961" cy="5271187"/>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4965" algn="l"/>
                <a:tab pos="355600" algn="l"/>
              </a:tabLst>
            </a:pPr>
            <a:r>
              <a:rPr lang="en-US" sz="3000" b="1" dirty="0" smtClean="0">
                <a:cs typeface="Trebuchet MS"/>
              </a:rPr>
              <a:t>Consider all specimens as </a:t>
            </a:r>
            <a:r>
              <a:rPr lang="en-US" sz="3000" b="1" dirty="0" smtClean="0">
                <a:solidFill>
                  <a:srgbClr val="0033CC"/>
                </a:solidFill>
                <a:cs typeface="Trebuchet MS"/>
              </a:rPr>
              <a:t>POTENTIALLY HAZARDOUS / INFECTIOUS</a:t>
            </a:r>
          </a:p>
          <a:p>
            <a:pPr marL="355600" marR="541655" indent="-342900">
              <a:lnSpc>
                <a:spcPct val="139200"/>
              </a:lnSpc>
              <a:spcBef>
                <a:spcPts val="790"/>
              </a:spcBef>
              <a:buFont typeface="Arial"/>
              <a:buChar char="•"/>
              <a:tabLst>
                <a:tab pos="354965" algn="l"/>
                <a:tab pos="355600" algn="l"/>
              </a:tabLst>
            </a:pPr>
            <a:r>
              <a:rPr lang="en-US" sz="3000" b="1" dirty="0" smtClean="0">
                <a:cs typeface="Trebuchet MS"/>
              </a:rPr>
              <a:t>Handle all specimens with gloves</a:t>
            </a:r>
          </a:p>
          <a:p>
            <a:pPr marL="355600" indent="-342900">
              <a:lnSpc>
                <a:spcPct val="100000"/>
              </a:lnSpc>
              <a:spcBef>
                <a:spcPts val="1920"/>
              </a:spcBef>
              <a:buFont typeface="Arial"/>
              <a:buChar char="•"/>
              <a:tabLst>
                <a:tab pos="354965" algn="l"/>
                <a:tab pos="355600" algn="l"/>
              </a:tabLst>
            </a:pPr>
            <a:r>
              <a:rPr lang="en-US" sz="3000" b="1" dirty="0" smtClean="0">
                <a:cs typeface="Trebuchet MS"/>
              </a:rPr>
              <a:t>Ensure that VTM vial is labeled  properly</a:t>
            </a:r>
          </a:p>
          <a:p>
            <a:pPr marL="355600" indent="-342900">
              <a:lnSpc>
                <a:spcPct val="100000"/>
              </a:lnSpc>
              <a:spcBef>
                <a:spcPts val="1920"/>
              </a:spcBef>
              <a:buFont typeface="Arial"/>
              <a:buChar char="•"/>
              <a:tabLst>
                <a:tab pos="354965" algn="l"/>
                <a:tab pos="355600" algn="l"/>
              </a:tabLst>
            </a:pPr>
            <a:r>
              <a:rPr lang="en-US" sz="3000" b="1" dirty="0" smtClean="0">
                <a:cs typeface="Trebuchet MS"/>
              </a:rPr>
              <a:t>Do not contaminate the outside of the specimen container</a:t>
            </a:r>
          </a:p>
          <a:p>
            <a:pPr marL="355600" indent="-342900">
              <a:lnSpc>
                <a:spcPct val="100000"/>
              </a:lnSpc>
              <a:spcBef>
                <a:spcPts val="1825"/>
              </a:spcBef>
              <a:buFont typeface="Arial"/>
              <a:buChar char="•"/>
              <a:tabLst>
                <a:tab pos="354965" algn="l"/>
                <a:tab pos="355600" algn="l"/>
                <a:tab pos="2247265" algn="l"/>
              </a:tabLst>
            </a:pPr>
            <a:r>
              <a:rPr lang="en-US" sz="3000" b="1" dirty="0" smtClean="0">
                <a:cs typeface="Trebuchet MS"/>
              </a:rPr>
              <a:t>Send the laboratory requisition forms covered in plastic</a:t>
            </a:r>
          </a:p>
          <a:p>
            <a:pPr marL="457200" marR="541655" indent="-365760">
              <a:spcBef>
                <a:spcPts val="790"/>
              </a:spcBef>
              <a:buFont typeface="Arial"/>
              <a:buChar char="•"/>
              <a:tabLst>
                <a:tab pos="354965" algn="l"/>
                <a:tab pos="355600" algn="l"/>
              </a:tabLst>
            </a:pPr>
            <a:endParaRPr sz="3000" b="1" dirty="0">
              <a:cs typeface="Trebuchet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14290"/>
            <a:ext cx="8712968" cy="1107996"/>
          </a:xfrm>
        </p:spPr>
        <p:txBody>
          <a:bodyPr>
            <a:normAutofit fontScale="90000"/>
          </a:bodyPr>
          <a:lstStyle/>
          <a:p>
            <a:pPr algn="ctr"/>
            <a:r>
              <a:rPr lang="en-IN" sz="3600" b="1" dirty="0" smtClean="0">
                <a:solidFill>
                  <a:srgbClr val="FF0000"/>
                </a:solidFill>
                <a:latin typeface="+mj-lt"/>
              </a:rPr>
              <a:t>WHOM TO TEST AND WHEN TO TEST; GUIDELINES OF ICMR </a:t>
            </a:r>
            <a:r>
              <a:rPr lang="en-IN" sz="3600" b="1" dirty="0" smtClean="0">
                <a:solidFill>
                  <a:srgbClr val="0033CC"/>
                </a:solidFill>
                <a:latin typeface="+mj-lt"/>
              </a:rPr>
              <a:t>09.4.2020</a:t>
            </a:r>
            <a:endParaRPr lang="en-US" sz="3600" b="1" dirty="0">
              <a:solidFill>
                <a:srgbClr val="0033CC"/>
              </a:solidFill>
              <a:latin typeface="+mj-lt"/>
            </a:endParaRPr>
          </a:p>
        </p:txBody>
      </p:sp>
      <p:sp>
        <p:nvSpPr>
          <p:cNvPr id="3" name="Text Placeholder 2"/>
          <p:cNvSpPr>
            <a:spLocks noGrp="1"/>
          </p:cNvSpPr>
          <p:nvPr>
            <p:ph type="body" idx="1"/>
          </p:nvPr>
        </p:nvSpPr>
        <p:spPr>
          <a:xfrm>
            <a:off x="107504" y="1528910"/>
            <a:ext cx="8856984" cy="4688463"/>
          </a:xfrm>
          <a:solidFill>
            <a:schemeClr val="bg1"/>
          </a:solidFill>
        </p:spPr>
        <p:txBody>
          <a:bodyPr>
            <a:normAutofit lnSpcReduction="10000"/>
          </a:bodyPr>
          <a:lstStyle/>
          <a:p>
            <a:pPr marL="457200" indent="-457200">
              <a:spcBef>
                <a:spcPts val="400"/>
              </a:spcBef>
              <a:buFont typeface="Arial" pitchFamily="34" charset="0"/>
              <a:buChar char="•"/>
            </a:pPr>
            <a:r>
              <a:rPr lang="en-US" sz="2400" b="1" dirty="0" smtClean="0">
                <a:solidFill>
                  <a:schemeClr val="tx1"/>
                </a:solidFill>
                <a:latin typeface="+mn-lt"/>
              </a:rPr>
              <a:t>All symptomatic people who have undertaken international travel in last 14 days</a:t>
            </a:r>
          </a:p>
          <a:p>
            <a:pPr marL="457200" indent="-457200">
              <a:spcBef>
                <a:spcPts val="400"/>
              </a:spcBef>
              <a:buFont typeface="Arial" pitchFamily="34" charset="0"/>
              <a:buChar char="•"/>
            </a:pPr>
            <a:r>
              <a:rPr lang="en-US" sz="2400" b="1" dirty="0" smtClean="0">
                <a:solidFill>
                  <a:schemeClr val="tx1"/>
                </a:solidFill>
                <a:latin typeface="+mn-lt"/>
              </a:rPr>
              <a:t>All contacts of laboratory confirmed positive cases</a:t>
            </a:r>
          </a:p>
          <a:p>
            <a:pPr marL="457200" indent="-457200">
              <a:spcBef>
                <a:spcPts val="400"/>
              </a:spcBef>
              <a:buFont typeface="Arial" pitchFamily="34" charset="0"/>
              <a:buChar char="•"/>
            </a:pPr>
            <a:r>
              <a:rPr lang="en-US" sz="2400" b="1" dirty="0" smtClean="0">
                <a:solidFill>
                  <a:schemeClr val="tx1"/>
                </a:solidFill>
                <a:latin typeface="+mn-lt"/>
              </a:rPr>
              <a:t>Health care workers managing respiratory distress / Severe illness should be tested when they are symptomatic. </a:t>
            </a:r>
          </a:p>
          <a:p>
            <a:pPr marL="457200" indent="-457200">
              <a:spcBef>
                <a:spcPts val="400"/>
              </a:spcBef>
              <a:buFont typeface="Arial" pitchFamily="34" charset="0"/>
              <a:buChar char="•"/>
            </a:pPr>
            <a:r>
              <a:rPr lang="en-IN" sz="2400" b="1" dirty="0" smtClean="0">
                <a:solidFill>
                  <a:schemeClr val="tx1"/>
                </a:solidFill>
                <a:latin typeface="+mn-lt"/>
              </a:rPr>
              <a:t>All patients with Severe Acute Respiratory Illness (fever AND cough and/or shortness of breath)</a:t>
            </a:r>
          </a:p>
          <a:p>
            <a:pPr marL="457200" indent="-457200">
              <a:spcBef>
                <a:spcPts val="400"/>
              </a:spcBef>
              <a:buFont typeface="Arial" pitchFamily="34" charset="0"/>
              <a:buChar char="•"/>
            </a:pPr>
            <a:r>
              <a:rPr lang="en-IN" sz="2400" b="1" dirty="0" smtClean="0">
                <a:solidFill>
                  <a:schemeClr val="tx1"/>
                </a:solidFill>
                <a:latin typeface="+mn-lt"/>
              </a:rPr>
              <a:t>Asymptomatic direct and high-risk contacts of a confirmed case should be tested once between day 5 and day 14 of coming in his/her contact (In hotspots/cluster (as per </a:t>
            </a:r>
            <a:r>
              <a:rPr lang="en-IN" sz="2400" b="1" dirty="0" err="1" smtClean="0">
                <a:solidFill>
                  <a:schemeClr val="tx1"/>
                </a:solidFill>
                <a:latin typeface="+mn-lt"/>
              </a:rPr>
              <a:t>MoHFW</a:t>
            </a:r>
            <a:r>
              <a:rPr lang="en-IN" sz="2400" b="1" dirty="0" smtClean="0">
                <a:solidFill>
                  <a:schemeClr val="tx1"/>
                </a:solidFill>
                <a:latin typeface="+mn-lt"/>
              </a:rPr>
              <a:t>) and in large migration gatherings/ evacuees centres) </a:t>
            </a:r>
          </a:p>
          <a:p>
            <a:pPr marL="457200" indent="-457200">
              <a:spcBef>
                <a:spcPts val="400"/>
              </a:spcBef>
              <a:buFont typeface="Arial" pitchFamily="34" charset="0"/>
              <a:buChar char="•"/>
            </a:pPr>
            <a:r>
              <a:rPr lang="en-IN" sz="2400" b="1" dirty="0" smtClean="0">
                <a:solidFill>
                  <a:schemeClr val="tx1"/>
                </a:solidFill>
                <a:latin typeface="+mn-lt"/>
              </a:rPr>
              <a:t>All symptomatic ILI (fever, cough, sore throat, runny nose)</a:t>
            </a:r>
            <a:endParaRPr lang="en-US" sz="2400" b="1" dirty="0" smtClean="0">
              <a:solidFill>
                <a:schemeClr val="tx1"/>
              </a:solidFill>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115"/>
            <a:ext cx="8964489" cy="1278497"/>
          </a:xfrm>
        </p:spPr>
        <p:txBody>
          <a:bodyPr>
            <a:normAutofit fontScale="90000"/>
          </a:bodyPr>
          <a:lstStyle/>
          <a:p>
            <a:pPr algn="ctr"/>
            <a:r>
              <a:rPr lang="en-IN" b="1" dirty="0" smtClean="0">
                <a:solidFill>
                  <a:srgbClr val="FF0000"/>
                </a:solidFill>
                <a:latin typeface="+mj-lt"/>
              </a:rPr>
              <a:t>Whom To Test And When To Test; Guidelines Of ICMR For Pregnant Females</a:t>
            </a:r>
            <a:endParaRPr lang="en-IN" b="1" dirty="0">
              <a:solidFill>
                <a:srgbClr val="FF0000"/>
              </a:solidFill>
              <a:latin typeface="+mj-lt"/>
            </a:endParaRPr>
          </a:p>
        </p:txBody>
      </p:sp>
      <p:sp>
        <p:nvSpPr>
          <p:cNvPr id="3" name="Text Placeholder 2"/>
          <p:cNvSpPr>
            <a:spLocks noGrp="1"/>
          </p:cNvSpPr>
          <p:nvPr>
            <p:ph type="body" idx="1"/>
          </p:nvPr>
        </p:nvSpPr>
        <p:spPr>
          <a:xfrm>
            <a:off x="395536" y="1928802"/>
            <a:ext cx="8234366" cy="2769989"/>
          </a:xfrm>
        </p:spPr>
        <p:txBody>
          <a:bodyPr>
            <a:normAutofit lnSpcReduction="10000"/>
          </a:bodyPr>
          <a:lstStyle/>
          <a:p>
            <a:pPr algn="l"/>
            <a:r>
              <a:rPr lang="en-IN" sz="3000" b="1" dirty="0">
                <a:solidFill>
                  <a:schemeClr val="tx1"/>
                </a:solidFill>
                <a:latin typeface="+mn-lt"/>
              </a:rPr>
              <a:t>Pregnant women residing in clusters/containment area or in large migration gatherings/evacuees centre from hotspot districts presenting in labour or likely to deliver in next 5 days should be tested even if asymptomatic</a:t>
            </a:r>
            <a:endParaRPr lang="en-US" sz="3000" b="1" dirty="0">
              <a:solidFill>
                <a:schemeClr val="tx1"/>
              </a:solidFill>
              <a:latin typeface="+mn-lt"/>
            </a:endParaRPr>
          </a:p>
          <a:p>
            <a:pPr algn="l"/>
            <a:endParaRPr lang="en-IN" sz="3000" b="1" dirty="0">
              <a:solidFill>
                <a:schemeClr val="tx1"/>
              </a:solidFill>
              <a:latin typeface="+mn-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1560" y="188641"/>
            <a:ext cx="8064896" cy="1367041"/>
          </a:xfrm>
          <a:prstGeom prst="rect">
            <a:avLst/>
          </a:prstGeom>
        </p:spPr>
        <p:txBody>
          <a:bodyPr vert="horz" wrap="square" lIns="0" tIns="12700" rIns="0" bIns="0" rtlCol="0">
            <a:spAutoFit/>
          </a:bodyPr>
          <a:lstStyle/>
          <a:p>
            <a:pPr marL="12700" algn="ctr">
              <a:lnSpc>
                <a:spcPct val="100000"/>
              </a:lnSpc>
              <a:spcBef>
                <a:spcPts val="100"/>
              </a:spcBef>
            </a:pPr>
            <a:r>
              <a:rPr lang="en-IN" sz="4400" b="1" dirty="0" smtClean="0">
                <a:solidFill>
                  <a:srgbClr val="FF0000"/>
                </a:solidFill>
                <a:latin typeface="+mj-lt"/>
              </a:rPr>
              <a:t>Retesting strategy for COVID 19 PCR positive patients as per ICMR</a:t>
            </a:r>
            <a:endParaRPr sz="4400" b="1" dirty="0">
              <a:solidFill>
                <a:srgbClr val="FF0000"/>
              </a:solidFill>
              <a:uFill>
                <a:solidFill>
                  <a:srgbClr val="000000"/>
                </a:solidFill>
              </a:uFill>
              <a:latin typeface="+mj-lt"/>
            </a:endParaRPr>
          </a:p>
        </p:txBody>
      </p:sp>
      <p:sp>
        <p:nvSpPr>
          <p:cNvPr id="7" name="object 7"/>
          <p:cNvSpPr txBox="1"/>
          <p:nvPr/>
        </p:nvSpPr>
        <p:spPr>
          <a:xfrm>
            <a:off x="323528" y="2132856"/>
            <a:ext cx="8640961" cy="1490152"/>
          </a:xfrm>
          <a:prstGeom prst="rect">
            <a:avLst/>
          </a:prstGeom>
        </p:spPr>
        <p:txBody>
          <a:bodyPr vert="horz" wrap="square" lIns="0" tIns="12700" rIns="0" bIns="0" rtlCol="0">
            <a:spAutoFit/>
          </a:bodyPr>
          <a:lstStyle/>
          <a:p>
            <a:r>
              <a:rPr lang="en-IN" sz="3200" b="1" dirty="0" smtClean="0"/>
              <a:t>Every Alternate day/48hr NS &amp; TS sample are to be sent for PCR testing; till the 2 sample become negative.</a:t>
            </a:r>
            <a:endParaRPr lang="en-US" sz="32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7704" y="188640"/>
            <a:ext cx="5493273" cy="689932"/>
          </a:xfrm>
          <a:prstGeom prst="rect">
            <a:avLst/>
          </a:prstGeom>
        </p:spPr>
        <p:txBody>
          <a:bodyPr vert="horz" wrap="square" lIns="0" tIns="12700" rIns="0" bIns="0" rtlCol="0">
            <a:spAutoFit/>
          </a:bodyPr>
          <a:lstStyle/>
          <a:p>
            <a:pPr marL="12700" algn="ctr">
              <a:lnSpc>
                <a:spcPct val="100000"/>
              </a:lnSpc>
              <a:spcBef>
                <a:spcPts val="100"/>
              </a:spcBef>
            </a:pPr>
            <a:r>
              <a:rPr lang="en-US" sz="4400" b="1" dirty="0" smtClean="0">
                <a:solidFill>
                  <a:srgbClr val="FF0000"/>
                </a:solidFill>
                <a:latin typeface="+mj-lt"/>
              </a:rPr>
              <a:t>Labeling of Specimens</a:t>
            </a:r>
            <a:endParaRPr sz="4400" b="1" dirty="0">
              <a:solidFill>
                <a:srgbClr val="FF0000"/>
              </a:solidFill>
              <a:uFill>
                <a:solidFill>
                  <a:srgbClr val="000000"/>
                </a:solidFill>
              </a:uFill>
              <a:latin typeface="+mj-lt"/>
            </a:endParaRPr>
          </a:p>
        </p:txBody>
      </p:sp>
      <p:sp>
        <p:nvSpPr>
          <p:cNvPr id="4" name="object 7"/>
          <p:cNvSpPr txBox="1"/>
          <p:nvPr/>
        </p:nvSpPr>
        <p:spPr>
          <a:xfrm>
            <a:off x="107504" y="1120140"/>
            <a:ext cx="9001156" cy="4973156"/>
          </a:xfrm>
          <a:prstGeom prst="rect">
            <a:avLst/>
          </a:prstGeom>
        </p:spPr>
        <p:txBody>
          <a:bodyPr vert="horz" wrap="square" lIns="0" tIns="12700" rIns="0" bIns="0" rtlCol="0">
            <a:spAutoFit/>
          </a:bodyPr>
          <a:lstStyle/>
          <a:p>
            <a:pPr marL="355600" indent="-342900">
              <a:spcBef>
                <a:spcPts val="600"/>
              </a:spcBef>
              <a:spcAft>
                <a:spcPts val="400"/>
              </a:spcAft>
              <a:buClr>
                <a:srgbClr val="FF0000"/>
              </a:buClr>
              <a:buFont typeface="Arial"/>
              <a:buChar char="•"/>
              <a:tabLst>
                <a:tab pos="354965" algn="l"/>
                <a:tab pos="355600" algn="l"/>
              </a:tabLst>
            </a:pPr>
            <a:r>
              <a:rPr sz="2400" b="1" dirty="0">
                <a:cs typeface="Trebuchet MS"/>
              </a:rPr>
              <a:t>Specimens for laboratory testing should have labels</a:t>
            </a:r>
          </a:p>
          <a:p>
            <a:pPr marL="355600" indent="-342900">
              <a:spcBef>
                <a:spcPts val="600"/>
              </a:spcBef>
              <a:spcAft>
                <a:spcPts val="400"/>
              </a:spcAft>
              <a:buClr>
                <a:srgbClr val="FF0000"/>
              </a:buClr>
              <a:buFont typeface="Arial"/>
              <a:buChar char="•"/>
              <a:tabLst>
                <a:tab pos="354965" algn="l"/>
                <a:tab pos="355600" algn="l"/>
              </a:tabLst>
            </a:pPr>
            <a:r>
              <a:rPr sz="2400" b="1" dirty="0">
                <a:cs typeface="Trebuchet MS"/>
              </a:rPr>
              <a:t>Label should </a:t>
            </a:r>
            <a:r>
              <a:rPr sz="2400" b="1" dirty="0" smtClean="0">
                <a:cs typeface="Trebuchet MS"/>
              </a:rPr>
              <a:t>include</a:t>
            </a:r>
            <a:endParaRPr lang="en-US" sz="2400" b="1" dirty="0" smtClean="0">
              <a:cs typeface="Trebuchet MS"/>
            </a:endParaRPr>
          </a:p>
          <a:p>
            <a:pPr marL="1270000" lvl="2" indent="-342900">
              <a:spcBef>
                <a:spcPts val="600"/>
              </a:spcBef>
              <a:spcAft>
                <a:spcPts val="400"/>
              </a:spcAft>
              <a:buClr>
                <a:srgbClr val="FF0000"/>
              </a:buClr>
              <a:buFont typeface="Arial"/>
              <a:buChar char="•"/>
              <a:tabLst>
                <a:tab pos="354965" algn="l"/>
                <a:tab pos="355600" algn="l"/>
              </a:tabLst>
            </a:pPr>
            <a:r>
              <a:rPr sz="2400" b="1" dirty="0" smtClean="0">
                <a:solidFill>
                  <a:srgbClr val="008000"/>
                </a:solidFill>
                <a:cs typeface="Trebuchet MS"/>
              </a:rPr>
              <a:t>Patient’s name</a:t>
            </a:r>
            <a:endParaRPr lang="en-US" sz="2400" b="1" dirty="0" smtClean="0">
              <a:solidFill>
                <a:srgbClr val="008000"/>
              </a:solidFill>
              <a:cs typeface="Trebuchet MS"/>
            </a:endParaRPr>
          </a:p>
          <a:p>
            <a:pPr marL="1270000" lvl="2" indent="-342900">
              <a:spcBef>
                <a:spcPts val="600"/>
              </a:spcBef>
              <a:spcAft>
                <a:spcPts val="400"/>
              </a:spcAft>
              <a:buClr>
                <a:srgbClr val="FF0000"/>
              </a:buClr>
              <a:buFont typeface="Arial"/>
              <a:buChar char="•"/>
              <a:tabLst>
                <a:tab pos="354965" algn="l"/>
                <a:tab pos="355600" algn="l"/>
              </a:tabLst>
            </a:pPr>
            <a:r>
              <a:rPr sz="2400" b="1" dirty="0" smtClean="0">
                <a:solidFill>
                  <a:srgbClr val="008000"/>
                </a:solidFill>
                <a:cs typeface="Trebuchet MS"/>
              </a:rPr>
              <a:t>Age </a:t>
            </a:r>
            <a:r>
              <a:rPr sz="2400" b="1" dirty="0">
                <a:solidFill>
                  <a:srgbClr val="008000"/>
                </a:solidFill>
                <a:cs typeface="Trebuchet MS"/>
              </a:rPr>
              <a:t>&amp; </a:t>
            </a:r>
            <a:r>
              <a:rPr sz="2400" b="1" dirty="0" smtClean="0">
                <a:solidFill>
                  <a:srgbClr val="008000"/>
                </a:solidFill>
                <a:cs typeface="Trebuchet MS"/>
              </a:rPr>
              <a:t>gender</a:t>
            </a:r>
            <a:endParaRPr lang="en-US" sz="2400" b="1" dirty="0" smtClean="0">
              <a:solidFill>
                <a:srgbClr val="008000"/>
              </a:solidFill>
              <a:cs typeface="Trebuchet MS"/>
            </a:endParaRPr>
          </a:p>
          <a:p>
            <a:pPr marL="1270000" lvl="2" indent="-342900">
              <a:spcBef>
                <a:spcPts val="600"/>
              </a:spcBef>
              <a:spcAft>
                <a:spcPts val="400"/>
              </a:spcAft>
              <a:buClr>
                <a:srgbClr val="FF0000"/>
              </a:buClr>
              <a:buFont typeface="Arial"/>
              <a:buChar char="•"/>
              <a:tabLst>
                <a:tab pos="354965" algn="l"/>
                <a:tab pos="355600" algn="l"/>
              </a:tabLst>
            </a:pPr>
            <a:r>
              <a:rPr sz="2400" b="1" dirty="0" smtClean="0">
                <a:solidFill>
                  <a:srgbClr val="008000"/>
                </a:solidFill>
                <a:cs typeface="Trebuchet MS"/>
              </a:rPr>
              <a:t>Patient’s </a:t>
            </a:r>
            <a:r>
              <a:rPr sz="2400" b="1" dirty="0">
                <a:solidFill>
                  <a:srgbClr val="008000"/>
                </a:solidFill>
                <a:cs typeface="Trebuchet MS"/>
              </a:rPr>
              <a:t>unique identification number/hospital registration  </a:t>
            </a:r>
            <a:r>
              <a:rPr sz="2400" b="1" dirty="0" smtClean="0">
                <a:solidFill>
                  <a:srgbClr val="008000"/>
                </a:solidFill>
                <a:cs typeface="Trebuchet MS"/>
              </a:rPr>
              <a:t>number</a:t>
            </a:r>
            <a:endParaRPr lang="en-US" sz="2400" b="1" dirty="0" smtClean="0">
              <a:solidFill>
                <a:srgbClr val="008000"/>
              </a:solidFill>
              <a:cs typeface="Trebuchet MS"/>
            </a:endParaRPr>
          </a:p>
          <a:p>
            <a:pPr marL="1270000" lvl="2" indent="-342900">
              <a:spcBef>
                <a:spcPts val="600"/>
              </a:spcBef>
              <a:spcAft>
                <a:spcPts val="400"/>
              </a:spcAft>
              <a:buClr>
                <a:srgbClr val="FF0000"/>
              </a:buClr>
              <a:buFont typeface="Arial"/>
              <a:buChar char="•"/>
              <a:tabLst>
                <a:tab pos="354965" algn="l"/>
                <a:tab pos="355600" algn="l"/>
              </a:tabLst>
            </a:pPr>
            <a:r>
              <a:rPr sz="2400" b="1" dirty="0" err="1" smtClean="0">
                <a:solidFill>
                  <a:srgbClr val="008000"/>
                </a:solidFill>
                <a:cs typeface="Trebuchet MS"/>
              </a:rPr>
              <a:t>Hospita</a:t>
            </a:r>
            <a:r>
              <a:rPr lang="en-IN" sz="2400" b="1" dirty="0" smtClean="0">
                <a:solidFill>
                  <a:srgbClr val="008000"/>
                </a:solidFill>
                <a:cs typeface="Trebuchet MS"/>
              </a:rPr>
              <a:t>l/Ward</a:t>
            </a:r>
            <a:endParaRPr sz="2400" b="1" dirty="0">
              <a:solidFill>
                <a:srgbClr val="008000"/>
              </a:solidFill>
              <a:cs typeface="Trebuchet MS"/>
            </a:endParaRPr>
          </a:p>
          <a:p>
            <a:pPr marL="355600" indent="-342900">
              <a:spcBef>
                <a:spcPts val="600"/>
              </a:spcBef>
              <a:spcAft>
                <a:spcPts val="400"/>
              </a:spcAft>
              <a:buClr>
                <a:srgbClr val="FF0000"/>
              </a:buClr>
              <a:buFont typeface="Arial"/>
              <a:buChar char="•"/>
              <a:tabLst>
                <a:tab pos="354965" algn="l"/>
                <a:tab pos="355600" algn="l"/>
              </a:tabLst>
            </a:pPr>
            <a:r>
              <a:rPr sz="2400" b="1" dirty="0">
                <a:cs typeface="Trebuchet MS"/>
              </a:rPr>
              <a:t>Label specimens using </a:t>
            </a:r>
            <a:r>
              <a:rPr sz="2400" b="1" dirty="0" smtClean="0">
                <a:cs typeface="Trebuchet MS"/>
              </a:rPr>
              <a:t>marker pen</a:t>
            </a:r>
            <a:r>
              <a:rPr lang="en-IN" sz="2400" b="1" dirty="0" smtClean="0">
                <a:cs typeface="Trebuchet MS"/>
              </a:rPr>
              <a:t> &amp; put a </a:t>
            </a:r>
            <a:r>
              <a:rPr lang="en-IN" sz="2400" b="1" dirty="0" err="1" smtClean="0">
                <a:cs typeface="Trebuchet MS"/>
              </a:rPr>
              <a:t>celloptape</a:t>
            </a:r>
            <a:r>
              <a:rPr lang="en-IN" sz="2400" b="1" dirty="0" smtClean="0">
                <a:cs typeface="Trebuchet MS"/>
              </a:rPr>
              <a:t> to protect ink from fading away</a:t>
            </a:r>
          </a:p>
          <a:p>
            <a:pPr marL="355600" indent="-342900">
              <a:spcBef>
                <a:spcPts val="600"/>
              </a:spcBef>
              <a:spcAft>
                <a:spcPts val="400"/>
              </a:spcAft>
              <a:buClr>
                <a:srgbClr val="FF0000"/>
              </a:buClr>
              <a:buFont typeface="Arial"/>
              <a:buChar char="•"/>
              <a:tabLst>
                <a:tab pos="354965" algn="l"/>
                <a:tab pos="355600" algn="l"/>
              </a:tabLst>
            </a:pPr>
            <a:r>
              <a:rPr lang="en-IN" sz="2400" b="1" dirty="0" smtClean="0">
                <a:cs typeface="Trebuchet MS"/>
              </a:rPr>
              <a:t>Tighten the tube cap and may use the tube with </a:t>
            </a:r>
            <a:r>
              <a:rPr lang="en-IN" sz="2400" b="1" dirty="0" err="1" smtClean="0">
                <a:cs typeface="Trebuchet MS"/>
              </a:rPr>
              <a:t>cellotape</a:t>
            </a:r>
            <a:r>
              <a:rPr lang="en-IN" sz="2400" b="1" dirty="0" smtClean="0">
                <a:cs typeface="Trebuchet MS"/>
              </a:rPr>
              <a:t> to  seal the cap.</a:t>
            </a:r>
          </a:p>
        </p:txBody>
      </p:sp>
      <p:pic>
        <p:nvPicPr>
          <p:cNvPr id="5" name="Picture 6" descr="https://assets.fishersci.com/TFS-Assets/CCG/product-images/F179978~p.eps-650.jpg"/>
          <p:cNvPicPr>
            <a:picLocks noChangeAspect="1" noChangeArrowheads="1"/>
          </p:cNvPicPr>
          <p:nvPr/>
        </p:nvPicPr>
        <p:blipFill>
          <a:blip r:embed="rId2" cstate="print"/>
          <a:srcRect/>
          <a:stretch>
            <a:fillRect/>
          </a:stretch>
        </p:blipFill>
        <p:spPr bwMode="auto">
          <a:xfrm>
            <a:off x="7107100" y="1052736"/>
            <a:ext cx="1857388" cy="1857388"/>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9752" y="216914"/>
            <a:ext cx="4968552" cy="689932"/>
          </a:xfrm>
          <a:prstGeom prst="rect">
            <a:avLst/>
          </a:prstGeom>
        </p:spPr>
        <p:txBody>
          <a:bodyPr vert="horz" wrap="square" lIns="0" tIns="12700" rIns="0" bIns="0" rtlCol="0">
            <a:spAutoFit/>
          </a:bodyPr>
          <a:lstStyle/>
          <a:p>
            <a:pPr marL="12700" algn="ctr">
              <a:lnSpc>
                <a:spcPct val="100000"/>
              </a:lnSpc>
              <a:spcBef>
                <a:spcPts val="100"/>
              </a:spcBef>
            </a:pPr>
            <a:r>
              <a:rPr sz="4400" b="1" dirty="0">
                <a:solidFill>
                  <a:srgbClr val="FF0000"/>
                </a:solidFill>
                <a:latin typeface="+mj-lt"/>
              </a:rPr>
              <a:t>Requisition form</a:t>
            </a:r>
          </a:p>
        </p:txBody>
      </p:sp>
      <p:sp>
        <p:nvSpPr>
          <p:cNvPr id="8" name="object 8"/>
          <p:cNvSpPr txBox="1"/>
          <p:nvPr/>
        </p:nvSpPr>
        <p:spPr>
          <a:xfrm>
            <a:off x="78738" y="947420"/>
            <a:ext cx="8813741" cy="5420074"/>
          </a:xfrm>
          <a:prstGeom prst="rect">
            <a:avLst/>
          </a:prstGeom>
        </p:spPr>
        <p:txBody>
          <a:bodyPr vert="horz" wrap="square" lIns="0" tIns="59055" rIns="0" bIns="0" rtlCol="0">
            <a:spAutoFit/>
          </a:bodyPr>
          <a:lstStyle/>
          <a:p>
            <a:pPr marL="355600" marR="60960" indent="-342900">
              <a:lnSpc>
                <a:spcPts val="3290"/>
              </a:lnSpc>
              <a:spcBef>
                <a:spcPts val="200"/>
              </a:spcBef>
              <a:spcAft>
                <a:spcPts val="200"/>
              </a:spcAft>
              <a:buFont typeface="Arial"/>
              <a:buChar char="•"/>
              <a:tabLst>
                <a:tab pos="354965" algn="l"/>
                <a:tab pos="355600" algn="l"/>
              </a:tabLst>
            </a:pPr>
            <a:r>
              <a:rPr sz="3000" b="1" dirty="0">
                <a:cs typeface="Trebuchet MS"/>
              </a:rPr>
              <a:t>All specimens </a:t>
            </a:r>
            <a:r>
              <a:rPr sz="3000" b="1">
                <a:cs typeface="Trebuchet MS"/>
              </a:rPr>
              <a:t>must </a:t>
            </a:r>
            <a:r>
              <a:rPr sz="3000" b="1" smtClean="0">
                <a:cs typeface="Trebuchet MS"/>
              </a:rPr>
              <a:t>be </a:t>
            </a:r>
            <a:r>
              <a:rPr sz="3000" b="1" dirty="0">
                <a:cs typeface="Trebuchet MS"/>
              </a:rPr>
              <a:t>accompanied by a requisition  form with the following details:</a:t>
            </a:r>
          </a:p>
          <a:p>
            <a:pPr marL="755650" lvl="1" indent="-285750">
              <a:lnSpc>
                <a:spcPct val="100000"/>
              </a:lnSpc>
              <a:spcBef>
                <a:spcPts val="200"/>
              </a:spcBef>
              <a:spcAft>
                <a:spcPts val="200"/>
              </a:spcAft>
              <a:buFont typeface="Arial"/>
              <a:buChar char="–"/>
              <a:tabLst>
                <a:tab pos="755650" algn="l"/>
              </a:tabLst>
            </a:pPr>
            <a:r>
              <a:rPr sz="2600" b="1" dirty="0">
                <a:solidFill>
                  <a:srgbClr val="008000"/>
                </a:solidFill>
                <a:cs typeface="Trebuchet MS"/>
              </a:rPr>
              <a:t>Hospital/Laboratory Name</a:t>
            </a:r>
          </a:p>
          <a:p>
            <a:pPr marL="755650" lvl="1" indent="-285750">
              <a:lnSpc>
                <a:spcPct val="100000"/>
              </a:lnSpc>
              <a:spcBef>
                <a:spcPts val="200"/>
              </a:spcBef>
              <a:spcAft>
                <a:spcPts val="200"/>
              </a:spcAft>
              <a:buFont typeface="Arial"/>
              <a:buChar char="–"/>
              <a:tabLst>
                <a:tab pos="755650" algn="l"/>
              </a:tabLst>
            </a:pPr>
            <a:r>
              <a:rPr sz="2600" b="1" dirty="0">
                <a:solidFill>
                  <a:srgbClr val="008000"/>
                </a:solidFill>
                <a:cs typeface="Trebuchet MS"/>
              </a:rPr>
              <a:t>Patient Identification Number</a:t>
            </a:r>
          </a:p>
          <a:p>
            <a:pPr marL="755650" lvl="1" indent="-285750">
              <a:lnSpc>
                <a:spcPct val="100000"/>
              </a:lnSpc>
              <a:spcBef>
                <a:spcPts val="200"/>
              </a:spcBef>
              <a:spcAft>
                <a:spcPts val="200"/>
              </a:spcAft>
              <a:buFont typeface="Arial"/>
              <a:buChar char="–"/>
              <a:tabLst>
                <a:tab pos="755650" algn="l"/>
              </a:tabLst>
            </a:pPr>
            <a:r>
              <a:rPr sz="2600" b="1" dirty="0">
                <a:solidFill>
                  <a:srgbClr val="008000"/>
                </a:solidFill>
                <a:cs typeface="Trebuchet MS"/>
              </a:rPr>
              <a:t>Patient Name, Age/Gender</a:t>
            </a:r>
          </a:p>
          <a:p>
            <a:pPr marL="755650" lvl="1" indent="-285750">
              <a:lnSpc>
                <a:spcPct val="100000"/>
              </a:lnSpc>
              <a:spcBef>
                <a:spcPts val="200"/>
              </a:spcBef>
              <a:spcAft>
                <a:spcPts val="200"/>
              </a:spcAft>
              <a:buFont typeface="Arial"/>
              <a:buChar char="–"/>
              <a:tabLst>
                <a:tab pos="755650" algn="l"/>
              </a:tabLst>
            </a:pPr>
            <a:r>
              <a:rPr sz="2600" b="1" dirty="0">
                <a:solidFill>
                  <a:srgbClr val="008000"/>
                </a:solidFill>
                <a:cs typeface="Trebuchet MS"/>
              </a:rPr>
              <a:t>Patient Contact Details (phone, email, address</a:t>
            </a:r>
            <a:r>
              <a:rPr sz="2600" b="1" dirty="0" smtClean="0">
                <a:solidFill>
                  <a:srgbClr val="008000"/>
                </a:solidFill>
                <a:cs typeface="Trebuchet MS"/>
              </a:rPr>
              <a:t>)</a:t>
            </a:r>
            <a:endParaRPr lang="en-IN" sz="2600" b="1" dirty="0" smtClean="0">
              <a:solidFill>
                <a:srgbClr val="008000"/>
              </a:solidFill>
              <a:cs typeface="Trebuchet MS"/>
            </a:endParaRPr>
          </a:p>
          <a:p>
            <a:pPr marL="755650" lvl="1" indent="-285750">
              <a:lnSpc>
                <a:spcPct val="100000"/>
              </a:lnSpc>
              <a:spcBef>
                <a:spcPts val="200"/>
              </a:spcBef>
              <a:spcAft>
                <a:spcPts val="200"/>
              </a:spcAft>
              <a:buFont typeface="Arial"/>
              <a:buChar char="–"/>
              <a:tabLst>
                <a:tab pos="755650" algn="l"/>
              </a:tabLst>
            </a:pPr>
            <a:r>
              <a:rPr lang="en-IN" sz="2600" b="1" dirty="0" smtClean="0">
                <a:solidFill>
                  <a:srgbClr val="008000"/>
                </a:solidFill>
                <a:cs typeface="Trebuchet MS"/>
              </a:rPr>
              <a:t>Travel and contact history</a:t>
            </a:r>
            <a:endParaRPr sz="2600" b="1" dirty="0">
              <a:solidFill>
                <a:srgbClr val="008000"/>
              </a:solidFill>
              <a:cs typeface="Trebuchet MS"/>
            </a:endParaRPr>
          </a:p>
          <a:p>
            <a:pPr marL="755650" lvl="1" indent="-285750">
              <a:lnSpc>
                <a:spcPct val="100000"/>
              </a:lnSpc>
              <a:spcBef>
                <a:spcPts val="200"/>
              </a:spcBef>
              <a:spcAft>
                <a:spcPts val="200"/>
              </a:spcAft>
              <a:buFont typeface="Arial"/>
              <a:buChar char="–"/>
              <a:tabLst>
                <a:tab pos="755650" algn="l"/>
              </a:tabLst>
            </a:pPr>
            <a:r>
              <a:rPr sz="2600" b="1" dirty="0">
                <a:solidFill>
                  <a:srgbClr val="008000"/>
                </a:solidFill>
                <a:cs typeface="Trebuchet MS"/>
              </a:rPr>
              <a:t>Date and Time of collection and sending to the laboratory</a:t>
            </a:r>
          </a:p>
          <a:p>
            <a:pPr marL="755650" lvl="1" indent="-285750">
              <a:lnSpc>
                <a:spcPct val="100000"/>
              </a:lnSpc>
              <a:spcBef>
                <a:spcPts val="200"/>
              </a:spcBef>
              <a:spcAft>
                <a:spcPts val="200"/>
              </a:spcAft>
              <a:buFont typeface="Arial"/>
              <a:buChar char="–"/>
              <a:tabLst>
                <a:tab pos="755650" algn="l"/>
              </a:tabLst>
            </a:pPr>
            <a:r>
              <a:rPr sz="2600" b="1" dirty="0">
                <a:solidFill>
                  <a:srgbClr val="008000"/>
                </a:solidFill>
                <a:cs typeface="Trebuchet MS"/>
              </a:rPr>
              <a:t>Type, source, and volume of specimen</a:t>
            </a:r>
          </a:p>
          <a:p>
            <a:pPr marL="755650" lvl="1" indent="-285750">
              <a:lnSpc>
                <a:spcPct val="100000"/>
              </a:lnSpc>
              <a:spcBef>
                <a:spcPts val="200"/>
              </a:spcBef>
              <a:spcAft>
                <a:spcPts val="200"/>
              </a:spcAft>
              <a:buFont typeface="Arial"/>
              <a:buChar char="–"/>
              <a:tabLst>
                <a:tab pos="755650" algn="l"/>
              </a:tabLst>
            </a:pPr>
            <a:r>
              <a:rPr sz="2600" b="1" dirty="0">
                <a:solidFill>
                  <a:srgbClr val="008000"/>
                </a:solidFill>
                <a:cs typeface="Trebuchet MS"/>
              </a:rPr>
              <a:t>Brief clinical history and relevant investigational results</a:t>
            </a:r>
          </a:p>
          <a:p>
            <a:pPr marL="755650" lvl="1" indent="-285750">
              <a:lnSpc>
                <a:spcPct val="100000"/>
              </a:lnSpc>
              <a:spcBef>
                <a:spcPts val="200"/>
              </a:spcBef>
              <a:spcAft>
                <a:spcPts val="200"/>
              </a:spcAft>
              <a:buFont typeface="Arial"/>
              <a:buChar char="–"/>
              <a:tabLst>
                <a:tab pos="755650" algn="l"/>
              </a:tabLst>
            </a:pPr>
            <a:r>
              <a:rPr sz="2600" b="1" dirty="0">
                <a:solidFill>
                  <a:srgbClr val="008000"/>
                </a:solidFill>
                <a:cs typeface="Trebuchet MS"/>
              </a:rPr>
              <a:t>Test Required</a:t>
            </a:r>
          </a:p>
          <a:p>
            <a:pPr marL="755650" lvl="1" indent="-285750">
              <a:lnSpc>
                <a:spcPct val="100000"/>
              </a:lnSpc>
              <a:spcBef>
                <a:spcPts val="200"/>
              </a:spcBef>
              <a:spcAft>
                <a:spcPts val="200"/>
              </a:spcAft>
              <a:buFont typeface="Arial"/>
              <a:buChar char="–"/>
              <a:tabLst>
                <a:tab pos="755650" algn="l"/>
              </a:tabLst>
            </a:pPr>
            <a:r>
              <a:rPr sz="2600" b="1" dirty="0">
                <a:solidFill>
                  <a:srgbClr val="008000"/>
                </a:solidFill>
                <a:cs typeface="Trebuchet MS"/>
              </a:rPr>
              <a:t>Sender’s signature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p:nvPr/>
        </p:nvSpPr>
        <p:spPr>
          <a:xfrm>
            <a:off x="0" y="0"/>
            <a:ext cx="9144000" cy="6858000"/>
          </a:xfrm>
          <a:custGeom>
            <a:avLst/>
            <a:gdLst/>
            <a:ahLst/>
            <a:cxnLst/>
            <a:rect l="l" t="t" r="r" b="b"/>
            <a:pathLst>
              <a:path w="9144000" h="5181600">
                <a:moveTo>
                  <a:pt x="9144000" y="0"/>
                </a:moveTo>
                <a:lnTo>
                  <a:pt x="0" y="0"/>
                </a:lnTo>
                <a:lnTo>
                  <a:pt x="0" y="5181600"/>
                </a:lnTo>
                <a:lnTo>
                  <a:pt x="9144000" y="5181600"/>
                </a:lnTo>
                <a:lnTo>
                  <a:pt x="9144000" y="0"/>
                </a:lnTo>
                <a:close/>
              </a:path>
            </a:pathLst>
          </a:custGeom>
          <a:solidFill>
            <a:srgbClr val="CCECFF"/>
          </a:solidFill>
        </p:spPr>
        <p:txBody>
          <a:bodyPr wrap="square" lIns="0" tIns="0" rIns="0" bIns="0" rtlCol="0"/>
          <a:lstStyle/>
          <a:p>
            <a:endParaRPr/>
          </a:p>
        </p:txBody>
      </p:sp>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p:txBody>
          <a:bodyPr/>
          <a:lstStyle/>
          <a:p>
            <a:endParaRPr lang="en-IN"/>
          </a:p>
        </p:txBody>
      </p:sp>
      <p:graphicFrame>
        <p:nvGraphicFramePr>
          <p:cNvPr id="4" name="Object 3"/>
          <p:cNvGraphicFramePr>
            <a:graphicFrameLocks noChangeAspect="1"/>
          </p:cNvGraphicFramePr>
          <p:nvPr>
            <p:extLst>
              <p:ext uri="{D42A27DB-BD31-4B8C-83A1-F6EECF244321}">
                <p14:modId xmlns="" xmlns:p14="http://schemas.microsoft.com/office/powerpoint/2010/main" val="1725972336"/>
              </p:ext>
            </p:extLst>
          </p:nvPr>
        </p:nvGraphicFramePr>
        <p:xfrm>
          <a:off x="-32" y="85748"/>
          <a:ext cx="9067800" cy="6629400"/>
        </p:xfrm>
        <a:graphic>
          <a:graphicData uri="http://schemas.openxmlformats.org/presentationml/2006/ole">
            <p:oleObj spid="_x0000_s1026" name="Acrobat Document" r:id="rId3" imgW="3447000" imgH="4883400" progId="AcroExch.Document.DC">
              <p:embed/>
            </p:oleObj>
          </a:graphicData>
        </a:graphic>
      </p:graphicFrame>
    </p:spTree>
    <p:extLst>
      <p:ext uri="{BB962C8B-B14F-4D97-AF65-F5344CB8AC3E}">
        <p14:creationId xmlns="" xmlns:p14="http://schemas.microsoft.com/office/powerpoint/2010/main" val="2325552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3300"/>
                </a:solidFill>
                <a:cs typeface="Trebuchet MS"/>
              </a:rPr>
              <a:t>Educational Format</a:t>
            </a:r>
            <a:endParaRPr lang="en-US" dirty="0">
              <a:solidFill>
                <a:srgbClr val="FF3300"/>
              </a:solidFill>
            </a:endParaRPr>
          </a:p>
        </p:txBody>
      </p:sp>
      <p:sp>
        <p:nvSpPr>
          <p:cNvPr id="4" name="Content Placeholder 3"/>
          <p:cNvSpPr txBox="1">
            <a:spLocks noGrp="1"/>
          </p:cNvSpPr>
          <p:nvPr>
            <p:ph idx="1"/>
          </p:nvPr>
        </p:nvSpPr>
        <p:spPr>
          <a:xfrm>
            <a:off x="457200" y="1600200"/>
            <a:ext cx="8229600" cy="2819233"/>
          </a:xfrm>
          <a:prstGeom prst="rect">
            <a:avLst/>
          </a:prstGeom>
          <a:noFill/>
        </p:spPr>
        <p:txBody>
          <a:bodyPr wrap="square" rtlCol="0">
            <a:spAutoFit/>
          </a:bodyPr>
          <a:lstStyle/>
          <a:p>
            <a:pPr marL="914400" lvl="1" indent="-457200">
              <a:spcAft>
                <a:spcPts val="1200"/>
              </a:spcAft>
              <a:buFont typeface="Arial" panose="020B0604020202020204" pitchFamily="34" charset="0"/>
              <a:buChar char="•"/>
            </a:pPr>
            <a:r>
              <a:rPr lang="en-US" sz="3200" b="1" dirty="0">
                <a:cs typeface="Trebuchet MS"/>
              </a:rPr>
              <a:t>Introductory lecture </a:t>
            </a:r>
          </a:p>
          <a:p>
            <a:pPr marL="914400" lvl="1" indent="-457200">
              <a:spcAft>
                <a:spcPts val="1200"/>
              </a:spcAft>
              <a:buFont typeface="Arial" panose="020B0604020202020204" pitchFamily="34" charset="0"/>
              <a:buChar char="•"/>
            </a:pPr>
            <a:r>
              <a:rPr lang="en-US" sz="3200" b="1" dirty="0">
                <a:cs typeface="Trebuchet MS"/>
              </a:rPr>
              <a:t>Interactive group discussions</a:t>
            </a:r>
          </a:p>
          <a:p>
            <a:pPr marL="914400" lvl="1" indent="-457200">
              <a:spcAft>
                <a:spcPts val="1200"/>
              </a:spcAft>
              <a:buFont typeface="Arial" panose="020B0604020202020204" pitchFamily="34" charset="0"/>
              <a:buChar char="•"/>
            </a:pPr>
            <a:r>
              <a:rPr lang="en-US" sz="3200" b="1" dirty="0">
                <a:cs typeface="Trebuchet MS"/>
              </a:rPr>
              <a:t>Interactive skill sessions</a:t>
            </a:r>
          </a:p>
          <a:p>
            <a:pPr marL="914400" lvl="1" indent="-457200">
              <a:spcAft>
                <a:spcPts val="1200"/>
              </a:spcAft>
              <a:buFont typeface="Arial" panose="020B0604020202020204" pitchFamily="34" charset="0"/>
              <a:buChar char="•"/>
            </a:pPr>
            <a:r>
              <a:rPr lang="en-US" sz="3200" b="1" dirty="0">
                <a:cs typeface="Trebuchet MS"/>
              </a:rPr>
              <a:t>Written examinations – Pre and Post Test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42911" y="293114"/>
            <a:ext cx="7858179" cy="1231106"/>
          </a:xfrm>
        </p:spPr>
        <p:txBody>
          <a:bodyPr>
            <a:normAutofit fontScale="90000"/>
          </a:bodyPr>
          <a:lstStyle/>
          <a:p>
            <a:pPr algn="ctr"/>
            <a:r>
              <a:rPr lang="en-IN" b="1" dirty="0" smtClean="0">
                <a:solidFill>
                  <a:srgbClr val="FF0000"/>
                </a:solidFill>
                <a:latin typeface="+mj-lt"/>
              </a:rPr>
              <a:t>USE Personal Protective Equipments for Sample collection </a:t>
            </a:r>
            <a:endParaRPr lang="en-US" b="1" dirty="0">
              <a:solidFill>
                <a:srgbClr val="FF0000"/>
              </a:solidFill>
              <a:latin typeface="+mj-lt"/>
            </a:endParaRPr>
          </a:p>
        </p:txBody>
      </p:sp>
      <p:sp>
        <p:nvSpPr>
          <p:cNvPr id="8" name="Text Placeholder 7"/>
          <p:cNvSpPr>
            <a:spLocks noGrp="1"/>
          </p:cNvSpPr>
          <p:nvPr>
            <p:ph type="body" idx="1"/>
          </p:nvPr>
        </p:nvSpPr>
        <p:spPr>
          <a:xfrm>
            <a:off x="323528" y="1747262"/>
            <a:ext cx="8424936" cy="2878352"/>
          </a:xfrm>
        </p:spPr>
        <p:txBody>
          <a:bodyPr/>
          <a:lstStyle/>
          <a:p>
            <a:pPr>
              <a:lnSpc>
                <a:spcPct val="150000"/>
              </a:lnSpc>
              <a:buFont typeface="Arial" pitchFamily="34" charset="0"/>
              <a:buChar char="•"/>
            </a:pPr>
            <a:r>
              <a:rPr lang="en-IN" sz="3200" b="1" dirty="0" smtClean="0">
                <a:solidFill>
                  <a:schemeClr val="tx1"/>
                </a:solidFill>
                <a:latin typeface="+mn-lt"/>
              </a:rPr>
              <a:t> Donning full PPE, before collecting COVID 1</a:t>
            </a:r>
          </a:p>
          <a:p>
            <a:pPr>
              <a:lnSpc>
                <a:spcPct val="150000"/>
              </a:lnSpc>
            </a:pPr>
            <a:r>
              <a:rPr lang="en-IN" sz="3200" b="1" dirty="0" smtClean="0">
                <a:solidFill>
                  <a:schemeClr val="tx1"/>
                </a:solidFill>
                <a:latin typeface="+mn-lt"/>
              </a:rPr>
              <a:t>  Patient sample</a:t>
            </a:r>
          </a:p>
          <a:p>
            <a:pPr>
              <a:lnSpc>
                <a:spcPct val="150000"/>
              </a:lnSpc>
              <a:buFont typeface="Arial" pitchFamily="34" charset="0"/>
              <a:buChar char="•"/>
            </a:pPr>
            <a:r>
              <a:rPr lang="en-IN" sz="3200" b="1" dirty="0" smtClean="0">
                <a:solidFill>
                  <a:schemeClr val="tx1"/>
                </a:solidFill>
                <a:latin typeface="+mn-lt"/>
              </a:rPr>
              <a:t> Doffing PPE carefully as described previously </a:t>
            </a:r>
          </a:p>
          <a:p>
            <a:pPr>
              <a:lnSpc>
                <a:spcPct val="150000"/>
              </a:lnSpc>
            </a:pPr>
            <a:endParaRPr lang="en-US" sz="3200" b="1" dirty="0">
              <a:solidFill>
                <a:schemeClr val="tx1"/>
              </a:solidFill>
              <a:latin typeface="+mn-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00166" y="142852"/>
            <a:ext cx="6400800" cy="737381"/>
          </a:xfrm>
          <a:prstGeom prst="rect">
            <a:avLst/>
          </a:prstGeom>
          <a:ln w="28575">
            <a:noFill/>
          </a:ln>
        </p:spPr>
        <p:txBody>
          <a:bodyPr vert="horz" wrap="square" lIns="0" tIns="59690" rIns="0" bIns="0" rtlCol="0">
            <a:spAutoFit/>
          </a:bodyPr>
          <a:lstStyle/>
          <a:p>
            <a:pPr marL="694055">
              <a:lnSpc>
                <a:spcPct val="100000"/>
              </a:lnSpc>
              <a:spcBef>
                <a:spcPts val="470"/>
              </a:spcBef>
            </a:pPr>
            <a:r>
              <a:rPr sz="4400" b="1" dirty="0" smtClean="0">
                <a:solidFill>
                  <a:srgbClr val="FF0000"/>
                </a:solidFill>
                <a:latin typeface="+mj-lt"/>
              </a:rPr>
              <a:t>N</a:t>
            </a:r>
            <a:r>
              <a:rPr lang="en-IN" sz="4400" b="1" dirty="0" err="1" smtClean="0">
                <a:solidFill>
                  <a:srgbClr val="FF0000"/>
                </a:solidFill>
                <a:latin typeface="+mj-lt"/>
              </a:rPr>
              <a:t>asal</a:t>
            </a:r>
            <a:r>
              <a:rPr sz="4400" b="1" dirty="0" smtClean="0">
                <a:solidFill>
                  <a:srgbClr val="FF0000"/>
                </a:solidFill>
                <a:latin typeface="+mj-lt"/>
              </a:rPr>
              <a:t> Swab</a:t>
            </a:r>
            <a:r>
              <a:rPr lang="en-IN" sz="4400" b="1" dirty="0" smtClean="0">
                <a:solidFill>
                  <a:srgbClr val="FF0000"/>
                </a:solidFill>
                <a:latin typeface="+mj-lt"/>
              </a:rPr>
              <a:t> Collection</a:t>
            </a:r>
            <a:endParaRPr sz="4400" b="1" dirty="0">
              <a:solidFill>
                <a:srgbClr val="FF0000"/>
              </a:solidFill>
              <a:latin typeface="+mj-lt"/>
            </a:endParaRPr>
          </a:p>
        </p:txBody>
      </p:sp>
      <p:sp>
        <p:nvSpPr>
          <p:cNvPr id="3" name="object 3"/>
          <p:cNvSpPr txBox="1"/>
          <p:nvPr/>
        </p:nvSpPr>
        <p:spPr>
          <a:xfrm>
            <a:off x="3563888" y="980728"/>
            <a:ext cx="5493752" cy="4538425"/>
          </a:xfrm>
          <a:prstGeom prst="rect">
            <a:avLst/>
          </a:prstGeom>
        </p:spPr>
        <p:txBody>
          <a:bodyPr vert="horz" wrap="square" lIns="0" tIns="12700" rIns="0" bIns="0" rtlCol="0">
            <a:spAutoFit/>
          </a:bodyPr>
          <a:lstStyle/>
          <a:p>
            <a:pPr marL="378460" indent="-365760">
              <a:lnSpc>
                <a:spcPts val="2715"/>
              </a:lnSpc>
              <a:buFont typeface="Arial"/>
              <a:buChar char="•"/>
              <a:tabLst>
                <a:tab pos="377825" algn="l"/>
                <a:tab pos="378460" algn="l"/>
              </a:tabLst>
            </a:pPr>
            <a:r>
              <a:rPr lang="en-US" sz="2800" b="1" dirty="0" smtClean="0">
                <a:cs typeface="Trebuchet MS"/>
              </a:rPr>
              <a:t>Nasal Swab is collected from the</a:t>
            </a:r>
            <a:endParaRPr lang="en-US" sz="2800" dirty="0" smtClean="0">
              <a:cs typeface="Trebuchet MS"/>
            </a:endParaRPr>
          </a:p>
          <a:p>
            <a:pPr marL="378460">
              <a:lnSpc>
                <a:spcPct val="100000"/>
              </a:lnSpc>
            </a:pPr>
            <a:r>
              <a:rPr lang="en-US" sz="2800" b="1" dirty="0" smtClean="0">
                <a:cs typeface="Trebuchet MS"/>
              </a:rPr>
              <a:t>anterior turbinate</a:t>
            </a:r>
            <a:endParaRPr lang="en-US" sz="2800" dirty="0" smtClean="0">
              <a:cs typeface="Trebuchet MS"/>
            </a:endParaRPr>
          </a:p>
          <a:p>
            <a:pPr marL="378460" marR="645795" indent="-365760">
              <a:lnSpc>
                <a:spcPct val="100000"/>
              </a:lnSpc>
              <a:spcBef>
                <a:spcPts val="100"/>
              </a:spcBef>
              <a:buFont typeface="Arial"/>
              <a:buChar char="•"/>
              <a:tabLst>
                <a:tab pos="377825" algn="l"/>
                <a:tab pos="378460" algn="l"/>
              </a:tabLst>
            </a:pPr>
            <a:r>
              <a:rPr sz="2800" b="1" dirty="0" smtClean="0">
                <a:cs typeface="Trebuchet MS"/>
              </a:rPr>
              <a:t>Insert </a:t>
            </a:r>
            <a:r>
              <a:rPr sz="2800" b="1" dirty="0">
                <a:cs typeface="Trebuchet MS"/>
              </a:rPr>
              <a:t>dry swab into </a:t>
            </a:r>
            <a:r>
              <a:rPr sz="2800" b="1" dirty="0" smtClean="0">
                <a:cs typeface="Trebuchet MS"/>
              </a:rPr>
              <a:t>nostril</a:t>
            </a:r>
            <a:r>
              <a:rPr lang="en-IN" sz="2800" b="1" dirty="0" smtClean="0">
                <a:cs typeface="Trebuchet MS"/>
              </a:rPr>
              <a:t> </a:t>
            </a:r>
            <a:r>
              <a:rPr lang="en-IN" sz="2800" b="1" dirty="0" err="1" smtClean="0">
                <a:cs typeface="Trebuchet MS"/>
              </a:rPr>
              <a:t>upto</a:t>
            </a:r>
            <a:r>
              <a:rPr lang="en-IN" sz="2800" b="1" dirty="0" smtClean="0">
                <a:cs typeface="Trebuchet MS"/>
              </a:rPr>
              <a:t> 1 inch.</a:t>
            </a:r>
            <a:endParaRPr sz="2800" dirty="0">
              <a:cs typeface="Trebuchet MS"/>
            </a:endParaRPr>
          </a:p>
          <a:p>
            <a:pPr marL="378460" marR="5080" indent="-365760">
              <a:lnSpc>
                <a:spcPct val="100800"/>
              </a:lnSpc>
              <a:spcBef>
                <a:spcPts val="5"/>
              </a:spcBef>
              <a:buFont typeface="Arial"/>
              <a:buChar char="•"/>
              <a:tabLst>
                <a:tab pos="377825" algn="l"/>
                <a:tab pos="378460" algn="l"/>
              </a:tabLst>
            </a:pPr>
            <a:r>
              <a:rPr sz="2800" b="1" dirty="0" smtClean="0">
                <a:cs typeface="Trebuchet MS"/>
              </a:rPr>
              <a:t>Slowly </a:t>
            </a:r>
            <a:r>
              <a:rPr sz="2800" b="1" dirty="0">
                <a:cs typeface="Trebuchet MS"/>
              </a:rPr>
              <a:t>remove swab while slightly  rotating it</a:t>
            </a:r>
            <a:endParaRPr sz="2800" dirty="0">
              <a:cs typeface="Trebuchet MS"/>
            </a:endParaRPr>
          </a:p>
          <a:p>
            <a:pPr marL="378460" marR="464820" indent="-365760">
              <a:lnSpc>
                <a:spcPts val="2880"/>
              </a:lnSpc>
              <a:spcBef>
                <a:spcPts val="20"/>
              </a:spcBef>
              <a:buFont typeface="Arial"/>
              <a:buChar char="•"/>
              <a:tabLst>
                <a:tab pos="446405" algn="l"/>
                <a:tab pos="447040" algn="l"/>
              </a:tabLst>
            </a:pPr>
            <a:r>
              <a:rPr sz="2000" dirty="0"/>
              <a:t>	</a:t>
            </a:r>
            <a:r>
              <a:rPr sz="2800" b="1" dirty="0">
                <a:cs typeface="Trebuchet MS"/>
              </a:rPr>
              <a:t>Use a </a:t>
            </a:r>
            <a:r>
              <a:rPr lang="en-IN" sz="2800" b="1" dirty="0" smtClean="0">
                <a:cs typeface="Trebuchet MS"/>
              </a:rPr>
              <a:t>same </a:t>
            </a:r>
            <a:r>
              <a:rPr sz="2800" b="1" dirty="0" smtClean="0">
                <a:cs typeface="Trebuchet MS"/>
              </a:rPr>
              <a:t>swab </a:t>
            </a:r>
            <a:r>
              <a:rPr sz="2800" b="1" dirty="0">
                <a:cs typeface="Trebuchet MS"/>
              </a:rPr>
              <a:t>for </a:t>
            </a:r>
            <a:r>
              <a:rPr lang="en-IN" sz="2800" b="1" dirty="0" smtClean="0">
                <a:cs typeface="Trebuchet MS"/>
              </a:rPr>
              <a:t>an</a:t>
            </a:r>
            <a:r>
              <a:rPr sz="2800" b="1" dirty="0" smtClean="0">
                <a:cs typeface="Trebuchet MS"/>
              </a:rPr>
              <a:t>other  </a:t>
            </a:r>
            <a:r>
              <a:rPr sz="2800" b="1" dirty="0">
                <a:cs typeface="Trebuchet MS"/>
              </a:rPr>
              <a:t>nostril.</a:t>
            </a:r>
            <a:endParaRPr sz="2800" dirty="0">
              <a:cs typeface="Trebuchet MS"/>
            </a:endParaRPr>
          </a:p>
          <a:p>
            <a:pPr marL="378460" marR="1083945" indent="-365760">
              <a:lnSpc>
                <a:spcPts val="2900"/>
              </a:lnSpc>
              <a:spcBef>
                <a:spcPts val="10"/>
              </a:spcBef>
              <a:buFont typeface="Arial"/>
              <a:buChar char="•"/>
              <a:tabLst>
                <a:tab pos="377825" algn="l"/>
                <a:tab pos="378460" algn="l"/>
              </a:tabLst>
            </a:pPr>
            <a:r>
              <a:rPr sz="2800" b="1" dirty="0">
                <a:cs typeface="Trebuchet MS"/>
              </a:rPr>
              <a:t>Put tip of swab into vial  containing VTM, breaking  applicator’s stick</a:t>
            </a:r>
            <a:r>
              <a:rPr sz="2800" b="1" dirty="0" smtClean="0">
                <a:cs typeface="Trebuchet MS"/>
              </a:rPr>
              <a:t>.</a:t>
            </a:r>
            <a:endParaRPr sz="2800" dirty="0">
              <a:cs typeface="Trebuchet MS"/>
            </a:endParaRPr>
          </a:p>
        </p:txBody>
      </p:sp>
      <p:pic>
        <p:nvPicPr>
          <p:cNvPr id="41988" name="Picture 4" descr="Image result for nasal swab"/>
          <p:cNvPicPr>
            <a:picLocks noChangeAspect="1" noChangeArrowheads="1"/>
          </p:cNvPicPr>
          <p:nvPr/>
        </p:nvPicPr>
        <p:blipFill>
          <a:blip r:embed="rId2" cstate="print"/>
          <a:srcRect/>
          <a:stretch>
            <a:fillRect/>
          </a:stretch>
        </p:blipFill>
        <p:spPr bwMode="auto">
          <a:xfrm>
            <a:off x="142844" y="2786058"/>
            <a:ext cx="3205020" cy="1785950"/>
          </a:xfrm>
          <a:prstGeom prst="rect">
            <a:avLst/>
          </a:prstGeom>
          <a:noFill/>
        </p:spPr>
      </p:pic>
      <p:pic>
        <p:nvPicPr>
          <p:cNvPr id="41992" name="Picture 8" descr="Image result for nasal swab"/>
          <p:cNvPicPr>
            <a:picLocks noChangeAspect="1" noChangeArrowheads="1"/>
          </p:cNvPicPr>
          <p:nvPr/>
        </p:nvPicPr>
        <p:blipFill>
          <a:blip r:embed="rId3" cstate="print"/>
          <a:srcRect/>
          <a:stretch>
            <a:fillRect/>
          </a:stretch>
        </p:blipFill>
        <p:spPr bwMode="auto">
          <a:xfrm>
            <a:off x="142844" y="1071546"/>
            <a:ext cx="3205020" cy="1643074"/>
          </a:xfrm>
          <a:prstGeom prst="rect">
            <a:avLst/>
          </a:prstGeom>
          <a:noFill/>
        </p:spPr>
      </p:pic>
      <p:pic>
        <p:nvPicPr>
          <p:cNvPr id="41996" name="Picture 12" descr="Image result for nasal swab"/>
          <p:cNvPicPr>
            <a:picLocks noChangeAspect="1" noChangeArrowheads="1"/>
          </p:cNvPicPr>
          <p:nvPr/>
        </p:nvPicPr>
        <p:blipFill>
          <a:blip r:embed="rId4" cstate="print"/>
          <a:srcRect/>
          <a:stretch>
            <a:fillRect/>
          </a:stretch>
        </p:blipFill>
        <p:spPr bwMode="auto">
          <a:xfrm>
            <a:off x="4643438" y="5429263"/>
            <a:ext cx="4500562" cy="1428737"/>
          </a:xfrm>
          <a:prstGeom prst="rect">
            <a:avLst/>
          </a:prstGeom>
          <a:noFill/>
        </p:spPr>
      </p:pic>
      <p:pic>
        <p:nvPicPr>
          <p:cNvPr id="40961" name="Picture 1"/>
          <p:cNvPicPr>
            <a:picLocks noChangeAspect="1" noChangeArrowheads="1"/>
          </p:cNvPicPr>
          <p:nvPr/>
        </p:nvPicPr>
        <p:blipFill>
          <a:blip r:embed="rId5" cstate="print"/>
          <a:srcRect/>
          <a:stretch>
            <a:fillRect/>
          </a:stretch>
        </p:blipFill>
        <p:spPr bwMode="auto">
          <a:xfrm>
            <a:off x="142844" y="4643446"/>
            <a:ext cx="3349036" cy="21431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2976" y="142852"/>
            <a:ext cx="6629424" cy="875881"/>
          </a:xfrm>
          <a:prstGeom prst="rect">
            <a:avLst/>
          </a:prstGeom>
          <a:ln w="28575">
            <a:noFill/>
          </a:ln>
        </p:spPr>
        <p:txBody>
          <a:bodyPr vert="horz" wrap="square" lIns="0" tIns="196850" rIns="0" bIns="0" rtlCol="0">
            <a:spAutoFit/>
          </a:bodyPr>
          <a:lstStyle/>
          <a:p>
            <a:pPr marL="573405" algn="ctr">
              <a:lnSpc>
                <a:spcPct val="100000"/>
              </a:lnSpc>
              <a:spcBef>
                <a:spcPts val="1550"/>
              </a:spcBef>
            </a:pPr>
            <a:r>
              <a:rPr lang="en-IN" sz="4400" b="1" spc="-165" dirty="0" smtClean="0">
                <a:solidFill>
                  <a:srgbClr val="FF0000"/>
                </a:solidFill>
                <a:latin typeface="+mj-lt"/>
              </a:rPr>
              <a:t>Throat </a:t>
            </a:r>
            <a:r>
              <a:rPr sz="4400" b="1" spc="-165" dirty="0" smtClean="0">
                <a:solidFill>
                  <a:srgbClr val="FF0000"/>
                </a:solidFill>
                <a:latin typeface="+mj-lt"/>
              </a:rPr>
              <a:t>Swab</a:t>
            </a:r>
            <a:r>
              <a:rPr lang="en-IN" sz="4400" b="1" spc="-165" dirty="0" smtClean="0">
                <a:solidFill>
                  <a:srgbClr val="FF0000"/>
                </a:solidFill>
                <a:latin typeface="+mj-lt"/>
              </a:rPr>
              <a:t> collection</a:t>
            </a:r>
            <a:endParaRPr sz="4400" b="1" dirty="0">
              <a:solidFill>
                <a:srgbClr val="FF0000"/>
              </a:solidFill>
              <a:latin typeface="+mj-lt"/>
            </a:endParaRPr>
          </a:p>
        </p:txBody>
      </p:sp>
      <p:sp>
        <p:nvSpPr>
          <p:cNvPr id="6" name="object 6"/>
          <p:cNvSpPr txBox="1"/>
          <p:nvPr/>
        </p:nvSpPr>
        <p:spPr>
          <a:xfrm>
            <a:off x="3923928" y="1565898"/>
            <a:ext cx="5077228" cy="4239366"/>
          </a:xfrm>
          <a:prstGeom prst="rect">
            <a:avLst/>
          </a:prstGeom>
        </p:spPr>
        <p:txBody>
          <a:bodyPr vert="horz" wrap="square" lIns="0" tIns="6350" rIns="0" bIns="0" rtlCol="0">
            <a:spAutoFit/>
          </a:bodyPr>
          <a:lstStyle/>
          <a:p>
            <a:pPr marL="355600" marR="33020" indent="-342900">
              <a:lnSpc>
                <a:spcPct val="101400"/>
              </a:lnSpc>
              <a:spcBef>
                <a:spcPts val="50"/>
              </a:spcBef>
              <a:buFont typeface="Arial" pitchFamily="34" charset="0"/>
              <a:buChar char="•"/>
              <a:tabLst>
                <a:tab pos="354965" algn="l"/>
                <a:tab pos="355600" algn="l"/>
              </a:tabLst>
            </a:pPr>
            <a:r>
              <a:rPr sz="2800" b="1" dirty="0">
                <a:cs typeface="Trebuchet MS"/>
              </a:rPr>
              <a:t>Have the patient open  his/her mouth wide open</a:t>
            </a:r>
            <a:endParaRPr sz="2800" dirty="0">
              <a:cs typeface="Trebuchet MS"/>
            </a:endParaRPr>
          </a:p>
          <a:p>
            <a:pPr marL="355600" indent="-342900">
              <a:lnSpc>
                <a:spcPct val="100000"/>
              </a:lnSpc>
              <a:spcBef>
                <a:spcPts val="650"/>
              </a:spcBef>
              <a:buFont typeface="Arial" pitchFamily="34" charset="0"/>
              <a:buChar char="•"/>
              <a:tabLst>
                <a:tab pos="354965" algn="l"/>
                <a:tab pos="355600" algn="l"/>
              </a:tabLst>
            </a:pPr>
            <a:r>
              <a:rPr sz="2800" b="1" dirty="0">
                <a:cs typeface="Trebuchet MS"/>
              </a:rPr>
              <a:t>Use tongue depressor</a:t>
            </a:r>
            <a:endParaRPr sz="2800" dirty="0">
              <a:cs typeface="Trebuchet MS"/>
            </a:endParaRPr>
          </a:p>
          <a:p>
            <a:pPr marL="355600" marR="5080" indent="-342900">
              <a:lnSpc>
                <a:spcPct val="101400"/>
              </a:lnSpc>
              <a:spcBef>
                <a:spcPts val="575"/>
              </a:spcBef>
              <a:buFont typeface="Arial" pitchFamily="34" charset="0"/>
              <a:buChar char="•"/>
              <a:tabLst>
                <a:tab pos="354965" algn="l"/>
                <a:tab pos="355600" algn="l"/>
                <a:tab pos="3660140" algn="l"/>
              </a:tabLst>
            </a:pPr>
            <a:r>
              <a:rPr sz="2800" b="1" dirty="0">
                <a:cs typeface="Trebuchet MS"/>
              </a:rPr>
              <a:t>Sweep the swab </a:t>
            </a:r>
            <a:r>
              <a:rPr sz="2800" b="1" dirty="0" smtClean="0">
                <a:cs typeface="Trebuchet MS"/>
              </a:rPr>
              <a:t>over</a:t>
            </a:r>
            <a:r>
              <a:rPr lang="en-US" sz="2800" b="1" dirty="0" smtClean="0">
                <a:cs typeface="Trebuchet MS"/>
              </a:rPr>
              <a:t> </a:t>
            </a:r>
            <a:r>
              <a:rPr sz="2800" b="1" dirty="0" smtClean="0">
                <a:cs typeface="Trebuchet MS"/>
              </a:rPr>
              <a:t>the</a:t>
            </a:r>
            <a:r>
              <a:rPr lang="en-US" sz="2800" b="1" dirty="0" smtClean="0">
                <a:cs typeface="Trebuchet MS"/>
              </a:rPr>
              <a:t> </a:t>
            </a:r>
            <a:r>
              <a:rPr sz="2800" b="1" dirty="0" smtClean="0">
                <a:cs typeface="Trebuchet MS"/>
              </a:rPr>
              <a:t>back </a:t>
            </a:r>
            <a:r>
              <a:rPr sz="2800" b="1" dirty="0">
                <a:cs typeface="Trebuchet MS"/>
              </a:rPr>
              <a:t>of throat including  </a:t>
            </a:r>
            <a:r>
              <a:rPr sz="2800" b="1" dirty="0" smtClean="0">
                <a:cs typeface="Trebuchet MS"/>
              </a:rPr>
              <a:t>tonsils</a:t>
            </a:r>
            <a:endParaRPr lang="en-IN" sz="2800" b="1" dirty="0" smtClean="0">
              <a:cs typeface="Trebuchet MS"/>
            </a:endParaRPr>
          </a:p>
          <a:p>
            <a:pPr marL="355600" marR="5080" indent="-342900">
              <a:lnSpc>
                <a:spcPct val="101400"/>
              </a:lnSpc>
              <a:spcBef>
                <a:spcPts val="575"/>
              </a:spcBef>
              <a:buFont typeface="Arial" pitchFamily="34" charset="0"/>
              <a:buChar char="•"/>
              <a:tabLst>
                <a:tab pos="354965" algn="l"/>
                <a:tab pos="355600" algn="l"/>
                <a:tab pos="3660140" algn="l"/>
              </a:tabLst>
            </a:pPr>
            <a:r>
              <a:rPr lang="en-IN" sz="2800" b="1" dirty="0" smtClean="0">
                <a:cs typeface="Trebuchet MS"/>
              </a:rPr>
              <a:t>Send both nasal and throat swab of one patient in a single VTM tube.</a:t>
            </a:r>
          </a:p>
          <a:p>
            <a:pPr marL="355600" marR="5080" indent="-342900">
              <a:lnSpc>
                <a:spcPct val="101400"/>
              </a:lnSpc>
              <a:spcBef>
                <a:spcPts val="575"/>
              </a:spcBef>
              <a:buFont typeface="Arial" pitchFamily="34" charset="0"/>
              <a:buChar char="•"/>
              <a:tabLst>
                <a:tab pos="354965" algn="l"/>
                <a:tab pos="355600" algn="l"/>
                <a:tab pos="3660140" algn="l"/>
              </a:tabLst>
            </a:pPr>
            <a:r>
              <a:rPr lang="en-IN" sz="2800" b="1" dirty="0" smtClean="0">
                <a:cs typeface="Trebuchet MS"/>
              </a:rPr>
              <a:t>Send filed requisition form also</a:t>
            </a:r>
            <a:endParaRPr sz="2800" dirty="0">
              <a:cs typeface="Trebuchet MS"/>
            </a:endParaRPr>
          </a:p>
        </p:txBody>
      </p:sp>
      <p:pic>
        <p:nvPicPr>
          <p:cNvPr id="40962" name="Picture 2" descr="Image result for nasal swab opening"/>
          <p:cNvPicPr>
            <a:picLocks noChangeAspect="1" noChangeArrowheads="1"/>
          </p:cNvPicPr>
          <p:nvPr/>
        </p:nvPicPr>
        <p:blipFill>
          <a:blip r:embed="rId2" cstate="print"/>
          <a:srcRect r="5922"/>
          <a:stretch>
            <a:fillRect/>
          </a:stretch>
        </p:blipFill>
        <p:spPr bwMode="auto">
          <a:xfrm>
            <a:off x="35496" y="1268760"/>
            <a:ext cx="3744416" cy="2985088"/>
          </a:xfrm>
          <a:prstGeom prst="rect">
            <a:avLst/>
          </a:prstGeom>
          <a:noFill/>
        </p:spPr>
      </p:pic>
      <p:pic>
        <p:nvPicPr>
          <p:cNvPr id="5" name="Picture 4" descr="Image result for nasal swab"/>
          <p:cNvPicPr>
            <a:picLocks noChangeAspect="1" noChangeArrowheads="1"/>
          </p:cNvPicPr>
          <p:nvPr/>
        </p:nvPicPr>
        <p:blipFill>
          <a:blip r:embed="rId3" cstate="print"/>
          <a:srcRect/>
          <a:stretch>
            <a:fillRect/>
          </a:stretch>
        </p:blipFill>
        <p:spPr bwMode="auto">
          <a:xfrm>
            <a:off x="35496" y="4653136"/>
            <a:ext cx="3571900" cy="178595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67744" y="155954"/>
            <a:ext cx="5545434" cy="689932"/>
          </a:xfrm>
          <a:prstGeom prst="rect">
            <a:avLst/>
          </a:prstGeom>
        </p:spPr>
        <p:txBody>
          <a:bodyPr vert="horz" wrap="square" lIns="0" tIns="12700" rIns="0" bIns="0" rtlCol="0">
            <a:spAutoFit/>
          </a:bodyPr>
          <a:lstStyle/>
          <a:p>
            <a:pPr marL="12700" algn="ctr">
              <a:lnSpc>
                <a:spcPct val="100000"/>
              </a:lnSpc>
              <a:spcBef>
                <a:spcPts val="100"/>
              </a:spcBef>
            </a:pPr>
            <a:r>
              <a:rPr sz="4400" b="1" dirty="0">
                <a:solidFill>
                  <a:srgbClr val="FF0000"/>
                </a:solidFill>
                <a:latin typeface="+mj-lt"/>
              </a:rPr>
              <a:t>Transport Conditions</a:t>
            </a:r>
          </a:p>
        </p:txBody>
      </p:sp>
      <p:graphicFrame>
        <p:nvGraphicFramePr>
          <p:cNvPr id="3" name="object 3"/>
          <p:cNvGraphicFramePr>
            <a:graphicFrameLocks noGrp="1"/>
          </p:cNvGraphicFramePr>
          <p:nvPr/>
        </p:nvGraphicFramePr>
        <p:xfrm>
          <a:off x="285720" y="1267230"/>
          <a:ext cx="8609330" cy="1453605"/>
        </p:xfrm>
        <a:graphic>
          <a:graphicData uri="http://schemas.openxmlformats.org/drawingml/2006/table">
            <a:tbl>
              <a:tblPr firstRow="1" bandRow="1">
                <a:tableStyleId>{2D5ABB26-0587-4C30-8999-92F81FD0307C}</a:tableStyleId>
              </a:tblPr>
              <a:tblGrid>
                <a:gridCol w="4234180"/>
                <a:gridCol w="1969135"/>
                <a:gridCol w="2406015"/>
              </a:tblGrid>
              <a:tr h="654775">
                <a:tc>
                  <a:txBody>
                    <a:bodyPr/>
                    <a:lstStyle/>
                    <a:p>
                      <a:pPr marL="91440" algn="ctr">
                        <a:lnSpc>
                          <a:spcPct val="100000"/>
                        </a:lnSpc>
                        <a:spcBef>
                          <a:spcPts val="1270"/>
                        </a:spcBef>
                      </a:pPr>
                      <a:r>
                        <a:rPr sz="2400" b="1" spc="-5" dirty="0">
                          <a:solidFill>
                            <a:srgbClr val="FF0000"/>
                          </a:solidFill>
                          <a:latin typeface="+mn-lt"/>
                          <a:cs typeface="Arial"/>
                        </a:rPr>
                        <a:t>Specimen</a:t>
                      </a:r>
                      <a:endParaRPr sz="2400" dirty="0">
                        <a:latin typeface="+mn-lt"/>
                        <a:cs typeface="Arial"/>
                      </a:endParaRPr>
                    </a:p>
                  </a:txBody>
                  <a:tcPr marL="0" marR="0" marT="1612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5F4ED"/>
                    </a:solidFill>
                  </a:tcPr>
                </a:tc>
                <a:tc>
                  <a:txBody>
                    <a:bodyPr/>
                    <a:lstStyle/>
                    <a:p>
                      <a:pPr marL="91440" algn="ctr">
                        <a:lnSpc>
                          <a:spcPct val="100000"/>
                        </a:lnSpc>
                        <a:spcBef>
                          <a:spcPts val="1270"/>
                        </a:spcBef>
                      </a:pPr>
                      <a:r>
                        <a:rPr sz="2400" b="1" spc="-5" dirty="0">
                          <a:solidFill>
                            <a:srgbClr val="FF0000"/>
                          </a:solidFill>
                          <a:latin typeface="+mn-lt"/>
                          <a:cs typeface="Arial"/>
                        </a:rPr>
                        <a:t>Media</a:t>
                      </a:r>
                      <a:endParaRPr sz="2400">
                        <a:latin typeface="+mn-lt"/>
                        <a:cs typeface="Arial"/>
                      </a:endParaRPr>
                    </a:p>
                  </a:txBody>
                  <a:tcPr marL="0" marR="0" marT="1612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5F4ED"/>
                    </a:solidFill>
                  </a:tcPr>
                </a:tc>
                <a:tc>
                  <a:txBody>
                    <a:bodyPr/>
                    <a:lstStyle/>
                    <a:p>
                      <a:pPr marL="90805" algn="ctr">
                        <a:lnSpc>
                          <a:spcPct val="100000"/>
                        </a:lnSpc>
                        <a:spcBef>
                          <a:spcPts val="1495"/>
                        </a:spcBef>
                      </a:pPr>
                      <a:r>
                        <a:rPr sz="2400" b="1" spc="-15" dirty="0">
                          <a:solidFill>
                            <a:srgbClr val="FF0000"/>
                          </a:solidFill>
                          <a:latin typeface="+mn-lt"/>
                          <a:cs typeface="Arial"/>
                        </a:rPr>
                        <a:t>Temperature</a:t>
                      </a:r>
                      <a:endParaRPr sz="2400">
                        <a:latin typeface="+mn-lt"/>
                        <a:cs typeface="Arial"/>
                      </a:endParaRPr>
                    </a:p>
                  </a:txBody>
                  <a:tcPr marL="0" marR="0" marT="18986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5F4ED"/>
                    </a:solidFill>
                  </a:tcPr>
                </a:tc>
              </a:tr>
              <a:tr h="396305">
                <a:tc>
                  <a:txBody>
                    <a:bodyPr/>
                    <a:lstStyle/>
                    <a:p>
                      <a:pPr marL="91440" algn="ctr">
                        <a:lnSpc>
                          <a:spcPct val="100000"/>
                        </a:lnSpc>
                        <a:spcBef>
                          <a:spcPts val="265"/>
                        </a:spcBef>
                      </a:pPr>
                      <a:r>
                        <a:rPr lang="en-IN" sz="2400" b="1" spc="-5" dirty="0" smtClean="0">
                          <a:solidFill>
                            <a:srgbClr val="1207F3"/>
                          </a:solidFill>
                          <a:latin typeface="+mn-lt"/>
                          <a:cs typeface="Arial"/>
                        </a:rPr>
                        <a:t>Nasal swab/</a:t>
                      </a:r>
                      <a:r>
                        <a:rPr sz="2400" b="1" spc="-5" smtClean="0">
                          <a:solidFill>
                            <a:srgbClr val="1207F3"/>
                          </a:solidFill>
                          <a:latin typeface="+mn-lt"/>
                          <a:cs typeface="Arial"/>
                        </a:rPr>
                        <a:t>Throat</a:t>
                      </a:r>
                      <a:r>
                        <a:rPr sz="2400" b="1" spc="-15" smtClean="0">
                          <a:solidFill>
                            <a:srgbClr val="1207F3"/>
                          </a:solidFill>
                          <a:latin typeface="+mn-lt"/>
                          <a:cs typeface="Arial"/>
                        </a:rPr>
                        <a:t> </a:t>
                      </a:r>
                      <a:r>
                        <a:rPr sz="2400" b="1" spc="-5" dirty="0">
                          <a:solidFill>
                            <a:srgbClr val="1207F3"/>
                          </a:solidFill>
                          <a:latin typeface="+mn-lt"/>
                          <a:cs typeface="Arial"/>
                        </a:rPr>
                        <a:t>swab</a:t>
                      </a:r>
                      <a:endParaRPr sz="2400">
                        <a:latin typeface="+mn-lt"/>
                        <a:cs typeface="Arial"/>
                      </a:endParaRPr>
                    </a:p>
                  </a:txBody>
                  <a:tcPr marL="0" marR="0" marT="336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91440" algn="ctr">
                        <a:lnSpc>
                          <a:spcPct val="100000"/>
                        </a:lnSpc>
                        <a:spcBef>
                          <a:spcPts val="265"/>
                        </a:spcBef>
                      </a:pPr>
                      <a:r>
                        <a:rPr sz="2400" b="1" dirty="0">
                          <a:solidFill>
                            <a:srgbClr val="1207F3"/>
                          </a:solidFill>
                          <a:latin typeface="+mn-lt"/>
                          <a:cs typeface="Arial"/>
                        </a:rPr>
                        <a:t>VTM</a:t>
                      </a:r>
                      <a:endParaRPr sz="2400" dirty="0">
                        <a:latin typeface="+mn-lt"/>
                        <a:cs typeface="Arial"/>
                      </a:endParaRPr>
                    </a:p>
                  </a:txBody>
                  <a:tcPr marL="0" marR="0" marT="336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90805" algn="ctr">
                        <a:lnSpc>
                          <a:spcPct val="100000"/>
                        </a:lnSpc>
                        <a:spcBef>
                          <a:spcPts val="265"/>
                        </a:spcBef>
                      </a:pPr>
                      <a:r>
                        <a:rPr sz="2400" b="1" spc="-5" dirty="0">
                          <a:solidFill>
                            <a:srgbClr val="1207F3"/>
                          </a:solidFill>
                          <a:latin typeface="+mn-lt"/>
                          <a:cs typeface="Arial"/>
                        </a:rPr>
                        <a:t>2-8</a:t>
                      </a:r>
                      <a:r>
                        <a:rPr sz="2400" b="1" spc="-15" dirty="0">
                          <a:solidFill>
                            <a:srgbClr val="1207F3"/>
                          </a:solidFill>
                          <a:latin typeface="+mn-lt"/>
                          <a:cs typeface="Arial"/>
                        </a:rPr>
                        <a:t> </a:t>
                      </a:r>
                      <a:r>
                        <a:rPr sz="2400" b="1" spc="7" baseline="25641" dirty="0">
                          <a:solidFill>
                            <a:srgbClr val="1207F3"/>
                          </a:solidFill>
                          <a:latin typeface="+mn-lt"/>
                          <a:cs typeface="Arial"/>
                        </a:rPr>
                        <a:t>0</a:t>
                      </a:r>
                      <a:r>
                        <a:rPr sz="2400" b="1" spc="5" dirty="0">
                          <a:solidFill>
                            <a:srgbClr val="1207F3"/>
                          </a:solidFill>
                          <a:latin typeface="+mn-lt"/>
                          <a:cs typeface="Arial"/>
                        </a:rPr>
                        <a:t>C</a:t>
                      </a:r>
                      <a:endParaRPr sz="2400">
                        <a:latin typeface="+mn-lt"/>
                        <a:cs typeface="Arial"/>
                      </a:endParaRPr>
                    </a:p>
                  </a:txBody>
                  <a:tcPr marL="0" marR="0" marT="336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r>
              <a:tr h="396310">
                <a:tc>
                  <a:txBody>
                    <a:bodyPr/>
                    <a:lstStyle/>
                    <a:p>
                      <a:pPr marL="91440" algn="ctr">
                        <a:lnSpc>
                          <a:spcPct val="100000"/>
                        </a:lnSpc>
                        <a:spcBef>
                          <a:spcPts val="265"/>
                        </a:spcBef>
                      </a:pPr>
                      <a:r>
                        <a:rPr sz="2400" b="1" spc="-35" dirty="0">
                          <a:solidFill>
                            <a:srgbClr val="1207F3"/>
                          </a:solidFill>
                          <a:latin typeface="+mn-lt"/>
                          <a:cs typeface="Arial"/>
                        </a:rPr>
                        <a:t>NPA/</a:t>
                      </a:r>
                      <a:r>
                        <a:rPr sz="2400" b="1" spc="-20" dirty="0">
                          <a:solidFill>
                            <a:srgbClr val="1207F3"/>
                          </a:solidFill>
                          <a:latin typeface="+mn-lt"/>
                          <a:cs typeface="Arial"/>
                        </a:rPr>
                        <a:t> </a:t>
                      </a:r>
                      <a:r>
                        <a:rPr sz="2400" b="1" spc="-10" dirty="0">
                          <a:solidFill>
                            <a:srgbClr val="1207F3"/>
                          </a:solidFill>
                          <a:latin typeface="+mn-lt"/>
                          <a:cs typeface="Arial"/>
                        </a:rPr>
                        <a:t>swab</a:t>
                      </a:r>
                      <a:endParaRPr sz="2400">
                        <a:latin typeface="+mn-lt"/>
                        <a:cs typeface="Arial"/>
                      </a:endParaRPr>
                    </a:p>
                  </a:txBody>
                  <a:tcPr marL="0" marR="0" marT="336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91440" algn="ctr">
                        <a:lnSpc>
                          <a:spcPct val="100000"/>
                        </a:lnSpc>
                        <a:spcBef>
                          <a:spcPts val="265"/>
                        </a:spcBef>
                      </a:pPr>
                      <a:r>
                        <a:rPr sz="2400" b="1" dirty="0">
                          <a:solidFill>
                            <a:srgbClr val="1207F3"/>
                          </a:solidFill>
                          <a:latin typeface="+mn-lt"/>
                          <a:cs typeface="Arial"/>
                        </a:rPr>
                        <a:t>VTM</a:t>
                      </a:r>
                      <a:endParaRPr sz="2400">
                        <a:latin typeface="+mn-lt"/>
                        <a:cs typeface="Arial"/>
                      </a:endParaRPr>
                    </a:p>
                  </a:txBody>
                  <a:tcPr marL="0" marR="0" marT="336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90805" algn="ctr">
                        <a:lnSpc>
                          <a:spcPct val="100000"/>
                        </a:lnSpc>
                        <a:spcBef>
                          <a:spcPts val="265"/>
                        </a:spcBef>
                      </a:pPr>
                      <a:r>
                        <a:rPr sz="2400" b="1" spc="-5" dirty="0">
                          <a:solidFill>
                            <a:srgbClr val="1207F3"/>
                          </a:solidFill>
                          <a:latin typeface="+mn-lt"/>
                          <a:cs typeface="Arial"/>
                        </a:rPr>
                        <a:t>2-8</a:t>
                      </a:r>
                      <a:r>
                        <a:rPr sz="2400" b="1" spc="-15" dirty="0">
                          <a:solidFill>
                            <a:srgbClr val="1207F3"/>
                          </a:solidFill>
                          <a:latin typeface="+mn-lt"/>
                          <a:cs typeface="Arial"/>
                        </a:rPr>
                        <a:t> </a:t>
                      </a:r>
                      <a:r>
                        <a:rPr sz="2400" b="1" spc="7" baseline="25641" dirty="0">
                          <a:solidFill>
                            <a:srgbClr val="1207F3"/>
                          </a:solidFill>
                          <a:latin typeface="+mn-lt"/>
                          <a:cs typeface="Arial"/>
                        </a:rPr>
                        <a:t>0</a:t>
                      </a:r>
                      <a:r>
                        <a:rPr sz="2400" b="1" spc="5" dirty="0">
                          <a:solidFill>
                            <a:srgbClr val="1207F3"/>
                          </a:solidFill>
                          <a:latin typeface="+mn-lt"/>
                          <a:cs typeface="Arial"/>
                        </a:rPr>
                        <a:t>C</a:t>
                      </a:r>
                      <a:endParaRPr sz="2400" dirty="0">
                        <a:latin typeface="+mn-lt"/>
                        <a:cs typeface="Arial"/>
                      </a:endParaRPr>
                    </a:p>
                  </a:txBody>
                  <a:tcPr marL="0" marR="0" marT="336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r>
            </a:tbl>
          </a:graphicData>
        </a:graphic>
      </p:graphicFrame>
      <p:sp>
        <p:nvSpPr>
          <p:cNvPr id="6" name="object 6"/>
          <p:cNvSpPr/>
          <p:nvPr/>
        </p:nvSpPr>
        <p:spPr>
          <a:xfrm>
            <a:off x="30480" y="4962144"/>
            <a:ext cx="8476488" cy="1082040"/>
          </a:xfrm>
          <a:prstGeom prst="rect">
            <a:avLst/>
          </a:prstGeom>
          <a:blipFill>
            <a:blip r:embed="rId2" cstate="print"/>
            <a:stretch>
              <a:fillRect/>
            </a:stretch>
          </a:blipFill>
          <a:ln>
            <a:solidFill>
              <a:schemeClr val="bg1"/>
            </a:solidFill>
          </a:ln>
        </p:spPr>
        <p:txBody>
          <a:bodyPr wrap="square" lIns="0" tIns="0" rIns="0" bIns="0" rtlCol="0"/>
          <a:lstStyle/>
          <a:p>
            <a:endParaRPr/>
          </a:p>
        </p:txBody>
      </p:sp>
      <p:sp>
        <p:nvSpPr>
          <p:cNvPr id="7" name="object 7"/>
          <p:cNvSpPr txBox="1"/>
          <p:nvPr/>
        </p:nvSpPr>
        <p:spPr>
          <a:xfrm>
            <a:off x="152400" y="5029200"/>
            <a:ext cx="8812088" cy="390492"/>
          </a:xfrm>
          <a:prstGeom prst="rect">
            <a:avLst/>
          </a:prstGeom>
          <a:solidFill>
            <a:schemeClr val="bg1"/>
          </a:solidFill>
          <a:ln w="19050">
            <a:solidFill>
              <a:schemeClr val="bg1"/>
            </a:solidFill>
          </a:ln>
        </p:spPr>
        <p:txBody>
          <a:bodyPr vert="horz" wrap="square" lIns="0" tIns="20955" rIns="0" bIns="0" rtlCol="0">
            <a:spAutoFit/>
          </a:bodyPr>
          <a:lstStyle/>
          <a:p>
            <a:pPr marL="198755" indent="-108585" algn="ctr">
              <a:lnSpc>
                <a:spcPct val="100000"/>
              </a:lnSpc>
              <a:spcBef>
                <a:spcPts val="165"/>
              </a:spcBef>
              <a:buClr>
                <a:srgbClr val="FF0000"/>
              </a:buClr>
              <a:buSzPct val="95833"/>
              <a:tabLst>
                <a:tab pos="199390" algn="l"/>
              </a:tabLst>
            </a:pPr>
            <a:r>
              <a:rPr lang="en-IN" sz="2400" b="1" dirty="0" smtClean="0">
                <a:cs typeface="Trebuchet MS"/>
              </a:rPr>
              <a:t>Transport the specimen immediately to Microbiology laboratory</a:t>
            </a:r>
            <a:endParaRPr sz="2400" b="1" dirty="0">
              <a:cs typeface="Trebuchet M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85728"/>
            <a:ext cx="8064896" cy="677108"/>
          </a:xfrm>
        </p:spPr>
        <p:txBody>
          <a:bodyPr>
            <a:normAutofit fontScale="90000"/>
          </a:bodyPr>
          <a:lstStyle/>
          <a:p>
            <a:pPr algn="ctr"/>
            <a:r>
              <a:rPr lang="en-IN" sz="4400" b="1" dirty="0" smtClean="0">
                <a:solidFill>
                  <a:srgbClr val="FF0000"/>
                </a:solidFill>
                <a:latin typeface="+mj-lt"/>
              </a:rPr>
              <a:t>Packaging &amp; Transport at KGMU</a:t>
            </a:r>
            <a:endParaRPr lang="en-US" sz="4400" b="1" dirty="0">
              <a:solidFill>
                <a:srgbClr val="FF0000"/>
              </a:solidFill>
              <a:latin typeface="+mj-lt"/>
            </a:endParaRPr>
          </a:p>
        </p:txBody>
      </p:sp>
      <p:sp>
        <p:nvSpPr>
          <p:cNvPr id="3" name="Text Placeholder 2"/>
          <p:cNvSpPr>
            <a:spLocks noGrp="1"/>
          </p:cNvSpPr>
          <p:nvPr>
            <p:ph type="body" idx="1"/>
          </p:nvPr>
        </p:nvSpPr>
        <p:spPr>
          <a:xfrm>
            <a:off x="467544" y="980728"/>
            <a:ext cx="8175852" cy="3939540"/>
          </a:xfrm>
        </p:spPr>
        <p:txBody>
          <a:bodyPr>
            <a:normAutofit fontScale="92500" lnSpcReduction="20000"/>
          </a:bodyPr>
          <a:lstStyle/>
          <a:p>
            <a:pPr>
              <a:buFont typeface="Arial" pitchFamily="34" charset="0"/>
              <a:buChar char="•"/>
            </a:pPr>
            <a:r>
              <a:rPr lang="en-IN" sz="3200" b="1" dirty="0" smtClean="0">
                <a:solidFill>
                  <a:schemeClr val="tx1"/>
                </a:solidFill>
                <a:latin typeface="+mn-lt"/>
              </a:rPr>
              <a:t>  Put the sealed samples in the </a:t>
            </a:r>
            <a:r>
              <a:rPr lang="en-IN" sz="3200" b="1" dirty="0" err="1" smtClean="0">
                <a:solidFill>
                  <a:schemeClr val="tx1"/>
                </a:solidFill>
                <a:latin typeface="+mn-lt"/>
              </a:rPr>
              <a:t>thermacol</a:t>
            </a:r>
            <a:r>
              <a:rPr lang="en-IN" sz="3200" b="1" dirty="0" smtClean="0">
                <a:solidFill>
                  <a:schemeClr val="tx1"/>
                </a:solidFill>
                <a:latin typeface="+mn-lt"/>
              </a:rPr>
              <a:t> box/</a:t>
            </a:r>
          </a:p>
          <a:p>
            <a:r>
              <a:rPr lang="en-IN" sz="3200" b="1" dirty="0" smtClean="0">
                <a:solidFill>
                  <a:schemeClr val="tx1"/>
                </a:solidFill>
                <a:latin typeface="+mn-lt"/>
              </a:rPr>
              <a:t>    vaccine carrier with frozen ice packs.</a:t>
            </a:r>
          </a:p>
          <a:p>
            <a:pPr>
              <a:buFont typeface="Arial" pitchFamily="34" charset="0"/>
              <a:buChar char="•"/>
            </a:pPr>
            <a:r>
              <a:rPr lang="en-IN" sz="3200" b="1" dirty="0" smtClean="0">
                <a:solidFill>
                  <a:schemeClr val="tx1"/>
                </a:solidFill>
                <a:latin typeface="+mn-lt"/>
              </a:rPr>
              <a:t>  Put enough cotton and pack the samples.</a:t>
            </a:r>
          </a:p>
          <a:p>
            <a:pPr>
              <a:buFont typeface="Arial" pitchFamily="34" charset="0"/>
              <a:buChar char="•"/>
            </a:pPr>
            <a:r>
              <a:rPr lang="en-IN" sz="3200" b="1" dirty="0" smtClean="0">
                <a:solidFill>
                  <a:schemeClr val="tx1"/>
                </a:solidFill>
                <a:latin typeface="+mn-lt"/>
              </a:rPr>
              <a:t>  Seal the box with </a:t>
            </a:r>
            <a:r>
              <a:rPr lang="en-IN" sz="3200" b="1" dirty="0" err="1" smtClean="0">
                <a:solidFill>
                  <a:schemeClr val="tx1"/>
                </a:solidFill>
                <a:latin typeface="+mn-lt"/>
              </a:rPr>
              <a:t>cellotape</a:t>
            </a:r>
            <a:r>
              <a:rPr lang="en-IN" sz="3200" b="1" dirty="0" smtClean="0">
                <a:solidFill>
                  <a:schemeClr val="tx1"/>
                </a:solidFill>
                <a:latin typeface="+mn-lt"/>
              </a:rPr>
              <a:t> </a:t>
            </a:r>
          </a:p>
          <a:p>
            <a:pPr>
              <a:buFont typeface="Arial" pitchFamily="34" charset="0"/>
              <a:buChar char="•"/>
            </a:pPr>
            <a:r>
              <a:rPr lang="en-IN" sz="3200" b="1" dirty="0" smtClean="0">
                <a:solidFill>
                  <a:schemeClr val="tx1"/>
                </a:solidFill>
                <a:latin typeface="+mn-lt"/>
              </a:rPr>
              <a:t>  Label it as ‘Sample of COVID 19 patient’ with</a:t>
            </a:r>
          </a:p>
          <a:p>
            <a:r>
              <a:rPr lang="en-IN" sz="3200" b="1" dirty="0" smtClean="0">
                <a:solidFill>
                  <a:schemeClr val="tx1"/>
                </a:solidFill>
                <a:latin typeface="+mn-lt"/>
              </a:rPr>
              <a:t>   Biohazard sign.</a:t>
            </a:r>
          </a:p>
          <a:p>
            <a:pPr>
              <a:buFont typeface="Arial" pitchFamily="34" charset="0"/>
              <a:buChar char="•"/>
            </a:pPr>
            <a:r>
              <a:rPr lang="en-IN" sz="3200" b="1" dirty="0" smtClean="0">
                <a:solidFill>
                  <a:schemeClr val="tx1"/>
                </a:solidFill>
                <a:latin typeface="+mn-lt"/>
              </a:rPr>
              <a:t> Send along with filled and complete</a:t>
            </a:r>
          </a:p>
          <a:p>
            <a:r>
              <a:rPr lang="en-IN" sz="3200" b="1" dirty="0" smtClean="0">
                <a:solidFill>
                  <a:schemeClr val="tx1"/>
                </a:solidFill>
                <a:latin typeface="+mn-lt"/>
              </a:rPr>
              <a:t>   requisition form.</a:t>
            </a:r>
            <a:endParaRPr lang="en-US" sz="3200" b="1" dirty="0">
              <a:solidFill>
                <a:schemeClr val="tx1"/>
              </a:solidFill>
              <a:latin typeface="+mn-lt"/>
            </a:endParaRPr>
          </a:p>
        </p:txBody>
      </p:sp>
      <p:sp>
        <p:nvSpPr>
          <p:cNvPr id="13314" name="AutoShape 2" descr="Image result for ice pack with thermocol bo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6" name="AutoShape 4" descr="Image result for ice pack with thermocol bo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18" name="Picture 6" descr="Image result for ice pack with thermocol box"/>
          <p:cNvPicPr>
            <a:picLocks noChangeAspect="1" noChangeArrowheads="1"/>
          </p:cNvPicPr>
          <p:nvPr/>
        </p:nvPicPr>
        <p:blipFill>
          <a:blip r:embed="rId2" cstate="print"/>
          <a:srcRect/>
          <a:stretch>
            <a:fillRect/>
          </a:stretch>
        </p:blipFill>
        <p:spPr bwMode="auto">
          <a:xfrm>
            <a:off x="179512" y="5085184"/>
            <a:ext cx="2016224" cy="1772816"/>
          </a:xfrm>
          <a:prstGeom prst="rect">
            <a:avLst/>
          </a:prstGeom>
          <a:noFill/>
        </p:spPr>
      </p:pic>
      <p:sp>
        <p:nvSpPr>
          <p:cNvPr id="13322" name="AutoShape 10" descr="Image result for ice pack with cotton absorbant sample bo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24" name="AutoShape 12" descr="Image result for ice pack with cotton absorbant sample box"/>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26" name="Picture 14" descr="Image result for ice pack with cotton absorbant sample box"/>
          <p:cNvPicPr>
            <a:picLocks noChangeAspect="1" noChangeArrowheads="1"/>
          </p:cNvPicPr>
          <p:nvPr/>
        </p:nvPicPr>
        <p:blipFill>
          <a:blip r:embed="rId3" cstate="print"/>
          <a:srcRect/>
          <a:stretch>
            <a:fillRect/>
          </a:stretch>
        </p:blipFill>
        <p:spPr bwMode="auto">
          <a:xfrm>
            <a:off x="2267744" y="5044044"/>
            <a:ext cx="2304256" cy="1813956"/>
          </a:xfrm>
          <a:prstGeom prst="rect">
            <a:avLst/>
          </a:prstGeom>
          <a:noFill/>
        </p:spPr>
      </p:pic>
      <p:sp>
        <p:nvSpPr>
          <p:cNvPr id="13328" name="AutoShape 16" descr="Image result for vaccine carri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30" name="AutoShape 18" descr="Image result for vaccine carri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32" name="AutoShape 20" descr="Image result for vaccine carri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34" name="AutoShape 22" descr="Image result for vaccine carri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36" name="AutoShape 24" descr="Image result for vaccine carri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38" name="AutoShape 26" descr="Image result for vaccine carri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40" name="AutoShape 28" descr="Image result for vaccine carri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42" name="Picture 30" descr="Image result for vaccine carrier"/>
          <p:cNvPicPr>
            <a:picLocks noChangeAspect="1" noChangeArrowheads="1"/>
          </p:cNvPicPr>
          <p:nvPr/>
        </p:nvPicPr>
        <p:blipFill>
          <a:blip r:embed="rId4" cstate="print"/>
          <a:srcRect l="5441" t="13729" r="7259" b="12716"/>
          <a:stretch>
            <a:fillRect/>
          </a:stretch>
        </p:blipFill>
        <p:spPr bwMode="auto">
          <a:xfrm>
            <a:off x="4644008" y="4913784"/>
            <a:ext cx="2880320" cy="1944216"/>
          </a:xfrm>
          <a:prstGeom prst="rect">
            <a:avLst/>
          </a:prstGeom>
          <a:noFill/>
        </p:spPr>
      </p:pic>
      <p:sp>
        <p:nvSpPr>
          <p:cNvPr id="3074" name="AutoShape 2" descr="Image result for sample box with biohazard sig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ample box with biohazard sig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Image result for sample box with biohazard sig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2" name="AutoShape 10" descr="Image result for covid 19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4" name="AutoShape 12" descr="Image result for covid 19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6" name="AutoShape 14" descr="Image result for covid 19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26"/>
          <p:cNvGrpSpPr/>
          <p:nvPr/>
        </p:nvGrpSpPr>
        <p:grpSpPr>
          <a:xfrm>
            <a:off x="7775848" y="4883506"/>
            <a:ext cx="1368152" cy="1974494"/>
            <a:chOff x="3275856" y="4357694"/>
            <a:chExt cx="1368152" cy="1974494"/>
          </a:xfrm>
        </p:grpSpPr>
        <p:pic>
          <p:nvPicPr>
            <p:cNvPr id="3080" name="Picture 8" descr="Image result for sample box with biohazard sign"/>
            <p:cNvPicPr>
              <a:picLocks noChangeAspect="1" noChangeArrowheads="1"/>
            </p:cNvPicPr>
            <p:nvPr/>
          </p:nvPicPr>
          <p:blipFill>
            <a:blip r:embed="rId5" cstate="print"/>
            <a:srcRect l="14283" r="14785"/>
            <a:stretch>
              <a:fillRect/>
            </a:stretch>
          </p:blipFill>
          <p:spPr bwMode="auto">
            <a:xfrm>
              <a:off x="3275856" y="4357694"/>
              <a:ext cx="1368152" cy="1428760"/>
            </a:xfrm>
            <a:prstGeom prst="rect">
              <a:avLst/>
            </a:prstGeom>
            <a:noFill/>
          </p:spPr>
        </p:pic>
        <p:pic>
          <p:nvPicPr>
            <p:cNvPr id="3088" name="Picture 16" descr="Image result for covid 19 logo"/>
            <p:cNvPicPr>
              <a:picLocks noChangeAspect="1" noChangeArrowheads="1"/>
            </p:cNvPicPr>
            <p:nvPr/>
          </p:nvPicPr>
          <p:blipFill>
            <a:blip r:embed="rId6" cstate="print"/>
            <a:srcRect/>
            <a:stretch>
              <a:fillRect/>
            </a:stretch>
          </p:blipFill>
          <p:spPr bwMode="auto">
            <a:xfrm>
              <a:off x="3286116" y="5805264"/>
              <a:ext cx="1357322" cy="526924"/>
            </a:xfrm>
            <a:prstGeom prst="rect">
              <a:avLst/>
            </a:prstGeom>
            <a:noFill/>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3296" y="216914"/>
            <a:ext cx="4610992" cy="689932"/>
          </a:xfrm>
          <a:prstGeom prst="rect">
            <a:avLst/>
          </a:prstGeom>
        </p:spPr>
        <p:txBody>
          <a:bodyPr vert="horz" wrap="square" lIns="0" tIns="12700" rIns="0" bIns="0" rtlCol="0">
            <a:spAutoFit/>
          </a:bodyPr>
          <a:lstStyle/>
          <a:p>
            <a:pPr marL="12700">
              <a:lnSpc>
                <a:spcPct val="100000"/>
              </a:lnSpc>
              <a:spcBef>
                <a:spcPts val="100"/>
              </a:spcBef>
            </a:pPr>
            <a:r>
              <a:rPr sz="4400" b="1" dirty="0">
                <a:solidFill>
                  <a:srgbClr val="FF0000"/>
                </a:solidFill>
                <a:latin typeface="+mj-lt"/>
              </a:rPr>
              <a:t>Acceptance Criteria</a:t>
            </a:r>
          </a:p>
        </p:txBody>
      </p:sp>
      <p:sp>
        <p:nvSpPr>
          <p:cNvPr id="7" name="object 7"/>
          <p:cNvSpPr txBox="1"/>
          <p:nvPr/>
        </p:nvSpPr>
        <p:spPr>
          <a:xfrm>
            <a:off x="301823" y="1167891"/>
            <a:ext cx="8302625" cy="4552528"/>
          </a:xfrm>
          <a:prstGeom prst="rect">
            <a:avLst/>
          </a:prstGeom>
        </p:spPr>
        <p:txBody>
          <a:bodyPr vert="horz" wrap="square" lIns="0" tIns="12700" rIns="0" bIns="0" rtlCol="0">
            <a:spAutoFit/>
          </a:bodyPr>
          <a:lstStyle/>
          <a:p>
            <a:pPr marL="527050" marR="408305" indent="-514350">
              <a:spcBef>
                <a:spcPts val="400"/>
              </a:spcBef>
              <a:spcAft>
                <a:spcPts val="200"/>
              </a:spcAft>
              <a:buFont typeface="Arial" pitchFamily="34" charset="0"/>
              <a:buChar char="•"/>
              <a:tabLst>
                <a:tab pos="354965" algn="l"/>
                <a:tab pos="355600" algn="l"/>
              </a:tabLst>
            </a:pPr>
            <a:r>
              <a:rPr sz="2800" b="1" dirty="0">
                <a:cs typeface="Trebuchet MS"/>
              </a:rPr>
              <a:t>Ensure that the specimens are properly labeled with  unique identification number and date</a:t>
            </a:r>
          </a:p>
          <a:p>
            <a:pPr marL="527050" marR="267335" indent="-514350">
              <a:spcBef>
                <a:spcPts val="400"/>
              </a:spcBef>
              <a:spcAft>
                <a:spcPts val="200"/>
              </a:spcAft>
              <a:buFont typeface="Arial" pitchFamily="34" charset="0"/>
              <a:buChar char="•"/>
              <a:tabLst>
                <a:tab pos="354965" algn="l"/>
                <a:tab pos="355600" algn="l"/>
              </a:tabLst>
            </a:pPr>
            <a:r>
              <a:rPr sz="2800" b="1" dirty="0">
                <a:cs typeface="Trebuchet MS"/>
              </a:rPr>
              <a:t>Cross check the specimen label (unique identification  number and date) with the request form</a:t>
            </a:r>
          </a:p>
          <a:p>
            <a:pPr marL="527050" indent="-514350">
              <a:spcBef>
                <a:spcPts val="400"/>
              </a:spcBef>
              <a:spcAft>
                <a:spcPts val="200"/>
              </a:spcAft>
              <a:buFont typeface="Arial" pitchFamily="34" charset="0"/>
              <a:buChar char="•"/>
              <a:tabLst>
                <a:tab pos="354965" algn="l"/>
                <a:tab pos="355600" algn="l"/>
              </a:tabLst>
            </a:pPr>
            <a:r>
              <a:rPr sz="2800" b="1" dirty="0">
                <a:cs typeface="Trebuchet MS"/>
              </a:rPr>
              <a:t>Ensure that the specimen received is in good condition</a:t>
            </a:r>
          </a:p>
          <a:p>
            <a:pPr marL="527050" indent="-514350">
              <a:spcBef>
                <a:spcPts val="400"/>
              </a:spcBef>
              <a:spcAft>
                <a:spcPts val="200"/>
              </a:spcAft>
              <a:buFont typeface="Arial" pitchFamily="34" charset="0"/>
              <a:buChar char="•"/>
              <a:tabLst>
                <a:tab pos="354965" algn="l"/>
                <a:tab pos="355600" algn="l"/>
              </a:tabLst>
            </a:pPr>
            <a:r>
              <a:rPr sz="2800" b="1" dirty="0">
                <a:cs typeface="Trebuchet MS"/>
              </a:rPr>
              <a:t>Record all primary specimens in the laboratory </a:t>
            </a:r>
            <a:r>
              <a:rPr sz="2800" b="1" dirty="0" smtClean="0">
                <a:cs typeface="Trebuchet MS"/>
              </a:rPr>
              <a:t>register/computer </a:t>
            </a:r>
            <a:r>
              <a:rPr sz="2800" b="1" dirty="0">
                <a:cs typeface="Trebuchet MS"/>
              </a:rPr>
              <a:t>after receiving them in the laboratory</a:t>
            </a:r>
          </a:p>
        </p:txBody>
      </p:sp>
      <p:sp>
        <p:nvSpPr>
          <p:cNvPr id="8" name="object 8"/>
          <p:cNvSpPr/>
          <p:nvPr/>
        </p:nvSpPr>
        <p:spPr>
          <a:xfrm>
            <a:off x="7590271" y="0"/>
            <a:ext cx="1208265" cy="101959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0314" y="434812"/>
            <a:ext cx="5245942" cy="689932"/>
          </a:xfrm>
          <a:prstGeom prst="rect">
            <a:avLst/>
          </a:prstGeom>
        </p:spPr>
        <p:txBody>
          <a:bodyPr vert="horz" wrap="square" lIns="0" tIns="12700" rIns="0" bIns="0" rtlCol="0">
            <a:spAutoFit/>
          </a:bodyPr>
          <a:lstStyle/>
          <a:p>
            <a:pPr marL="12700" algn="ctr">
              <a:lnSpc>
                <a:spcPct val="100000"/>
              </a:lnSpc>
              <a:spcBef>
                <a:spcPts val="100"/>
              </a:spcBef>
            </a:pPr>
            <a:r>
              <a:rPr sz="4400" b="1" dirty="0">
                <a:solidFill>
                  <a:srgbClr val="FF0000"/>
                </a:solidFill>
                <a:latin typeface="+mj-lt"/>
              </a:rPr>
              <a:t>Rejection Criteria:</a:t>
            </a:r>
          </a:p>
        </p:txBody>
      </p:sp>
      <p:sp>
        <p:nvSpPr>
          <p:cNvPr id="4" name="object 4"/>
          <p:cNvSpPr txBox="1"/>
          <p:nvPr/>
        </p:nvSpPr>
        <p:spPr>
          <a:xfrm>
            <a:off x="78739" y="1340768"/>
            <a:ext cx="8667750" cy="5197705"/>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4965" algn="l"/>
                <a:tab pos="355600" algn="l"/>
              </a:tabLst>
            </a:pPr>
            <a:r>
              <a:rPr sz="3200" b="1" dirty="0">
                <a:solidFill>
                  <a:srgbClr val="0033CC"/>
                </a:solidFill>
                <a:cs typeface="Trebuchet MS"/>
              </a:rPr>
              <a:t>Unsuitable Specimen for Procedure</a:t>
            </a:r>
          </a:p>
          <a:p>
            <a:pPr marL="755650" marR="5080" lvl="1" indent="-285750">
              <a:lnSpc>
                <a:spcPct val="150700"/>
              </a:lnSpc>
              <a:spcBef>
                <a:spcPts val="565"/>
              </a:spcBef>
              <a:buSzPct val="85714"/>
              <a:buFont typeface="Arial"/>
              <a:buChar char="–"/>
              <a:tabLst>
                <a:tab pos="960119" algn="l"/>
                <a:tab pos="960755" algn="l"/>
                <a:tab pos="2017395" algn="l"/>
              </a:tabLst>
            </a:pPr>
            <a:r>
              <a:rPr sz="3200" b="1" dirty="0" smtClean="0">
                <a:solidFill>
                  <a:srgbClr val="008000"/>
                </a:solidFill>
                <a:cs typeface="Trebuchet MS"/>
              </a:rPr>
              <a:t>Reject</a:t>
            </a:r>
            <a:r>
              <a:rPr lang="en-US" sz="3200" b="1" dirty="0" smtClean="0">
                <a:solidFill>
                  <a:srgbClr val="008000"/>
                </a:solidFill>
                <a:cs typeface="Trebuchet MS"/>
              </a:rPr>
              <a:t> </a:t>
            </a:r>
            <a:r>
              <a:rPr sz="3200" b="1" dirty="0" smtClean="0">
                <a:solidFill>
                  <a:srgbClr val="008000"/>
                </a:solidFill>
                <a:cs typeface="Trebuchet MS"/>
              </a:rPr>
              <a:t>specimens </a:t>
            </a:r>
            <a:r>
              <a:rPr sz="3200" b="1" dirty="0">
                <a:solidFill>
                  <a:srgbClr val="008000"/>
                </a:solidFill>
                <a:cs typeface="Trebuchet MS"/>
              </a:rPr>
              <a:t>which are unsuitable (e.g.  leaking/broken specimen </a:t>
            </a:r>
            <a:r>
              <a:rPr sz="3200" b="1" dirty="0" smtClean="0">
                <a:solidFill>
                  <a:srgbClr val="008000"/>
                </a:solidFill>
                <a:cs typeface="Trebuchet MS"/>
              </a:rPr>
              <a:t>container</a:t>
            </a:r>
            <a:r>
              <a:rPr lang="en-IN" sz="3200" b="1" dirty="0" smtClean="0">
                <a:solidFill>
                  <a:srgbClr val="008000"/>
                </a:solidFill>
                <a:cs typeface="Trebuchet MS"/>
              </a:rPr>
              <a:t>)</a:t>
            </a:r>
            <a:r>
              <a:rPr sz="3200" b="1" dirty="0" smtClean="0">
                <a:solidFill>
                  <a:srgbClr val="008000"/>
                </a:solidFill>
                <a:cs typeface="Trebuchet MS"/>
              </a:rPr>
              <a:t>for </a:t>
            </a:r>
            <a:r>
              <a:rPr sz="3200" b="1" dirty="0">
                <a:solidFill>
                  <a:srgbClr val="008000"/>
                </a:solidFill>
                <a:cs typeface="Trebuchet MS"/>
              </a:rPr>
              <a:t>the procedure requested or if the  specimen has been in transit too long for a valid result</a:t>
            </a:r>
            <a:r>
              <a:rPr sz="3200" b="1" dirty="0" smtClean="0">
                <a:solidFill>
                  <a:srgbClr val="008000"/>
                </a:solidFill>
                <a:cs typeface="Trebuchet MS"/>
              </a:rPr>
              <a:t>.</a:t>
            </a:r>
            <a:endParaRPr lang="en-IN" sz="3200" b="1" dirty="0" smtClean="0">
              <a:solidFill>
                <a:srgbClr val="008000"/>
              </a:solidFill>
              <a:cs typeface="Trebuchet MS"/>
            </a:endParaRPr>
          </a:p>
          <a:p>
            <a:pPr marL="755650" marR="5080" lvl="1" indent="-285750">
              <a:lnSpc>
                <a:spcPct val="150700"/>
              </a:lnSpc>
              <a:spcBef>
                <a:spcPts val="565"/>
              </a:spcBef>
              <a:buSzPct val="85714"/>
              <a:buFont typeface="Arial"/>
              <a:buChar char="–"/>
              <a:tabLst>
                <a:tab pos="960119" algn="l"/>
                <a:tab pos="960755" algn="l"/>
                <a:tab pos="2017395" algn="l"/>
              </a:tabLst>
            </a:pPr>
            <a:r>
              <a:rPr lang="en-IN" sz="3200" b="1" dirty="0" smtClean="0">
                <a:solidFill>
                  <a:srgbClr val="008000"/>
                </a:solidFill>
                <a:cs typeface="Trebuchet MS"/>
              </a:rPr>
              <a:t>Improperly or unlabelled. </a:t>
            </a:r>
          </a:p>
          <a:p>
            <a:pPr marL="755650" marR="5080" lvl="1" indent="-285750">
              <a:lnSpc>
                <a:spcPct val="150700"/>
              </a:lnSpc>
              <a:spcBef>
                <a:spcPts val="565"/>
              </a:spcBef>
              <a:buSzPct val="85714"/>
              <a:buFont typeface="Arial"/>
              <a:buChar char="–"/>
              <a:tabLst>
                <a:tab pos="960119" algn="l"/>
                <a:tab pos="960755" algn="l"/>
                <a:tab pos="2017395" algn="l"/>
              </a:tabLst>
            </a:pPr>
            <a:r>
              <a:rPr lang="en-IN" sz="3200" b="1" dirty="0" smtClean="0">
                <a:solidFill>
                  <a:srgbClr val="008000"/>
                </a:solidFill>
                <a:cs typeface="Trebuchet MS"/>
              </a:rPr>
              <a:t>With no or incomplete case sheet.</a:t>
            </a:r>
            <a:endParaRPr sz="3200" b="1" dirty="0">
              <a:solidFill>
                <a:srgbClr val="008000"/>
              </a:solidFill>
              <a:cs typeface="Trebuchet MS"/>
            </a:endParaRPr>
          </a:p>
        </p:txBody>
      </p:sp>
      <p:sp>
        <p:nvSpPr>
          <p:cNvPr id="5" name="object 5"/>
          <p:cNvSpPr/>
          <p:nvPr/>
        </p:nvSpPr>
        <p:spPr>
          <a:xfrm>
            <a:off x="6553200" y="0"/>
            <a:ext cx="1828800" cy="166528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solidFill>
                  <a:srgbClr val="FF0000"/>
                </a:solidFill>
                <a:latin typeface="+mj-lt"/>
              </a:rPr>
              <a:t>Learning Objectives</a:t>
            </a:r>
          </a:p>
        </p:txBody>
      </p:sp>
      <p:sp>
        <p:nvSpPr>
          <p:cNvPr id="3" name="Text Placeholder 2"/>
          <p:cNvSpPr>
            <a:spLocks noGrp="1"/>
          </p:cNvSpPr>
          <p:nvPr>
            <p:ph type="body" idx="1"/>
          </p:nvPr>
        </p:nvSpPr>
        <p:spPr>
          <a:xfrm>
            <a:off x="285720" y="1256491"/>
            <a:ext cx="8643998" cy="5601533"/>
          </a:xfrm>
        </p:spPr>
        <p:txBody>
          <a:bodyPr>
            <a:normAutofit fontScale="92500" lnSpcReduction="10000"/>
          </a:bodyPr>
          <a:lstStyle/>
          <a:p>
            <a:pPr marL="514350" indent="-514350">
              <a:spcBef>
                <a:spcPts val="400"/>
              </a:spcBef>
              <a:buFont typeface="Arial" pitchFamily="34" charset="0"/>
              <a:buChar char="•"/>
            </a:pPr>
            <a:r>
              <a:rPr lang="en-IN" b="1" dirty="0">
                <a:solidFill>
                  <a:schemeClr val="tx1"/>
                </a:solidFill>
                <a:latin typeface="+mn-lt"/>
              </a:rPr>
              <a:t>Precautions to be taken while collecting the Nasal and </a:t>
            </a:r>
            <a:r>
              <a:rPr lang="en-IN" b="1" dirty="0" err="1">
                <a:solidFill>
                  <a:schemeClr val="tx1"/>
                </a:solidFill>
                <a:latin typeface="+mn-lt"/>
              </a:rPr>
              <a:t>Oropharyngeal</a:t>
            </a:r>
            <a:r>
              <a:rPr lang="en-IN" b="1" dirty="0">
                <a:solidFill>
                  <a:schemeClr val="tx1"/>
                </a:solidFill>
                <a:latin typeface="+mn-lt"/>
              </a:rPr>
              <a:t> swabs</a:t>
            </a:r>
          </a:p>
          <a:p>
            <a:pPr marL="514350" indent="-514350">
              <a:spcBef>
                <a:spcPts val="400"/>
              </a:spcBef>
              <a:buFont typeface="Arial" pitchFamily="34" charset="0"/>
              <a:buChar char="•"/>
            </a:pPr>
            <a:r>
              <a:rPr lang="en-IN" b="1" dirty="0">
                <a:solidFill>
                  <a:schemeClr val="tx1"/>
                </a:solidFill>
                <a:latin typeface="+mn-lt"/>
              </a:rPr>
              <a:t>Whom to test?</a:t>
            </a:r>
          </a:p>
          <a:p>
            <a:pPr marL="514350" indent="-514350">
              <a:spcBef>
                <a:spcPts val="400"/>
              </a:spcBef>
              <a:buFont typeface="Arial" pitchFamily="34" charset="0"/>
              <a:buChar char="•"/>
            </a:pPr>
            <a:r>
              <a:rPr lang="en-IN" b="1" dirty="0">
                <a:solidFill>
                  <a:schemeClr val="tx1"/>
                </a:solidFill>
                <a:latin typeface="+mn-lt"/>
              </a:rPr>
              <a:t>Testing Strategy for COVID 19 patients</a:t>
            </a:r>
          </a:p>
          <a:p>
            <a:pPr marL="514350" indent="-514350">
              <a:spcBef>
                <a:spcPts val="400"/>
              </a:spcBef>
              <a:buFont typeface="Arial" pitchFamily="34" charset="0"/>
              <a:buChar char="•"/>
            </a:pPr>
            <a:r>
              <a:rPr lang="en-IN" b="1" dirty="0">
                <a:solidFill>
                  <a:schemeClr val="tx1"/>
                </a:solidFill>
                <a:latin typeface="+mn-lt"/>
              </a:rPr>
              <a:t>Labelling of Specimen</a:t>
            </a:r>
          </a:p>
          <a:p>
            <a:pPr marL="514350" indent="-514350">
              <a:spcBef>
                <a:spcPts val="400"/>
              </a:spcBef>
              <a:buFont typeface="Arial" pitchFamily="34" charset="0"/>
              <a:buChar char="•"/>
            </a:pPr>
            <a:r>
              <a:rPr lang="en-IN" b="1" dirty="0">
                <a:solidFill>
                  <a:schemeClr val="tx1"/>
                </a:solidFill>
                <a:latin typeface="+mn-lt"/>
              </a:rPr>
              <a:t>How to fill requisition form? </a:t>
            </a:r>
          </a:p>
          <a:p>
            <a:pPr marL="514350" indent="-514350">
              <a:spcBef>
                <a:spcPts val="400"/>
              </a:spcBef>
              <a:buFont typeface="Arial" pitchFamily="34" charset="0"/>
              <a:buChar char="•"/>
            </a:pPr>
            <a:r>
              <a:rPr lang="en-IN" b="1" dirty="0">
                <a:solidFill>
                  <a:schemeClr val="tx1"/>
                </a:solidFill>
                <a:latin typeface="+mn-lt"/>
              </a:rPr>
              <a:t>How to collect Nasal and Throat swabs?</a:t>
            </a:r>
          </a:p>
          <a:p>
            <a:pPr marL="514350" indent="-514350">
              <a:spcBef>
                <a:spcPts val="400"/>
              </a:spcBef>
              <a:buFont typeface="Arial" pitchFamily="34" charset="0"/>
              <a:buChar char="•"/>
            </a:pPr>
            <a:r>
              <a:rPr lang="en-IN" b="1" dirty="0">
                <a:solidFill>
                  <a:schemeClr val="tx1"/>
                </a:solidFill>
                <a:latin typeface="+mn-lt"/>
              </a:rPr>
              <a:t>What is Viral Transport medium (VTM)</a:t>
            </a:r>
          </a:p>
          <a:p>
            <a:pPr marL="514350" indent="-514350">
              <a:spcBef>
                <a:spcPts val="400"/>
              </a:spcBef>
              <a:buFont typeface="Arial" pitchFamily="34" charset="0"/>
              <a:buChar char="•"/>
            </a:pPr>
            <a:r>
              <a:rPr lang="en-IN" b="1" dirty="0">
                <a:solidFill>
                  <a:schemeClr val="tx1"/>
                </a:solidFill>
                <a:latin typeface="+mn-lt"/>
              </a:rPr>
              <a:t>Packaging and transport of VTM with swab to the lab</a:t>
            </a:r>
          </a:p>
          <a:p>
            <a:pPr marL="514350" indent="-514350">
              <a:spcBef>
                <a:spcPts val="400"/>
              </a:spcBef>
              <a:buFont typeface="Arial" pitchFamily="34" charset="0"/>
              <a:buChar char="•"/>
            </a:pPr>
            <a:r>
              <a:rPr lang="en-IN" b="1" dirty="0">
                <a:solidFill>
                  <a:schemeClr val="tx1"/>
                </a:solidFill>
                <a:latin typeface="+mn-lt"/>
              </a:rPr>
              <a:t>Acceptance and rejection criteria of specimen in the lab</a:t>
            </a:r>
          </a:p>
          <a:p>
            <a:pPr marL="514350" indent="-514350">
              <a:spcBef>
                <a:spcPts val="400"/>
              </a:spcBef>
              <a:buFont typeface="Arial" pitchFamily="34" charset="0"/>
              <a:buChar char="•"/>
            </a:pPr>
            <a:endParaRPr lang="en-IN" b="1" dirty="0">
              <a:solidFill>
                <a:schemeClr val="tx1"/>
              </a:solidFill>
              <a:latin typeface="+mn-lt"/>
            </a:endParaRPr>
          </a:p>
        </p:txBody>
      </p:sp>
    </p:spTree>
    <p:extLst>
      <p:ext uri="{BB962C8B-B14F-4D97-AF65-F5344CB8AC3E}">
        <p14:creationId xmlns="" xmlns:p14="http://schemas.microsoft.com/office/powerpoint/2010/main" val="2421723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 </a:t>
            </a:r>
          </a:p>
        </p:txBody>
      </p:sp>
      <p:sp>
        <p:nvSpPr>
          <p:cNvPr id="3" name="Content Placeholder 2"/>
          <p:cNvSpPr>
            <a:spLocks noGrp="1"/>
          </p:cNvSpPr>
          <p:nvPr>
            <p:ph idx="1"/>
          </p:nvPr>
        </p:nvSpPr>
        <p:spPr/>
        <p:txBody>
          <a:bodyPr>
            <a:normAutofit/>
          </a:bodyPr>
          <a:lstStyle/>
          <a:p>
            <a:pPr algn="ctr">
              <a:buNone/>
            </a:pPr>
            <a:r>
              <a:rPr lang="en-US" sz="28700" b="1" dirty="0">
                <a:solidFill>
                  <a:srgbClr val="FF0000"/>
                </a:solidFill>
              </a:rPr>
              <a:t>?</a:t>
            </a:r>
          </a:p>
        </p:txBody>
      </p:sp>
      <p:sp>
        <p:nvSpPr>
          <p:cNvPr id="4" name="Rectangle 3"/>
          <p:cNvSpPr/>
          <p:nvPr/>
        </p:nvSpPr>
        <p:spPr>
          <a:xfrm>
            <a:off x="2214546" y="571480"/>
            <a:ext cx="4500594" cy="769441"/>
          </a:xfrm>
          <a:prstGeom prst="rect">
            <a:avLst/>
          </a:prstGeom>
        </p:spPr>
        <p:txBody>
          <a:bodyPr wrap="square">
            <a:spAutoFit/>
          </a:bodyPr>
          <a:lstStyle/>
          <a:p>
            <a:pPr algn="ctr"/>
            <a:r>
              <a:rPr lang="en-US" sz="4400" b="1" dirty="0" smtClean="0">
                <a:solidFill>
                  <a:srgbClr val="FF3300"/>
                </a:solidFill>
                <a:latin typeface="+mj-lt"/>
              </a:rPr>
              <a:t>Any Questions?</a:t>
            </a:r>
            <a:endParaRPr lang="en-US" sz="4400" dirty="0">
              <a:latin typeface="+mj-l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solidFill>
                  <a:srgbClr val="FF0000"/>
                </a:solidFill>
                <a:latin typeface="+mj-lt"/>
              </a:rPr>
              <a:t>Summary</a:t>
            </a:r>
            <a:endParaRPr lang="en-IN" b="1" dirty="0">
              <a:solidFill>
                <a:srgbClr val="FF0000"/>
              </a:solidFill>
              <a:latin typeface="+mj-lt"/>
            </a:endParaRPr>
          </a:p>
        </p:txBody>
      </p:sp>
      <p:sp>
        <p:nvSpPr>
          <p:cNvPr id="3" name="Text Placeholder 2"/>
          <p:cNvSpPr>
            <a:spLocks noGrp="1"/>
          </p:cNvSpPr>
          <p:nvPr>
            <p:ph type="body" idx="1"/>
          </p:nvPr>
        </p:nvSpPr>
        <p:spPr>
          <a:xfrm>
            <a:off x="571472" y="1071546"/>
            <a:ext cx="7971790" cy="5078313"/>
          </a:xfrm>
        </p:spPr>
        <p:txBody>
          <a:bodyPr>
            <a:normAutofit fontScale="92500"/>
          </a:bodyPr>
          <a:lstStyle/>
          <a:p>
            <a:pPr marL="273050" indent="-273050">
              <a:buFont typeface="Arial" pitchFamily="34" charset="0"/>
              <a:buChar char="•"/>
            </a:pPr>
            <a:r>
              <a:rPr lang="en-IN" sz="3000" b="1" dirty="0" smtClean="0">
                <a:solidFill>
                  <a:schemeClr val="tx1"/>
                </a:solidFill>
                <a:latin typeface="+mn-lt"/>
              </a:rPr>
              <a:t>Collect </a:t>
            </a:r>
            <a:r>
              <a:rPr lang="en-IN" sz="3000" b="1" dirty="0">
                <a:solidFill>
                  <a:schemeClr val="tx1"/>
                </a:solidFill>
                <a:latin typeface="+mn-lt"/>
              </a:rPr>
              <a:t>the sample cautiously wearing the PPE</a:t>
            </a:r>
          </a:p>
          <a:p>
            <a:pPr marL="273050" indent="-273050">
              <a:buFont typeface="Arial" pitchFamily="34" charset="0"/>
              <a:buChar char="•"/>
            </a:pPr>
            <a:endParaRPr lang="en-IN" sz="3000" b="1" dirty="0">
              <a:solidFill>
                <a:schemeClr val="tx1"/>
              </a:solidFill>
              <a:latin typeface="+mn-lt"/>
            </a:endParaRPr>
          </a:p>
          <a:p>
            <a:pPr marL="273050" indent="-273050">
              <a:buFont typeface="Arial" pitchFamily="34" charset="0"/>
              <a:buChar char="•"/>
            </a:pPr>
            <a:r>
              <a:rPr lang="en-IN" sz="3000" b="1" dirty="0">
                <a:solidFill>
                  <a:schemeClr val="tx1"/>
                </a:solidFill>
                <a:latin typeface="+mn-lt"/>
              </a:rPr>
              <a:t>Label the VTM vial properly and tape the cap.</a:t>
            </a:r>
          </a:p>
          <a:p>
            <a:pPr marL="273050" indent="-273050">
              <a:buFont typeface="Arial" pitchFamily="34" charset="0"/>
              <a:buChar char="•"/>
            </a:pPr>
            <a:endParaRPr lang="en-IN" sz="3000" b="1" dirty="0">
              <a:solidFill>
                <a:schemeClr val="tx1"/>
              </a:solidFill>
              <a:latin typeface="+mn-lt"/>
            </a:endParaRPr>
          </a:p>
          <a:p>
            <a:pPr marL="273050" indent="-273050">
              <a:buFont typeface="Arial" pitchFamily="34" charset="0"/>
              <a:buChar char="•"/>
            </a:pPr>
            <a:r>
              <a:rPr lang="en-IN" sz="3000" b="1" dirty="0">
                <a:solidFill>
                  <a:schemeClr val="tx1"/>
                </a:solidFill>
                <a:latin typeface="+mn-lt"/>
              </a:rPr>
              <a:t>Send the VTM with ice pack. </a:t>
            </a:r>
          </a:p>
          <a:p>
            <a:pPr marL="273050" indent="-273050">
              <a:buFont typeface="Arial" pitchFamily="34" charset="0"/>
              <a:buChar char="•"/>
            </a:pPr>
            <a:endParaRPr lang="en-IN" sz="3000" b="1" dirty="0">
              <a:solidFill>
                <a:schemeClr val="tx1"/>
              </a:solidFill>
              <a:latin typeface="+mn-lt"/>
            </a:endParaRPr>
          </a:p>
          <a:p>
            <a:pPr marL="273050" indent="-273050">
              <a:buFont typeface="Arial" pitchFamily="34" charset="0"/>
              <a:buChar char="•"/>
            </a:pPr>
            <a:r>
              <a:rPr lang="en-IN" sz="3000" b="1" dirty="0">
                <a:solidFill>
                  <a:schemeClr val="tx1"/>
                </a:solidFill>
                <a:latin typeface="+mn-lt"/>
              </a:rPr>
              <a:t>Do not contaminate the sample box surface</a:t>
            </a:r>
          </a:p>
          <a:p>
            <a:pPr marL="273050" indent="-273050">
              <a:buFont typeface="Arial" pitchFamily="34" charset="0"/>
              <a:buChar char="•"/>
            </a:pPr>
            <a:endParaRPr lang="en-IN" sz="3000" b="1" dirty="0">
              <a:solidFill>
                <a:schemeClr val="tx1"/>
              </a:solidFill>
              <a:latin typeface="+mn-lt"/>
            </a:endParaRPr>
          </a:p>
          <a:p>
            <a:pPr marL="273050" indent="-273050">
              <a:buFont typeface="Arial" pitchFamily="34" charset="0"/>
              <a:buChar char="•"/>
            </a:pPr>
            <a:r>
              <a:rPr lang="en-IN" sz="3000" b="1" dirty="0">
                <a:solidFill>
                  <a:schemeClr val="tx1"/>
                </a:solidFill>
                <a:latin typeface="+mn-lt"/>
              </a:rPr>
              <a:t>Fill the requisition form completely and transport along with the sample box in a plastic cover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470025"/>
          </a:xfrm>
        </p:spPr>
        <p:txBody>
          <a:bodyPr>
            <a:normAutofit/>
          </a:bodyPr>
          <a:lstStyle/>
          <a:p>
            <a:r>
              <a:rPr lang="en-US" b="1" dirty="0">
                <a:solidFill>
                  <a:srgbClr val="FF0000"/>
                </a:solidFill>
              </a:rPr>
              <a:t>COVID 19 – Overview, Global Scenario and Immunity Booster</a:t>
            </a: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470025"/>
          </a:xfrm>
        </p:spPr>
        <p:txBody>
          <a:bodyPr>
            <a:normAutofit/>
          </a:bodyPr>
          <a:lstStyle/>
          <a:p>
            <a:r>
              <a:rPr lang="en-IN" b="1" dirty="0" smtClean="0">
                <a:solidFill>
                  <a:srgbClr val="FF0000"/>
                </a:solidFill>
              </a:rPr>
              <a:t>Hand hygiene, Donning &amp; Doffing of Mask</a:t>
            </a:r>
            <a:endParaRPr lang="en-US" b="1" dirty="0">
              <a:solidFill>
                <a:srgbClr val="FF0000"/>
              </a:solidFill>
            </a:endParaRP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a:t>
            </a:r>
            <a:r>
              <a:rPr lang="en-US" sz="4800" b="1" dirty="0" smtClean="0">
                <a:solidFill>
                  <a:srgbClr val="0033CC"/>
                </a:solidFill>
              </a:rPr>
              <a:t>4)</a:t>
            </a:r>
            <a:endParaRPr lang="en-US" sz="4800" b="1" dirty="0">
              <a:solidFill>
                <a:srgbClr val="0033CC"/>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684C68-EAD0-40E1-A5D4-2CF48A982700}"/>
              </a:ext>
            </a:extLst>
          </p:cNvPr>
          <p:cNvSpPr>
            <a:spLocks noGrp="1"/>
          </p:cNvSpPr>
          <p:nvPr>
            <p:ph type="title"/>
          </p:nvPr>
        </p:nvSpPr>
        <p:spPr/>
        <p:txBody>
          <a:bodyPr>
            <a:normAutofit/>
          </a:bodyPr>
          <a:lstStyle/>
          <a:p>
            <a:pPr algn="ctr"/>
            <a:r>
              <a:rPr lang="en-IN" sz="4800" b="1" dirty="0">
                <a:solidFill>
                  <a:srgbClr val="FF0000"/>
                </a:solidFill>
              </a:rPr>
              <a:t>Learning Objectives</a:t>
            </a:r>
          </a:p>
        </p:txBody>
      </p:sp>
      <p:sp>
        <p:nvSpPr>
          <p:cNvPr id="3" name="Content Placeholder 2">
            <a:extLst>
              <a:ext uri="{FF2B5EF4-FFF2-40B4-BE49-F238E27FC236}">
                <a16:creationId xmlns:a16="http://schemas.microsoft.com/office/drawing/2014/main" xmlns="" id="{A8427722-A914-450E-A292-0585C43FB33B}"/>
              </a:ext>
            </a:extLst>
          </p:cNvPr>
          <p:cNvSpPr>
            <a:spLocks noGrp="1"/>
          </p:cNvSpPr>
          <p:nvPr>
            <p:ph idx="1"/>
          </p:nvPr>
        </p:nvSpPr>
        <p:spPr/>
        <p:txBody>
          <a:bodyPr>
            <a:normAutofit fontScale="92500"/>
          </a:bodyPr>
          <a:lstStyle/>
          <a:p>
            <a:r>
              <a:rPr lang="en-IN" sz="3600" b="1" dirty="0"/>
              <a:t>To know the importance of hand hygiene</a:t>
            </a:r>
          </a:p>
          <a:p>
            <a:r>
              <a:rPr lang="en-IN" sz="3600" b="1" dirty="0"/>
              <a:t>To know when to do a hand hygiene</a:t>
            </a:r>
          </a:p>
          <a:p>
            <a:r>
              <a:rPr lang="en-IN" sz="3600" b="1" dirty="0"/>
              <a:t>To know the methods of hand hygiene</a:t>
            </a:r>
          </a:p>
          <a:p>
            <a:r>
              <a:rPr lang="en-IN" sz="3600" b="1" dirty="0"/>
              <a:t>To know the correct steps of hand hygiene</a:t>
            </a:r>
          </a:p>
          <a:p>
            <a:r>
              <a:rPr lang="en-IN" sz="3600" b="1" dirty="0"/>
              <a:t>To know the mask types</a:t>
            </a:r>
          </a:p>
          <a:p>
            <a:r>
              <a:rPr lang="en-IN" sz="3600" b="1" dirty="0"/>
              <a:t>To know the correct method of wearing a mask</a:t>
            </a:r>
          </a:p>
        </p:txBody>
      </p:sp>
    </p:spTree>
    <p:extLst>
      <p:ext uri="{BB962C8B-B14F-4D97-AF65-F5344CB8AC3E}">
        <p14:creationId xmlns:p14="http://schemas.microsoft.com/office/powerpoint/2010/main" xmlns="" val="870480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8E573A2-9A90-4B24-A0D2-19D744B9B273}"/>
              </a:ext>
            </a:extLst>
          </p:cNvPr>
          <p:cNvSpPr>
            <a:spLocks noGrp="1"/>
          </p:cNvSpPr>
          <p:nvPr>
            <p:ph type="ctrTitle"/>
          </p:nvPr>
        </p:nvSpPr>
        <p:spPr>
          <a:ln>
            <a:miter lim="800000"/>
            <a:headEnd/>
            <a:tailEnd/>
          </a:ln>
        </p:spPr>
        <p:txBody>
          <a:bodyPr>
            <a:normAutofit/>
          </a:bodyPr>
          <a:lstStyle/>
          <a:p>
            <a:pPr eaLnBrk="1" fontAlgn="auto" hangingPunct="1">
              <a:spcAft>
                <a:spcPts val="0"/>
              </a:spcAft>
              <a:defRPr/>
            </a:pPr>
            <a:r>
              <a:rPr lang="en-IN" sz="6000" b="1" dirty="0">
                <a:solidFill>
                  <a:srgbClr val="FF0000"/>
                </a:solidFill>
              </a:rPr>
              <a:t>Hand Hygiene</a:t>
            </a:r>
          </a:p>
        </p:txBody>
      </p:sp>
      <p:sp>
        <p:nvSpPr>
          <p:cNvPr id="10243" name="Subtitle 4">
            <a:extLst>
              <a:ext uri="{FF2B5EF4-FFF2-40B4-BE49-F238E27FC236}">
                <a16:creationId xmlns:a16="http://schemas.microsoft.com/office/drawing/2014/main" xmlns="" id="{92E745FF-2964-454D-AC4D-CD9B64C9A803}"/>
              </a:ext>
            </a:extLst>
          </p:cNvPr>
          <p:cNvSpPr>
            <a:spLocks noGrp="1"/>
          </p:cNvSpPr>
          <p:nvPr>
            <p:ph type="subTitle" idx="1"/>
          </p:nvPr>
        </p:nvSpPr>
        <p:spPr>
          <a:xfrm>
            <a:off x="1543050" y="3228975"/>
            <a:ext cx="5891213" cy="1752600"/>
          </a:xfrm>
        </p:spPr>
        <p:txBody>
          <a:bodyPr/>
          <a:lstStyle/>
          <a:p>
            <a:pPr marR="0" eaLnBrk="1" hangingPunct="1"/>
            <a:endParaRPr lang="en-IN"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6E1D2E-C5D2-47C2-85BD-702202405D57}"/>
              </a:ext>
            </a:extLst>
          </p:cNvPr>
          <p:cNvSpPr>
            <a:spLocks noGrp="1"/>
          </p:cNvSpPr>
          <p:nvPr>
            <p:ph type="title"/>
          </p:nvPr>
        </p:nvSpPr>
        <p:spPr>
          <a:xfrm>
            <a:off x="1485900" y="198438"/>
            <a:ext cx="6172200" cy="1020762"/>
          </a:xfrm>
        </p:spPr>
        <p:txBody>
          <a:bodyPr>
            <a:normAutofit fontScale="90000"/>
          </a:bodyPr>
          <a:lstStyle/>
          <a:p>
            <a:pPr eaLnBrk="1" fontAlgn="auto" hangingPunct="1">
              <a:spcAft>
                <a:spcPts val="0"/>
              </a:spcAft>
              <a:defRPr/>
            </a:pPr>
            <a:r>
              <a:rPr lang="en-IN" b="1" dirty="0">
                <a:solidFill>
                  <a:srgbClr val="FF0000"/>
                </a:solidFill>
              </a:rPr>
              <a:t>WHY is hand hygiene required`?</a:t>
            </a:r>
          </a:p>
        </p:txBody>
      </p:sp>
      <p:sp>
        <p:nvSpPr>
          <p:cNvPr id="11267" name="Content Placeholder 2">
            <a:extLst>
              <a:ext uri="{FF2B5EF4-FFF2-40B4-BE49-F238E27FC236}">
                <a16:creationId xmlns:a16="http://schemas.microsoft.com/office/drawing/2014/main" xmlns="" id="{84046142-5232-4CD2-98D6-B40D3FD81D1E}"/>
              </a:ext>
            </a:extLst>
          </p:cNvPr>
          <p:cNvSpPr>
            <a:spLocks noGrp="1"/>
          </p:cNvSpPr>
          <p:nvPr>
            <p:ph idx="1"/>
          </p:nvPr>
        </p:nvSpPr>
        <p:spPr/>
        <p:txBody>
          <a:bodyPr/>
          <a:lstStyle/>
          <a:p>
            <a:pPr eaLnBrk="1" hangingPunct="1"/>
            <a:endParaRPr lang="en-IN" altLang="en-US" dirty="0"/>
          </a:p>
        </p:txBody>
      </p:sp>
      <p:pic>
        <p:nvPicPr>
          <p:cNvPr id="11268" name="Picture 2">
            <a:extLst>
              <a:ext uri="{FF2B5EF4-FFF2-40B4-BE49-F238E27FC236}">
                <a16:creationId xmlns:a16="http://schemas.microsoft.com/office/drawing/2014/main" xmlns="" id="{F5017D72-F75E-43C1-92A8-51FD40AF652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1835" y="1381124"/>
            <a:ext cx="7387170" cy="4791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xmlns="" id="{20654D63-662B-44EA-AC9C-CFD92DDA0F64}"/>
              </a:ext>
            </a:extLst>
          </p:cNvPr>
          <p:cNvSpPr>
            <a:spLocks noGrp="1"/>
          </p:cNvSpPr>
          <p:nvPr>
            <p:ph type="ftr" sz="quarter" idx="11"/>
          </p:nvPr>
        </p:nvSpPr>
        <p:spPr>
          <a:xfrm>
            <a:off x="1066800" y="6248400"/>
            <a:ext cx="6934199" cy="304800"/>
          </a:xfrm>
        </p:spPr>
        <p:txBody>
          <a:bodyPr/>
          <a:lstStyle/>
          <a:p>
            <a:pPr>
              <a:defRPr/>
            </a:pPr>
            <a:r>
              <a:rPr lang="en-IN" sz="1800" b="1" dirty="0">
                <a:solidFill>
                  <a:srgbClr val="00B050"/>
                </a:solidFill>
                <a:latin typeface="Constantia"/>
              </a:rPr>
              <a:t>Hospital Infection Control Committee, KGMU, </a:t>
            </a:r>
            <a:r>
              <a:rPr lang="en-IN" sz="1800" b="1" dirty="0" err="1">
                <a:solidFill>
                  <a:srgbClr val="00B050"/>
                </a:solidFill>
                <a:latin typeface="Constantia"/>
              </a:rPr>
              <a:t>Lucknow</a:t>
            </a:r>
            <a:r>
              <a:rPr lang="en-IN" sz="1800" b="1" dirty="0">
                <a:solidFill>
                  <a:srgbClr val="00B050"/>
                </a:solidFill>
                <a:latin typeface="Constantia"/>
              </a:rPr>
              <a:t>, U.P</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My 5 Moments for Hand Hygiene">
            <a:extLst>
              <a:ext uri="{FF2B5EF4-FFF2-40B4-BE49-F238E27FC236}">
                <a16:creationId xmlns:a16="http://schemas.microsoft.com/office/drawing/2014/main" xmlns="" id="{61DF4C52-D90D-462C-AEED-3DF5C2E3C15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90638" y="1219200"/>
            <a:ext cx="5095962" cy="5048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Text Box 6">
            <a:extLst>
              <a:ext uri="{FF2B5EF4-FFF2-40B4-BE49-F238E27FC236}">
                <a16:creationId xmlns:a16="http://schemas.microsoft.com/office/drawing/2014/main" xmlns="" id="{E3961EE5-C199-438D-9A23-154313975607}"/>
              </a:ext>
            </a:extLst>
          </p:cNvPr>
          <p:cNvSpPr txBox="1">
            <a:spLocks noChangeArrowheads="1"/>
          </p:cNvSpPr>
          <p:nvPr/>
        </p:nvSpPr>
        <p:spPr bwMode="auto">
          <a:xfrm>
            <a:off x="457200" y="6096000"/>
            <a:ext cx="45148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b="1" dirty="0">
                <a:solidFill>
                  <a:schemeClr val="accent1"/>
                </a:solidFill>
                <a:latin typeface="Comic Sans MS" panose="030F0702030302020204" pitchFamily="66" charset="0"/>
              </a:rPr>
              <a:t>WHO guidelines on hand hygiene in health care, 2009</a:t>
            </a:r>
            <a:endParaRPr lang="en-US" altLang="en-US" b="1" dirty="0">
              <a:solidFill>
                <a:schemeClr val="accent1"/>
              </a:solidFill>
              <a:latin typeface="Constantia" panose="02030602050306030303" pitchFamily="18" charset="0"/>
            </a:endParaRPr>
          </a:p>
        </p:txBody>
      </p:sp>
      <p:sp>
        <p:nvSpPr>
          <p:cNvPr id="13316" name="TextBox 1">
            <a:extLst>
              <a:ext uri="{FF2B5EF4-FFF2-40B4-BE49-F238E27FC236}">
                <a16:creationId xmlns:a16="http://schemas.microsoft.com/office/drawing/2014/main" xmlns="" id="{D151E341-20D2-4FF9-A09E-14ACFF09C342}"/>
              </a:ext>
            </a:extLst>
          </p:cNvPr>
          <p:cNvSpPr txBox="1">
            <a:spLocks noChangeArrowheads="1"/>
          </p:cNvSpPr>
          <p:nvPr/>
        </p:nvSpPr>
        <p:spPr bwMode="auto">
          <a:xfrm rot="10800000" flipV="1">
            <a:off x="228600" y="-27913"/>
            <a:ext cx="8529144"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4000" b="1" dirty="0">
                <a:solidFill>
                  <a:srgbClr val="FF0000"/>
                </a:solidFill>
                <a:latin typeface="+mj-lt"/>
              </a:rPr>
              <a:t>WHEN do we need to practice hand hygiene?</a:t>
            </a:r>
          </a:p>
        </p:txBody>
      </p:sp>
      <p:sp>
        <p:nvSpPr>
          <p:cNvPr id="5" name="Footer Placeholder 4">
            <a:extLst>
              <a:ext uri="{FF2B5EF4-FFF2-40B4-BE49-F238E27FC236}">
                <a16:creationId xmlns:a16="http://schemas.microsoft.com/office/drawing/2014/main" xmlns="" id="{CD1B6915-F478-447B-8258-B73A6A5F5B65}"/>
              </a:ext>
            </a:extLst>
          </p:cNvPr>
          <p:cNvSpPr>
            <a:spLocks noGrp="1"/>
          </p:cNvSpPr>
          <p:nvPr>
            <p:ph type="ftr" sz="quarter" idx="11"/>
          </p:nvPr>
        </p:nvSpPr>
        <p:spPr>
          <a:xfrm>
            <a:off x="4875609" y="6356352"/>
            <a:ext cx="3049191" cy="365125"/>
          </a:xfrm>
        </p:spPr>
        <p:txBody>
          <a:bodyPr/>
          <a:lstStyle/>
          <a:p>
            <a:pPr>
              <a:defRPr/>
            </a:pPr>
            <a:r>
              <a:rPr lang="en-IN" sz="1400" b="1" dirty="0">
                <a:solidFill>
                  <a:srgbClr val="00B050"/>
                </a:solidFill>
                <a:latin typeface="Constantia"/>
              </a:rPr>
              <a:t>Hospital Infection Control </a:t>
            </a:r>
            <a:r>
              <a:rPr lang="en-IN" sz="1400" b="1" dirty="0" err="1">
                <a:solidFill>
                  <a:srgbClr val="00B050"/>
                </a:solidFill>
                <a:latin typeface="Constantia"/>
              </a:rPr>
              <a:t>Committiee</a:t>
            </a:r>
            <a:r>
              <a:rPr lang="en-IN" sz="1400" b="1" dirty="0">
                <a:solidFill>
                  <a:srgbClr val="00B050"/>
                </a:solidFill>
                <a:latin typeface="Constantia"/>
              </a:rPr>
              <a:t>, KGMU, </a:t>
            </a:r>
            <a:r>
              <a:rPr lang="en-IN" sz="1400" b="1" dirty="0" err="1">
                <a:solidFill>
                  <a:srgbClr val="00B050"/>
                </a:solidFill>
                <a:latin typeface="Constantia"/>
              </a:rPr>
              <a:t>Lucknow</a:t>
            </a:r>
            <a:r>
              <a:rPr lang="en-IN" sz="1400" b="1" dirty="0">
                <a:solidFill>
                  <a:srgbClr val="00B050"/>
                </a:solidFill>
                <a:latin typeface="Constantia"/>
              </a:rPr>
              <a:t>, U.P</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xmlns="" id="{13B3C9D3-5017-47F5-B793-7EBC0257704F}"/>
              </a:ext>
            </a:extLst>
          </p:cNvPr>
          <p:cNvSpPr>
            <a:spLocks noGrp="1" noChangeArrowheads="1"/>
          </p:cNvSpPr>
          <p:nvPr>
            <p:ph type="title"/>
          </p:nvPr>
        </p:nvSpPr>
        <p:spPr/>
        <p:txBody>
          <a:bodyPr>
            <a:normAutofit/>
          </a:bodyPr>
          <a:lstStyle/>
          <a:p>
            <a:pPr eaLnBrk="1" hangingPunct="1"/>
            <a:r>
              <a:rPr lang="en-US" altLang="en-US" b="1" dirty="0">
                <a:solidFill>
                  <a:srgbClr val="FF0000"/>
                </a:solidFill>
              </a:rPr>
              <a:t>When is hand hygiene a must?</a:t>
            </a:r>
          </a:p>
        </p:txBody>
      </p:sp>
      <p:sp>
        <p:nvSpPr>
          <p:cNvPr id="26627" name="Rectangle 3">
            <a:extLst>
              <a:ext uri="{FF2B5EF4-FFF2-40B4-BE49-F238E27FC236}">
                <a16:creationId xmlns:a16="http://schemas.microsoft.com/office/drawing/2014/main" xmlns="" id="{9637589A-C527-462D-9C6D-83AB76816FAD}"/>
              </a:ext>
            </a:extLst>
          </p:cNvPr>
          <p:cNvSpPr>
            <a:spLocks noGrp="1" noChangeArrowheads="1"/>
          </p:cNvSpPr>
          <p:nvPr>
            <p:ph idx="1"/>
          </p:nvPr>
        </p:nvSpPr>
        <p:spPr/>
        <p:txBody>
          <a:bodyPr>
            <a:normAutofit fontScale="92500" lnSpcReduction="20000"/>
          </a:bodyPr>
          <a:lstStyle/>
          <a:p>
            <a:pPr marL="274320" indent="-274320" eaLnBrk="1" fontAlgn="auto" hangingPunct="1">
              <a:lnSpc>
                <a:spcPct val="90000"/>
              </a:lnSpc>
              <a:spcAft>
                <a:spcPts val="0"/>
              </a:spcAft>
              <a:buClr>
                <a:schemeClr val="accent3"/>
              </a:buClr>
              <a:buNone/>
              <a:defRPr/>
            </a:pPr>
            <a:r>
              <a:rPr lang="en-US" altLang="en-US" sz="3500" b="1" dirty="0">
                <a:solidFill>
                  <a:srgbClr val="0033CC"/>
                </a:solidFill>
              </a:rPr>
              <a:t>Before</a:t>
            </a:r>
            <a:r>
              <a:rPr lang="en-US" altLang="en-US" sz="2200" b="1" dirty="0">
                <a:solidFill>
                  <a:srgbClr val="00B0F0"/>
                </a:solidFill>
              </a:rPr>
              <a:t> </a:t>
            </a:r>
          </a:p>
          <a:p>
            <a:pPr marL="640080" lvl="1" indent="-246888" eaLnBrk="1" fontAlgn="auto" hangingPunct="1">
              <a:lnSpc>
                <a:spcPct val="90000"/>
              </a:lnSpc>
              <a:spcAft>
                <a:spcPts val="0"/>
              </a:spcAft>
              <a:buFont typeface="Wingdings 2"/>
              <a:buChar char=""/>
              <a:defRPr/>
            </a:pPr>
            <a:r>
              <a:rPr lang="en-US" altLang="en-US" sz="2600" b="1" dirty="0"/>
              <a:t>touching any devices/equipment attached to patient</a:t>
            </a:r>
          </a:p>
          <a:p>
            <a:pPr lvl="2" indent="-246888" eaLnBrk="1" fontAlgn="auto" hangingPunct="1">
              <a:lnSpc>
                <a:spcPct val="90000"/>
              </a:lnSpc>
              <a:spcAft>
                <a:spcPts val="0"/>
              </a:spcAft>
              <a:buFont typeface="Wingdings 2"/>
              <a:buChar char=""/>
              <a:defRPr/>
            </a:pPr>
            <a:r>
              <a:rPr lang="en-US" altLang="en-US" b="1" dirty="0"/>
              <a:t>Indwelling catheter</a:t>
            </a:r>
          </a:p>
          <a:p>
            <a:pPr lvl="2" indent="-246888" eaLnBrk="1" fontAlgn="auto" hangingPunct="1">
              <a:lnSpc>
                <a:spcPct val="90000"/>
              </a:lnSpc>
              <a:spcAft>
                <a:spcPts val="0"/>
              </a:spcAft>
              <a:buFont typeface="Wingdings 2"/>
              <a:buChar char=""/>
              <a:defRPr/>
            </a:pPr>
            <a:r>
              <a:rPr lang="en-US" altLang="en-US" b="1" dirty="0"/>
              <a:t>Any other drain</a:t>
            </a:r>
          </a:p>
          <a:p>
            <a:pPr lvl="2" indent="-246888" eaLnBrk="1" fontAlgn="auto" hangingPunct="1">
              <a:lnSpc>
                <a:spcPct val="90000"/>
              </a:lnSpc>
              <a:spcAft>
                <a:spcPts val="0"/>
              </a:spcAft>
              <a:buFont typeface="Wingdings 2"/>
              <a:buChar char=""/>
              <a:defRPr/>
            </a:pPr>
            <a:r>
              <a:rPr lang="en-US" altLang="en-US" b="1" dirty="0"/>
              <a:t>Ventilation equipment</a:t>
            </a:r>
          </a:p>
          <a:p>
            <a:pPr marL="640080" lvl="1" indent="-246888" eaLnBrk="1" fontAlgn="auto" hangingPunct="1">
              <a:lnSpc>
                <a:spcPct val="90000"/>
              </a:lnSpc>
              <a:spcAft>
                <a:spcPts val="0"/>
              </a:spcAft>
              <a:buFont typeface="Wingdings 2"/>
              <a:buChar char=""/>
              <a:defRPr/>
            </a:pPr>
            <a:r>
              <a:rPr lang="en-US" altLang="en-US" sz="2600" b="1" dirty="0"/>
              <a:t>Drawing a specimen/placing IV line</a:t>
            </a:r>
          </a:p>
          <a:p>
            <a:pPr marL="274320" indent="-274320" eaLnBrk="1" fontAlgn="auto" hangingPunct="1">
              <a:lnSpc>
                <a:spcPct val="90000"/>
              </a:lnSpc>
              <a:spcAft>
                <a:spcPts val="0"/>
              </a:spcAft>
              <a:buClr>
                <a:schemeClr val="accent3"/>
              </a:buClr>
              <a:buNone/>
              <a:defRPr/>
            </a:pPr>
            <a:r>
              <a:rPr lang="en-US" altLang="en-US" sz="3500" b="1" dirty="0">
                <a:solidFill>
                  <a:srgbClr val="0033CC"/>
                </a:solidFill>
              </a:rPr>
              <a:t>After </a:t>
            </a:r>
          </a:p>
          <a:p>
            <a:pPr marL="640080" lvl="1" indent="-246888" eaLnBrk="1" fontAlgn="auto" hangingPunct="1">
              <a:lnSpc>
                <a:spcPct val="90000"/>
              </a:lnSpc>
              <a:spcAft>
                <a:spcPts val="0"/>
              </a:spcAft>
              <a:buFont typeface="Wingdings 2"/>
              <a:buChar char=""/>
              <a:defRPr/>
            </a:pPr>
            <a:r>
              <a:rPr lang="en-US" altLang="en-US" b="1" dirty="0"/>
              <a:t>All above activities </a:t>
            </a:r>
          </a:p>
          <a:p>
            <a:pPr marL="640080" lvl="1" indent="-246888" eaLnBrk="1" fontAlgn="auto" hangingPunct="1">
              <a:lnSpc>
                <a:spcPct val="90000"/>
              </a:lnSpc>
              <a:spcAft>
                <a:spcPts val="0"/>
              </a:spcAft>
              <a:buFont typeface="Wingdings 2"/>
              <a:buChar char=""/>
              <a:defRPr/>
            </a:pPr>
            <a:r>
              <a:rPr lang="en-US" altLang="en-US" b="1" dirty="0"/>
              <a:t>After touching door/ </a:t>
            </a:r>
            <a:r>
              <a:rPr lang="en-US" altLang="en-US" b="1" dirty="0" err="1"/>
              <a:t>almirah</a:t>
            </a:r>
            <a:r>
              <a:rPr lang="en-US" altLang="en-US" b="1" dirty="0"/>
              <a:t> handles</a:t>
            </a:r>
          </a:p>
          <a:p>
            <a:pPr marL="640080" lvl="1" indent="-246888" eaLnBrk="1" fontAlgn="auto" hangingPunct="1">
              <a:lnSpc>
                <a:spcPct val="90000"/>
              </a:lnSpc>
              <a:spcAft>
                <a:spcPts val="0"/>
              </a:spcAft>
              <a:buFont typeface="Wingdings 2"/>
              <a:buChar char=""/>
              <a:defRPr/>
            </a:pPr>
            <a:r>
              <a:rPr lang="en-US" altLang="en-US" b="1" dirty="0"/>
              <a:t>Handling  patient chart/monitor</a:t>
            </a:r>
          </a:p>
          <a:p>
            <a:pPr marL="640080" lvl="1" indent="-246888" eaLnBrk="1" fontAlgn="auto" hangingPunct="1">
              <a:lnSpc>
                <a:spcPct val="90000"/>
              </a:lnSpc>
              <a:spcAft>
                <a:spcPts val="0"/>
              </a:spcAft>
              <a:buFont typeface="Wingdings 2"/>
              <a:buChar char=""/>
              <a:defRPr/>
            </a:pPr>
            <a:r>
              <a:rPr lang="en-US" altLang="en-US" b="1" dirty="0"/>
              <a:t>Touching own nose/mouth/hair</a:t>
            </a:r>
          </a:p>
          <a:p>
            <a:pPr marL="640080" lvl="1" indent="-246888" eaLnBrk="1" fontAlgn="auto" hangingPunct="1">
              <a:lnSpc>
                <a:spcPct val="90000"/>
              </a:lnSpc>
              <a:spcAft>
                <a:spcPts val="0"/>
              </a:spcAft>
              <a:buFont typeface="Wingdings 2"/>
              <a:buChar char=""/>
              <a:defRPr/>
            </a:pPr>
            <a:r>
              <a:rPr lang="en-US" altLang="en-US" b="1" dirty="0"/>
              <a:t>After touching any surface in the patient environment</a:t>
            </a:r>
          </a:p>
        </p:txBody>
      </p:sp>
      <p:sp>
        <p:nvSpPr>
          <p:cNvPr id="4" name="Footer Placeholder 3">
            <a:extLst>
              <a:ext uri="{FF2B5EF4-FFF2-40B4-BE49-F238E27FC236}">
                <a16:creationId xmlns:a16="http://schemas.microsoft.com/office/drawing/2014/main" xmlns="" id="{2EB1C7D6-A5C7-4765-AA15-99A48777A3C3}"/>
              </a:ext>
            </a:extLst>
          </p:cNvPr>
          <p:cNvSpPr>
            <a:spLocks noGrp="1"/>
          </p:cNvSpPr>
          <p:nvPr>
            <p:ph type="ftr" sz="quarter" idx="11"/>
          </p:nvPr>
        </p:nvSpPr>
        <p:spPr>
          <a:xfrm>
            <a:off x="1981200" y="6356352"/>
            <a:ext cx="5334000" cy="349247"/>
          </a:xfrm>
        </p:spPr>
        <p:txBody>
          <a:bodyPr/>
          <a:lstStyle/>
          <a:p>
            <a:pPr>
              <a:defRPr/>
            </a:pPr>
            <a:r>
              <a:rPr lang="en-IN" sz="1400" b="1" dirty="0">
                <a:solidFill>
                  <a:srgbClr val="00B050"/>
                </a:solidFill>
                <a:latin typeface="Constantia"/>
              </a:rPr>
              <a:t>Hospital Infection Control </a:t>
            </a:r>
            <a:r>
              <a:rPr lang="en-IN" sz="1400" b="1" dirty="0" err="1">
                <a:solidFill>
                  <a:srgbClr val="00B050"/>
                </a:solidFill>
                <a:latin typeface="Constantia"/>
              </a:rPr>
              <a:t>Committiee</a:t>
            </a:r>
            <a:r>
              <a:rPr lang="en-IN" sz="1400" b="1" dirty="0">
                <a:solidFill>
                  <a:srgbClr val="00B050"/>
                </a:solidFill>
                <a:latin typeface="Constantia"/>
              </a:rPr>
              <a:t>, KGMU, </a:t>
            </a:r>
            <a:r>
              <a:rPr lang="en-IN" sz="1400" b="1" dirty="0" err="1">
                <a:solidFill>
                  <a:srgbClr val="00B050"/>
                </a:solidFill>
                <a:latin typeface="Constantia"/>
              </a:rPr>
              <a:t>Lucknow</a:t>
            </a:r>
            <a:r>
              <a:rPr lang="en-IN" sz="1400" b="1" dirty="0">
                <a:solidFill>
                  <a:srgbClr val="00B050"/>
                </a:solidFill>
                <a:latin typeface="Constantia"/>
              </a:rPr>
              <a:t>, U.P</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8675900F-14AD-47FE-A3F9-03433631929F}"/>
              </a:ext>
            </a:extLst>
          </p:cNvPr>
          <p:cNvSpPr>
            <a:spLocks noGrp="1" noChangeArrowheads="1"/>
          </p:cNvSpPr>
          <p:nvPr>
            <p:ph type="title"/>
          </p:nvPr>
        </p:nvSpPr>
        <p:spPr>
          <a:xfrm>
            <a:off x="914400" y="404815"/>
            <a:ext cx="7162800" cy="661985"/>
          </a:xfrm>
        </p:spPr>
        <p:txBody>
          <a:bodyPr>
            <a:noAutofit/>
          </a:bodyPr>
          <a:lstStyle/>
          <a:p>
            <a:pPr eaLnBrk="1" hangingPunct="1"/>
            <a:r>
              <a:rPr lang="en-US" altLang="en-US" sz="4000" b="1" dirty="0">
                <a:solidFill>
                  <a:srgbClr val="FF0000"/>
                </a:solidFill>
              </a:rPr>
              <a:t>WHICH: Hand wash or hand rub?</a:t>
            </a:r>
          </a:p>
        </p:txBody>
      </p:sp>
      <p:sp>
        <p:nvSpPr>
          <p:cNvPr id="14339" name="Rectangle 3">
            <a:extLst>
              <a:ext uri="{FF2B5EF4-FFF2-40B4-BE49-F238E27FC236}">
                <a16:creationId xmlns:a16="http://schemas.microsoft.com/office/drawing/2014/main" xmlns="" id="{B76A0A97-4D8C-4908-8C8A-77919E496891}"/>
              </a:ext>
            </a:extLst>
          </p:cNvPr>
          <p:cNvSpPr>
            <a:spLocks noGrp="1" noChangeArrowheads="1"/>
          </p:cNvSpPr>
          <p:nvPr>
            <p:ph idx="1"/>
          </p:nvPr>
        </p:nvSpPr>
        <p:spPr>
          <a:xfrm>
            <a:off x="304800" y="1524001"/>
            <a:ext cx="8458200" cy="4571999"/>
          </a:xfrm>
        </p:spPr>
        <p:txBody>
          <a:bodyPr>
            <a:normAutofit/>
          </a:bodyPr>
          <a:lstStyle/>
          <a:p>
            <a:pPr eaLnBrk="1" hangingPunct="1"/>
            <a:r>
              <a:rPr lang="en-US" altLang="en-US" b="1" dirty="0"/>
              <a:t>Time required (for hand wash 40-60 </a:t>
            </a:r>
            <a:r>
              <a:rPr lang="en-US" altLang="en-US" b="1" dirty="0" err="1"/>
              <a:t>secs</a:t>
            </a:r>
            <a:r>
              <a:rPr lang="en-US" altLang="en-US" b="1" dirty="0"/>
              <a:t> vs. for hand rub ~20 </a:t>
            </a:r>
            <a:r>
              <a:rPr lang="en-US" altLang="en-US" b="1" dirty="0" err="1"/>
              <a:t>secs</a:t>
            </a:r>
            <a:r>
              <a:rPr lang="en-US" altLang="en-US" b="1" dirty="0"/>
              <a:t>)</a:t>
            </a:r>
          </a:p>
          <a:p>
            <a:pPr eaLnBrk="1" hangingPunct="1"/>
            <a:r>
              <a:rPr lang="en-US" altLang="en-US" b="1" dirty="0"/>
              <a:t>After hand wash- Need towels to wipe</a:t>
            </a:r>
          </a:p>
          <a:p>
            <a:pPr eaLnBrk="1" hangingPunct="1"/>
            <a:r>
              <a:rPr lang="en-US" altLang="en-US" b="1" dirty="0"/>
              <a:t>Location of washbasin- not at point of care</a:t>
            </a:r>
          </a:p>
          <a:p>
            <a:pPr eaLnBrk="1" hangingPunct="1"/>
            <a:r>
              <a:rPr lang="en-US" altLang="en-US" b="1" dirty="0">
                <a:sym typeface="Symbol" panose="05050102010706020507" pitchFamily="18" charset="2"/>
              </a:rPr>
              <a:t>WHO recommends-for all clinical situations, preferred use of hand rub if available, except when hands are soiled (Do Hand wash)</a:t>
            </a:r>
            <a:r>
              <a:rPr lang="en-US" altLang="en-US" sz="3600" b="1" dirty="0">
                <a:sym typeface="Symbol" panose="05050102010706020507" pitchFamily="18" charset="2"/>
              </a:rPr>
              <a:t>.</a:t>
            </a:r>
          </a:p>
        </p:txBody>
      </p:sp>
      <p:sp>
        <p:nvSpPr>
          <p:cNvPr id="4" name="Footer Placeholder 3">
            <a:extLst>
              <a:ext uri="{FF2B5EF4-FFF2-40B4-BE49-F238E27FC236}">
                <a16:creationId xmlns:a16="http://schemas.microsoft.com/office/drawing/2014/main" xmlns="" id="{01ECCD1F-FA9D-43B9-AECC-F112E42A0EB8}"/>
              </a:ext>
            </a:extLst>
          </p:cNvPr>
          <p:cNvSpPr>
            <a:spLocks noGrp="1"/>
          </p:cNvSpPr>
          <p:nvPr>
            <p:ph type="ftr" sz="quarter" idx="11"/>
          </p:nvPr>
        </p:nvSpPr>
        <p:spPr>
          <a:xfrm>
            <a:off x="1905000" y="6096000"/>
            <a:ext cx="5333999" cy="625477"/>
          </a:xfrm>
        </p:spPr>
        <p:txBody>
          <a:bodyPr/>
          <a:lstStyle/>
          <a:p>
            <a:pPr>
              <a:defRPr/>
            </a:pPr>
            <a:r>
              <a:rPr lang="en-IN" sz="1400" b="1" dirty="0">
                <a:solidFill>
                  <a:srgbClr val="00B050"/>
                </a:solidFill>
                <a:latin typeface="Constantia"/>
              </a:rPr>
              <a:t>Hospital Infection Control Committee, KGMU, </a:t>
            </a:r>
            <a:r>
              <a:rPr lang="en-IN" sz="1400" b="1" dirty="0" err="1">
                <a:solidFill>
                  <a:srgbClr val="00B050"/>
                </a:solidFill>
                <a:latin typeface="Constantia"/>
              </a:rPr>
              <a:t>Lucknow</a:t>
            </a:r>
            <a:r>
              <a:rPr lang="en-IN" sz="1400" b="1" dirty="0">
                <a:solidFill>
                  <a:srgbClr val="00B050"/>
                </a:solidFill>
                <a:latin typeface="Constantia"/>
              </a:rPr>
              <a:t>, U.P</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412F1D4A-B298-494C-A2C7-3CB7A55EC876}"/>
              </a:ext>
            </a:extLst>
          </p:cNvPr>
          <p:cNvSpPr>
            <a:spLocks noGrp="1" noChangeArrowheads="1"/>
          </p:cNvSpPr>
          <p:nvPr>
            <p:ph type="title"/>
          </p:nvPr>
        </p:nvSpPr>
        <p:spPr/>
        <p:txBody>
          <a:bodyPr/>
          <a:lstStyle/>
          <a:p>
            <a:pPr eaLnBrk="1" hangingPunct="1"/>
            <a:r>
              <a:rPr lang="en-US" altLang="en-US" b="1" dirty="0">
                <a:solidFill>
                  <a:srgbClr val="FF0000"/>
                </a:solidFill>
              </a:rPr>
              <a:t>Hand wash recommendations</a:t>
            </a:r>
            <a:r>
              <a:rPr lang="en-US" altLang="en-US" sz="4000" dirty="0"/>
              <a:t>:</a:t>
            </a:r>
          </a:p>
        </p:txBody>
      </p:sp>
      <p:sp>
        <p:nvSpPr>
          <p:cNvPr id="15363" name="Rectangle 3">
            <a:extLst>
              <a:ext uri="{FF2B5EF4-FFF2-40B4-BE49-F238E27FC236}">
                <a16:creationId xmlns:a16="http://schemas.microsoft.com/office/drawing/2014/main" xmlns="" id="{38A60862-2D17-424C-89EF-72A886830C96}"/>
              </a:ext>
            </a:extLst>
          </p:cNvPr>
          <p:cNvSpPr>
            <a:spLocks noGrp="1" noChangeArrowheads="1"/>
          </p:cNvSpPr>
          <p:nvPr>
            <p:ph type="body" idx="1"/>
          </p:nvPr>
        </p:nvSpPr>
        <p:spPr>
          <a:xfrm>
            <a:off x="228600" y="1371600"/>
            <a:ext cx="8458200" cy="4754563"/>
          </a:xfrm>
        </p:spPr>
        <p:txBody>
          <a:bodyPr>
            <a:normAutofit/>
          </a:bodyPr>
          <a:lstStyle/>
          <a:p>
            <a:pPr eaLnBrk="1" hangingPunct="1">
              <a:lnSpc>
                <a:spcPct val="90000"/>
              </a:lnSpc>
            </a:pPr>
            <a:r>
              <a:rPr lang="en-US" altLang="en-US" sz="3600" b="1" dirty="0">
                <a:solidFill>
                  <a:srgbClr val="0033CC"/>
                </a:solidFill>
              </a:rPr>
              <a:t>Hand wash is a must</a:t>
            </a:r>
          </a:p>
          <a:p>
            <a:pPr lvl="1" eaLnBrk="1" hangingPunct="1">
              <a:lnSpc>
                <a:spcPct val="90000"/>
              </a:lnSpc>
            </a:pPr>
            <a:r>
              <a:rPr lang="en-US" altLang="en-US" sz="3200" b="1" dirty="0"/>
              <a:t>After Using PPE</a:t>
            </a:r>
          </a:p>
          <a:p>
            <a:pPr lvl="1" eaLnBrk="1" hangingPunct="1">
              <a:lnSpc>
                <a:spcPct val="90000"/>
              </a:lnSpc>
            </a:pPr>
            <a:r>
              <a:rPr lang="en-US" altLang="en-US" sz="3200" b="1" dirty="0"/>
              <a:t>After taking off the gloves</a:t>
            </a:r>
          </a:p>
          <a:p>
            <a:pPr lvl="1" eaLnBrk="1" hangingPunct="1">
              <a:lnSpc>
                <a:spcPct val="90000"/>
              </a:lnSpc>
            </a:pPr>
            <a:r>
              <a:rPr lang="en-US" altLang="en-US" sz="3200" b="1" dirty="0"/>
              <a:t>When hands are visibly contaminated with blood/body fluids</a:t>
            </a:r>
          </a:p>
          <a:p>
            <a:pPr lvl="1" eaLnBrk="1" hangingPunct="1">
              <a:lnSpc>
                <a:spcPct val="90000"/>
              </a:lnSpc>
            </a:pPr>
            <a:r>
              <a:rPr lang="en-US" altLang="en-US" sz="3200" b="1" dirty="0"/>
              <a:t>Patients with </a:t>
            </a:r>
            <a:r>
              <a:rPr lang="en-US" altLang="en-US" sz="3200" b="1" i="1" dirty="0"/>
              <a:t>Clostridium </a:t>
            </a:r>
            <a:r>
              <a:rPr lang="en-US" altLang="en-US" sz="3200" b="1" i="1" dirty="0" err="1"/>
              <a:t>difficile</a:t>
            </a:r>
            <a:r>
              <a:rPr lang="en-US" altLang="en-US" sz="3200" b="1" i="1" dirty="0"/>
              <a:t> </a:t>
            </a:r>
            <a:r>
              <a:rPr lang="en-US" altLang="en-US" sz="3200" b="1" dirty="0"/>
              <a:t>or </a:t>
            </a:r>
            <a:r>
              <a:rPr lang="en-US" altLang="en-US" sz="3200" b="1" dirty="0" err="1"/>
              <a:t>enteroviral</a:t>
            </a:r>
            <a:r>
              <a:rPr lang="en-US" altLang="en-US" sz="3200" b="1" dirty="0"/>
              <a:t> diarrhea</a:t>
            </a:r>
          </a:p>
          <a:p>
            <a:pPr lvl="1" eaLnBrk="1" hangingPunct="1">
              <a:lnSpc>
                <a:spcPct val="90000"/>
              </a:lnSpc>
            </a:pPr>
            <a:r>
              <a:rPr lang="en-US" altLang="en-US" sz="3200" b="1" dirty="0"/>
              <a:t>After using the toilet</a:t>
            </a:r>
          </a:p>
          <a:p>
            <a:pPr lvl="1" eaLnBrk="1" hangingPunct="1">
              <a:lnSpc>
                <a:spcPct val="90000"/>
              </a:lnSpc>
            </a:pPr>
            <a:r>
              <a:rPr lang="en-US" altLang="en-US" sz="3200" b="1" dirty="0"/>
              <a:t>Before and after eating</a:t>
            </a:r>
          </a:p>
          <a:p>
            <a:pPr lvl="1" eaLnBrk="1" hangingPunct="1">
              <a:lnSpc>
                <a:spcPct val="90000"/>
              </a:lnSpc>
              <a:buFont typeface="Wingdings 2" panose="05020102010507070707" pitchFamily="18" charset="2"/>
              <a:buNone/>
            </a:pPr>
            <a:endParaRPr lang="en-US" altLang="en-US" sz="3200" dirty="0"/>
          </a:p>
        </p:txBody>
      </p:sp>
      <p:sp>
        <p:nvSpPr>
          <p:cNvPr id="4" name="Footer Placeholder 3">
            <a:extLst>
              <a:ext uri="{FF2B5EF4-FFF2-40B4-BE49-F238E27FC236}">
                <a16:creationId xmlns:a16="http://schemas.microsoft.com/office/drawing/2014/main" xmlns="" id="{30D095C2-03BC-403D-88CF-25027AF487F6}"/>
              </a:ext>
            </a:extLst>
          </p:cNvPr>
          <p:cNvSpPr>
            <a:spLocks noGrp="1"/>
          </p:cNvSpPr>
          <p:nvPr>
            <p:ph type="ftr" sz="quarter" idx="11"/>
          </p:nvPr>
        </p:nvSpPr>
        <p:spPr>
          <a:xfrm>
            <a:off x="2362200" y="6172200"/>
            <a:ext cx="5638800" cy="381000"/>
          </a:xfrm>
        </p:spPr>
        <p:txBody>
          <a:bodyPr/>
          <a:lstStyle/>
          <a:p>
            <a:pPr>
              <a:defRPr/>
            </a:pPr>
            <a:r>
              <a:rPr lang="en-IN" sz="1400" b="1" dirty="0">
                <a:solidFill>
                  <a:srgbClr val="00B050"/>
                </a:solidFill>
                <a:latin typeface="Constantia"/>
              </a:rPr>
              <a:t>Hospital Infection Control </a:t>
            </a:r>
            <a:r>
              <a:rPr lang="en-IN" sz="1600" b="1" dirty="0">
                <a:solidFill>
                  <a:srgbClr val="00B050"/>
                </a:solidFill>
                <a:latin typeface="Constantia"/>
              </a:rPr>
              <a:t>Committee</a:t>
            </a:r>
            <a:r>
              <a:rPr lang="en-IN" sz="1400" b="1" dirty="0">
                <a:solidFill>
                  <a:srgbClr val="00B050"/>
                </a:solidFill>
                <a:latin typeface="Constantia"/>
              </a:rPr>
              <a:t>, KGMU, </a:t>
            </a:r>
            <a:r>
              <a:rPr lang="en-IN" sz="1400" b="1" dirty="0" err="1">
                <a:solidFill>
                  <a:srgbClr val="00B050"/>
                </a:solidFill>
                <a:latin typeface="Constantia"/>
              </a:rPr>
              <a:t>Lucknow</a:t>
            </a:r>
            <a:r>
              <a:rPr lang="en-IN" sz="1400" b="1" dirty="0">
                <a:solidFill>
                  <a:srgbClr val="00B050"/>
                </a:solidFill>
                <a:latin typeface="Constantia"/>
              </a:rPr>
              <a:t>, U.P</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xmlns="" id="{5A316846-8960-4615-B997-49772F02B401}"/>
              </a:ext>
            </a:extLst>
          </p:cNvPr>
          <p:cNvSpPr>
            <a:spLocks noGrp="1" noChangeArrowheads="1"/>
          </p:cNvSpPr>
          <p:nvPr>
            <p:ph type="title"/>
          </p:nvPr>
        </p:nvSpPr>
        <p:spPr>
          <a:xfrm>
            <a:off x="457200" y="533399"/>
            <a:ext cx="8305800" cy="845695"/>
          </a:xfrm>
        </p:spPr>
        <p:txBody>
          <a:bodyPr>
            <a:noAutofit/>
          </a:bodyPr>
          <a:lstStyle/>
          <a:p>
            <a:pPr eaLnBrk="1" fontAlgn="auto" hangingPunct="1">
              <a:spcAft>
                <a:spcPts val="0"/>
              </a:spcAft>
              <a:defRPr/>
            </a:pPr>
            <a:r>
              <a:rPr lang="en-US" altLang="en-US" b="1" dirty="0">
                <a:solidFill>
                  <a:srgbClr val="FF0000"/>
                </a:solidFill>
              </a:rPr>
              <a:t>Steps of hand rub/Hand </a:t>
            </a:r>
            <a:r>
              <a:rPr lang="en-US" altLang="en-US" b="1" dirty="0" smtClean="0">
                <a:solidFill>
                  <a:srgbClr val="FF0000"/>
                </a:solidFill>
              </a:rPr>
              <a:t>wash</a:t>
            </a:r>
            <a:endParaRPr lang="en-US" altLang="en-US" sz="4000" dirty="0"/>
          </a:p>
        </p:txBody>
      </p:sp>
      <p:sp>
        <p:nvSpPr>
          <p:cNvPr id="16387" name="Rectangle 3">
            <a:extLst>
              <a:ext uri="{FF2B5EF4-FFF2-40B4-BE49-F238E27FC236}">
                <a16:creationId xmlns:a16="http://schemas.microsoft.com/office/drawing/2014/main" xmlns="" id="{E846FF32-CE21-471B-972D-1FB027B0DA7E}"/>
              </a:ext>
            </a:extLst>
          </p:cNvPr>
          <p:cNvSpPr>
            <a:spLocks noGrp="1" noChangeArrowheads="1"/>
          </p:cNvSpPr>
          <p:nvPr>
            <p:ph idx="1"/>
          </p:nvPr>
        </p:nvSpPr>
        <p:spPr>
          <a:xfrm>
            <a:off x="304800" y="1524000"/>
            <a:ext cx="8610600" cy="4525963"/>
          </a:xfrm>
        </p:spPr>
        <p:txBody>
          <a:bodyPr>
            <a:noAutofit/>
          </a:bodyPr>
          <a:lstStyle/>
          <a:p>
            <a:pPr eaLnBrk="1" hangingPunct="1"/>
            <a:r>
              <a:rPr lang="en-US" altLang="en-US" b="1" dirty="0"/>
              <a:t>Remove </a:t>
            </a:r>
            <a:r>
              <a:rPr lang="en-US" altLang="en-US" b="1" dirty="0" err="1"/>
              <a:t>Jewellery</a:t>
            </a:r>
            <a:r>
              <a:rPr lang="en-US" altLang="en-US" b="1" dirty="0"/>
              <a:t> before hand rub/hand wash</a:t>
            </a:r>
          </a:p>
          <a:p>
            <a:pPr eaLnBrk="1" hangingPunct="1"/>
            <a:r>
              <a:rPr lang="en-US" altLang="en-US" b="1" dirty="0"/>
              <a:t>Duration for hand rub: 15-20 seconds </a:t>
            </a:r>
          </a:p>
          <a:p>
            <a:pPr eaLnBrk="1" hangingPunct="1"/>
            <a:r>
              <a:rPr lang="en-US" altLang="en-US" b="1" dirty="0"/>
              <a:t>Duration for hand wash: 40-60 s</a:t>
            </a:r>
          </a:p>
          <a:p>
            <a:pPr eaLnBrk="1" hangingPunct="1"/>
            <a:r>
              <a:rPr lang="en-US" altLang="en-US" b="1" dirty="0"/>
              <a:t>Volume of hand sanitizer: ~ 3 ml </a:t>
            </a:r>
          </a:p>
          <a:p>
            <a:pPr eaLnBrk="1" hangingPunct="1"/>
            <a:r>
              <a:rPr lang="en-US" altLang="en-US" b="1" dirty="0"/>
              <a:t>Volume of soap (medicated): enough to produce leather</a:t>
            </a:r>
          </a:p>
          <a:p>
            <a:pPr eaLnBrk="1" hangingPunct="1"/>
            <a:r>
              <a:rPr lang="en-US" altLang="en-US" b="1" dirty="0"/>
              <a:t>VERY IMPORTANT: Rub hands together until dry (for Hand rub)</a:t>
            </a:r>
          </a:p>
        </p:txBody>
      </p:sp>
      <p:sp>
        <p:nvSpPr>
          <p:cNvPr id="4" name="Footer Placeholder 3">
            <a:extLst>
              <a:ext uri="{FF2B5EF4-FFF2-40B4-BE49-F238E27FC236}">
                <a16:creationId xmlns:a16="http://schemas.microsoft.com/office/drawing/2014/main" xmlns="" id="{7F0D97C4-D96D-458A-A79F-DD6EC1F3BE79}"/>
              </a:ext>
            </a:extLst>
          </p:cNvPr>
          <p:cNvSpPr>
            <a:spLocks noGrp="1"/>
          </p:cNvSpPr>
          <p:nvPr>
            <p:ph type="ftr" sz="quarter" idx="11"/>
          </p:nvPr>
        </p:nvSpPr>
        <p:spPr>
          <a:xfrm>
            <a:off x="2667001" y="6248401"/>
            <a:ext cx="5257800" cy="457200"/>
          </a:xfrm>
        </p:spPr>
        <p:txBody>
          <a:bodyPr/>
          <a:lstStyle/>
          <a:p>
            <a:pPr>
              <a:defRPr/>
            </a:pPr>
            <a:r>
              <a:rPr lang="en-IN" sz="1400" b="1" dirty="0">
                <a:solidFill>
                  <a:srgbClr val="00B050"/>
                </a:solidFill>
                <a:latin typeface="Constantia"/>
              </a:rPr>
              <a:t>Hospital Infection Control Committee, KGMU, </a:t>
            </a:r>
            <a:r>
              <a:rPr lang="en-IN" sz="1400" b="1" dirty="0" err="1">
                <a:solidFill>
                  <a:srgbClr val="00B050"/>
                </a:solidFill>
                <a:latin typeface="Constantia"/>
              </a:rPr>
              <a:t>Lucknow</a:t>
            </a:r>
            <a:r>
              <a:rPr lang="en-IN" sz="1400" b="1" dirty="0">
                <a:solidFill>
                  <a:srgbClr val="00B050"/>
                </a:solidFill>
                <a:latin typeface="Constantia"/>
              </a:rPr>
              <a:t>, U.P</a:t>
            </a:r>
          </a:p>
          <a:p>
            <a:pPr>
              <a:defRPr/>
            </a:pPr>
            <a:endParaRPr lang="en-IN" dirty="0">
              <a:solidFill>
                <a:srgbClr val="04617B">
                  <a:shade val="90000"/>
                </a:srgbClr>
              </a:solidFill>
              <a:latin typeface="Constanti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xmlns="" id="{08D0FF99-CC51-473A-8C48-A738DBEC73D9}"/>
              </a:ext>
            </a:extLst>
          </p:cNvPr>
          <p:cNvSpPr>
            <a:spLocks noGrp="1"/>
          </p:cNvSpPr>
          <p:nvPr>
            <p:ph type="title"/>
          </p:nvPr>
        </p:nvSpPr>
        <p:spPr>
          <a:xfrm>
            <a:off x="152400" y="274638"/>
            <a:ext cx="8915400" cy="1096962"/>
          </a:xfrm>
        </p:spPr>
        <p:txBody>
          <a:bodyPr>
            <a:normAutofit fontScale="90000"/>
          </a:bodyPr>
          <a:lstStyle/>
          <a:p>
            <a:pPr eaLnBrk="1" fontAlgn="auto" hangingPunct="1">
              <a:spcAft>
                <a:spcPts val="0"/>
              </a:spcAft>
              <a:defRPr/>
            </a:pPr>
            <a:r>
              <a:rPr lang="en-US" altLang="en-US" b="1" dirty="0">
                <a:solidFill>
                  <a:srgbClr val="FF0000"/>
                </a:solidFill>
              </a:rPr>
              <a:t>Why do we need steps of hand hygiene?</a:t>
            </a:r>
          </a:p>
        </p:txBody>
      </p:sp>
      <p:sp>
        <p:nvSpPr>
          <p:cNvPr id="12291" name="Content Placeholder 2">
            <a:extLst>
              <a:ext uri="{FF2B5EF4-FFF2-40B4-BE49-F238E27FC236}">
                <a16:creationId xmlns:a16="http://schemas.microsoft.com/office/drawing/2014/main" xmlns="" id="{EFA45010-EACC-4BCC-9FA8-C1C36E8B6F28}"/>
              </a:ext>
            </a:extLst>
          </p:cNvPr>
          <p:cNvSpPr>
            <a:spLocks noGrp="1"/>
          </p:cNvSpPr>
          <p:nvPr>
            <p:ph idx="1"/>
          </p:nvPr>
        </p:nvSpPr>
        <p:spPr>
          <a:xfrm>
            <a:off x="457200" y="1935165"/>
            <a:ext cx="8229600" cy="3822701"/>
          </a:xfrm>
        </p:spPr>
        <p:txBody>
          <a:bodyPr/>
          <a:lstStyle/>
          <a:p>
            <a:pPr eaLnBrk="1" hangingPunct="1"/>
            <a:endParaRPr lang="en-US" altLang="en-US" sz="2400" dirty="0"/>
          </a:p>
        </p:txBody>
      </p:sp>
      <p:sp>
        <p:nvSpPr>
          <p:cNvPr id="2" name="Footer Placeholder 1">
            <a:extLst>
              <a:ext uri="{FF2B5EF4-FFF2-40B4-BE49-F238E27FC236}">
                <a16:creationId xmlns:a16="http://schemas.microsoft.com/office/drawing/2014/main" xmlns="" id="{E43FBCFA-B296-4F88-8A61-1273D619AE12}"/>
              </a:ext>
            </a:extLst>
          </p:cNvPr>
          <p:cNvSpPr>
            <a:spLocks noGrp="1"/>
          </p:cNvSpPr>
          <p:nvPr>
            <p:ph type="ftr" sz="quarter" idx="11"/>
          </p:nvPr>
        </p:nvSpPr>
        <p:spPr>
          <a:xfrm>
            <a:off x="2057400" y="6248400"/>
            <a:ext cx="5486400" cy="457200"/>
          </a:xfrm>
        </p:spPr>
        <p:txBody>
          <a:bodyPr/>
          <a:lstStyle/>
          <a:p>
            <a:pPr>
              <a:defRPr/>
            </a:pPr>
            <a:r>
              <a:rPr lang="en-IN" sz="1400" b="1" dirty="0">
                <a:solidFill>
                  <a:srgbClr val="00B050"/>
                </a:solidFill>
                <a:latin typeface="Constantia"/>
              </a:rPr>
              <a:t>Hospital Infection Control Committee, KGMU, </a:t>
            </a:r>
            <a:r>
              <a:rPr lang="en-IN" sz="1400" b="1" dirty="0" err="1">
                <a:solidFill>
                  <a:srgbClr val="00B050"/>
                </a:solidFill>
                <a:latin typeface="Constantia"/>
              </a:rPr>
              <a:t>Lucknow</a:t>
            </a:r>
            <a:r>
              <a:rPr lang="en-IN" sz="1400" b="1" dirty="0">
                <a:solidFill>
                  <a:srgbClr val="00B050"/>
                </a:solidFill>
                <a:latin typeface="Constantia"/>
              </a:rPr>
              <a:t>, U.P</a:t>
            </a:r>
            <a:endParaRPr lang="en-US" sz="1400" b="1" dirty="0">
              <a:solidFill>
                <a:srgbClr val="00B050"/>
              </a:solidFill>
              <a:latin typeface="Constantia"/>
            </a:endParaRPr>
          </a:p>
        </p:txBody>
      </p:sp>
      <p:pic>
        <p:nvPicPr>
          <p:cNvPr id="12293" name="Picture 6" descr="https://encrypted-tbn3.gstatic.com/images?q=tbn:ANd9GcRaWy2zKRMBw2CytE5lpArCaL4BivzkA4Tq7VALhypi0nfQOk_DCg">
            <a:extLst>
              <a:ext uri="{FF2B5EF4-FFF2-40B4-BE49-F238E27FC236}">
                <a16:creationId xmlns:a16="http://schemas.microsoft.com/office/drawing/2014/main" xmlns="" id="{AC237122-10F2-4128-AA07-823766B8A05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3601" y="1219200"/>
            <a:ext cx="5029199" cy="4688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Global Scenario</a:t>
            </a:r>
            <a:endParaRPr lang="en-IN" b="1" dirty="0">
              <a:solidFill>
                <a:srgbClr val="FF0000"/>
              </a:solidFill>
            </a:endParaRPr>
          </a:p>
        </p:txBody>
      </p:sp>
      <p:sp>
        <p:nvSpPr>
          <p:cNvPr id="3" name="Content Placeholder 2"/>
          <p:cNvSpPr>
            <a:spLocks noGrp="1"/>
          </p:cNvSpPr>
          <p:nvPr>
            <p:ph idx="1"/>
          </p:nvPr>
        </p:nvSpPr>
        <p:spPr/>
        <p:txBody>
          <a:bodyPr>
            <a:normAutofit/>
          </a:bodyPr>
          <a:lstStyle/>
          <a:p>
            <a:r>
              <a:rPr lang="en-IN" b="1" dirty="0"/>
              <a:t>WHO declared COVID-19 as pandemic on 11 March 2020</a:t>
            </a:r>
          </a:p>
          <a:p>
            <a:r>
              <a:rPr lang="en-IN" b="1" dirty="0" err="1"/>
              <a:t>Upto</a:t>
            </a:r>
            <a:r>
              <a:rPr lang="en-IN" b="1" dirty="0"/>
              <a:t> 20 April 2020</a:t>
            </a:r>
          </a:p>
          <a:p>
            <a:pPr lvl="1"/>
            <a:r>
              <a:rPr lang="en-IN" b="1" dirty="0"/>
              <a:t>2285210 Cases</a:t>
            </a:r>
          </a:p>
          <a:p>
            <a:pPr lvl="1"/>
            <a:r>
              <a:rPr lang="en-IN" b="1" dirty="0"/>
              <a:t>155124 Deceased </a:t>
            </a:r>
          </a:p>
          <a:p>
            <a:pPr lvl="1"/>
            <a:r>
              <a:rPr lang="en-IN" b="1" dirty="0"/>
              <a:t>213 Countries </a:t>
            </a:r>
          </a:p>
          <a:p>
            <a:pPr lvl="1"/>
            <a:r>
              <a:rPr lang="en-IN" b="1" dirty="0"/>
              <a:t> India – 17265 Cases, 543 Deceased, 32 States</a:t>
            </a:r>
          </a:p>
          <a:p>
            <a:pPr marL="285750" lvl="1">
              <a:buFont typeface="Arial" pitchFamily="34" charset="0"/>
              <a:buChar char="•"/>
            </a:pPr>
            <a:r>
              <a:rPr lang="en-IN" sz="3200" b="1" dirty="0"/>
              <a:t>Mortality more in USA, Italy, France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http://www.ttsh.com.sg/uploadedImages/TTSH/About_Us/7steps.jpg">
            <a:extLst>
              <a:ext uri="{FF2B5EF4-FFF2-40B4-BE49-F238E27FC236}">
                <a16:creationId xmlns:a16="http://schemas.microsoft.com/office/drawing/2014/main" xmlns="" id="{82453D6D-41D0-4571-88C6-B7BF12D2A4A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85937" y="1219200"/>
            <a:ext cx="6215063"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4">
            <a:extLst>
              <a:ext uri="{FF2B5EF4-FFF2-40B4-BE49-F238E27FC236}">
                <a16:creationId xmlns:a16="http://schemas.microsoft.com/office/drawing/2014/main" xmlns="" id="{8DF1BC78-4CA0-467E-B55B-7C8654895AFF}"/>
              </a:ext>
            </a:extLst>
          </p:cNvPr>
          <p:cNvSpPr>
            <a:spLocks noChangeArrowheads="1"/>
          </p:cNvSpPr>
          <p:nvPr/>
        </p:nvSpPr>
        <p:spPr bwMode="auto">
          <a:xfrm>
            <a:off x="838200" y="76200"/>
            <a:ext cx="7924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4000" b="1" dirty="0">
                <a:solidFill>
                  <a:srgbClr val="FF0000"/>
                </a:solidFill>
                <a:latin typeface="+mj-lt"/>
              </a:rPr>
              <a:t>Steps of hand rub/ hand </a:t>
            </a:r>
            <a:r>
              <a:rPr lang="en-US" altLang="en-US" sz="4000" b="1" dirty="0" smtClean="0">
                <a:solidFill>
                  <a:srgbClr val="FF0000"/>
                </a:solidFill>
                <a:latin typeface="+mj-lt"/>
              </a:rPr>
              <a:t>wash</a:t>
            </a:r>
            <a:endParaRPr lang="en-US" altLang="en-US" sz="4000" dirty="0">
              <a:solidFill>
                <a:srgbClr val="04617B"/>
              </a:solidFill>
              <a:latin typeface="+mj-lt"/>
            </a:endParaRPr>
          </a:p>
        </p:txBody>
      </p:sp>
      <p:sp>
        <p:nvSpPr>
          <p:cNvPr id="17412" name="Rectangle 3">
            <a:extLst>
              <a:ext uri="{FF2B5EF4-FFF2-40B4-BE49-F238E27FC236}">
                <a16:creationId xmlns:a16="http://schemas.microsoft.com/office/drawing/2014/main" xmlns="" id="{82558191-00DA-41EE-A718-A25207D960E8}"/>
              </a:ext>
            </a:extLst>
          </p:cNvPr>
          <p:cNvSpPr>
            <a:spLocks noChangeArrowheads="1"/>
          </p:cNvSpPr>
          <p:nvPr/>
        </p:nvSpPr>
        <p:spPr bwMode="auto">
          <a:xfrm>
            <a:off x="2743200" y="5029200"/>
            <a:ext cx="800100" cy="76200"/>
          </a:xfrm>
          <a:prstGeom prst="rect">
            <a:avLst/>
          </a:prstGeom>
          <a:solidFill>
            <a:schemeClr val="bg1"/>
          </a:solidFill>
          <a:ln w="9525">
            <a:solidFill>
              <a:schemeClr val="bg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prstClr val="black"/>
              </a:solidFill>
              <a:latin typeface="Constantia" panose="02030602050306030303" pitchFamily="18" charset="0"/>
            </a:endParaRPr>
          </a:p>
        </p:txBody>
      </p:sp>
      <p:sp>
        <p:nvSpPr>
          <p:cNvPr id="17413" name="Rectangle 6">
            <a:extLst>
              <a:ext uri="{FF2B5EF4-FFF2-40B4-BE49-F238E27FC236}">
                <a16:creationId xmlns:a16="http://schemas.microsoft.com/office/drawing/2014/main" xmlns="" id="{D915B4B8-C4AD-4C9E-BFE9-ED61101EF31C}"/>
              </a:ext>
            </a:extLst>
          </p:cNvPr>
          <p:cNvSpPr>
            <a:spLocks noChangeArrowheads="1"/>
          </p:cNvSpPr>
          <p:nvPr/>
        </p:nvSpPr>
        <p:spPr bwMode="auto">
          <a:xfrm>
            <a:off x="2686050" y="5029200"/>
            <a:ext cx="914400" cy="152400"/>
          </a:xfrm>
          <a:prstGeom prst="rect">
            <a:avLst/>
          </a:prstGeom>
          <a:solidFill>
            <a:schemeClr val="bg1"/>
          </a:solidFill>
          <a:ln w="9525">
            <a:solidFill>
              <a:schemeClr val="bg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prstClr val="black"/>
              </a:solidFill>
              <a:latin typeface="Constantia" panose="02030602050306030303" pitchFamily="18" charset="0"/>
            </a:endParaRPr>
          </a:p>
        </p:txBody>
      </p:sp>
      <p:sp>
        <p:nvSpPr>
          <p:cNvPr id="6" name="Footer Placeholder 5">
            <a:extLst>
              <a:ext uri="{FF2B5EF4-FFF2-40B4-BE49-F238E27FC236}">
                <a16:creationId xmlns:a16="http://schemas.microsoft.com/office/drawing/2014/main" xmlns="" id="{12A42053-11B1-486C-81B6-241E840FBC1A}"/>
              </a:ext>
            </a:extLst>
          </p:cNvPr>
          <p:cNvSpPr>
            <a:spLocks noGrp="1"/>
          </p:cNvSpPr>
          <p:nvPr>
            <p:ph type="ftr" sz="quarter" idx="11"/>
          </p:nvPr>
        </p:nvSpPr>
        <p:spPr>
          <a:xfrm>
            <a:off x="2286000" y="6308727"/>
            <a:ext cx="5381625" cy="396873"/>
          </a:xfrm>
        </p:spPr>
        <p:txBody>
          <a:bodyPr/>
          <a:lstStyle/>
          <a:p>
            <a:pPr>
              <a:defRPr/>
            </a:pPr>
            <a:r>
              <a:rPr lang="en-IN" sz="1400" b="1" dirty="0">
                <a:solidFill>
                  <a:srgbClr val="00B050"/>
                </a:solidFill>
                <a:latin typeface="Constantia"/>
              </a:rPr>
              <a:t>Hospital Infection Control Committee, KGMU, </a:t>
            </a:r>
            <a:r>
              <a:rPr lang="en-IN" sz="1400" b="1" dirty="0" err="1">
                <a:solidFill>
                  <a:srgbClr val="00B050"/>
                </a:solidFill>
                <a:latin typeface="Constantia"/>
              </a:rPr>
              <a:t>Lucknow</a:t>
            </a:r>
            <a:r>
              <a:rPr lang="en-IN" sz="1400" b="1" dirty="0">
                <a:solidFill>
                  <a:srgbClr val="00B050"/>
                </a:solidFill>
                <a:latin typeface="Constantia"/>
              </a:rPr>
              <a:t>, U.P</a:t>
            </a:r>
          </a:p>
        </p:txBody>
      </p:sp>
      <p:sp>
        <p:nvSpPr>
          <p:cNvPr id="17415" name="TextBox 6">
            <a:extLst>
              <a:ext uri="{FF2B5EF4-FFF2-40B4-BE49-F238E27FC236}">
                <a16:creationId xmlns:a16="http://schemas.microsoft.com/office/drawing/2014/main" xmlns="" id="{5447AF6E-FE9D-4C38-A20A-B5F1827A120B}"/>
              </a:ext>
            </a:extLst>
          </p:cNvPr>
          <p:cNvSpPr txBox="1">
            <a:spLocks noChangeArrowheads="1"/>
          </p:cNvSpPr>
          <p:nvPr/>
        </p:nvSpPr>
        <p:spPr bwMode="auto">
          <a:xfrm>
            <a:off x="4842273" y="4949825"/>
            <a:ext cx="1835944"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IN" altLang="en-US" sz="2400" b="1" dirty="0">
                <a:solidFill>
                  <a:srgbClr val="FF0000"/>
                </a:solidFill>
              </a:rPr>
              <a:t>SUIMAN- K</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xmlns="" id="{ED7CDCED-F3A4-4453-A275-9E3279A5A9C4}"/>
              </a:ext>
            </a:extLst>
          </p:cNvPr>
          <p:cNvSpPr>
            <a:spLocks noGrp="1"/>
          </p:cNvSpPr>
          <p:nvPr>
            <p:ph type="title"/>
          </p:nvPr>
        </p:nvSpPr>
        <p:spPr>
          <a:xfrm>
            <a:off x="1259682" y="136525"/>
            <a:ext cx="6398419" cy="825500"/>
          </a:xfrm>
        </p:spPr>
        <p:txBody>
          <a:bodyPr/>
          <a:lstStyle/>
          <a:p>
            <a:pPr eaLnBrk="1" hangingPunct="1"/>
            <a:r>
              <a:rPr lang="en-IN" altLang="en-US" b="1" dirty="0">
                <a:solidFill>
                  <a:srgbClr val="FF0000"/>
                </a:solidFill>
              </a:rPr>
              <a:t>Respiratory hygiene</a:t>
            </a:r>
          </a:p>
        </p:txBody>
      </p:sp>
      <p:pic>
        <p:nvPicPr>
          <p:cNvPr id="19459" name="Picture 7" descr="Image result for respiratory hygiene and cough etiquette COVID 19 WHO">
            <a:extLst>
              <a:ext uri="{FF2B5EF4-FFF2-40B4-BE49-F238E27FC236}">
                <a16:creationId xmlns:a16="http://schemas.microsoft.com/office/drawing/2014/main" xmlns="" id="{2368B8AC-CCF4-41D7-9A30-2462B065B9C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2667000"/>
            <a:ext cx="2534839" cy="2911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10" descr="Image result for respiratory hygiene and cough etiquette COVID 19 WHO">
            <a:extLst>
              <a:ext uri="{FF2B5EF4-FFF2-40B4-BE49-F238E27FC236}">
                <a16:creationId xmlns:a16="http://schemas.microsoft.com/office/drawing/2014/main" xmlns="" id="{78A9416C-7995-498F-97E7-B89F206CFF3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62800" y="4800600"/>
            <a:ext cx="1793081"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Rectangle 3">
            <a:extLst>
              <a:ext uri="{FF2B5EF4-FFF2-40B4-BE49-F238E27FC236}">
                <a16:creationId xmlns:a16="http://schemas.microsoft.com/office/drawing/2014/main" xmlns="" id="{0D94CA9B-69BC-47E4-B6C1-2EAA292BE9F6}"/>
              </a:ext>
            </a:extLst>
          </p:cNvPr>
          <p:cNvSpPr>
            <a:spLocks noChangeArrowheads="1"/>
          </p:cNvSpPr>
          <p:nvPr/>
        </p:nvSpPr>
        <p:spPr bwMode="auto">
          <a:xfrm>
            <a:off x="1143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IN" altLang="en-US">
              <a:solidFill>
                <a:prstClr val="black"/>
              </a:solidFill>
              <a:latin typeface="Constantia" panose="02030602050306030303" pitchFamily="18" charset="0"/>
            </a:endParaRPr>
          </a:p>
        </p:txBody>
      </p:sp>
      <p:sp>
        <p:nvSpPr>
          <p:cNvPr id="19462" name="Rectangle 4">
            <a:extLst>
              <a:ext uri="{FF2B5EF4-FFF2-40B4-BE49-F238E27FC236}">
                <a16:creationId xmlns:a16="http://schemas.microsoft.com/office/drawing/2014/main" xmlns="" id="{F703AE54-9FBC-417F-8212-FA56CE5B679F}"/>
              </a:ext>
            </a:extLst>
          </p:cNvPr>
          <p:cNvSpPr>
            <a:spLocks noChangeArrowheads="1"/>
          </p:cNvSpPr>
          <p:nvPr/>
        </p:nvSpPr>
        <p:spPr bwMode="auto">
          <a:xfrm>
            <a:off x="1143001" y="3120509"/>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19463" name="Text Box 5">
            <a:extLst>
              <a:ext uri="{FF2B5EF4-FFF2-40B4-BE49-F238E27FC236}">
                <a16:creationId xmlns:a16="http://schemas.microsoft.com/office/drawing/2014/main" xmlns="" id="{92BD8837-984A-46CA-80D7-3FB1EFCCB505}"/>
              </a:ext>
            </a:extLst>
          </p:cNvPr>
          <p:cNvSpPr txBox="1">
            <a:spLocks noChangeArrowheads="1"/>
          </p:cNvSpPr>
          <p:nvPr/>
        </p:nvSpPr>
        <p:spPr bwMode="auto">
          <a:xfrm>
            <a:off x="457200" y="5867400"/>
            <a:ext cx="4495800" cy="4572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ts val="1000"/>
              </a:spcAft>
            </a:pPr>
            <a:r>
              <a:rPr lang="en-IN" altLang="en-US" sz="2400" b="1" dirty="0" smtClean="0">
                <a:solidFill>
                  <a:prstClr val="black"/>
                </a:solidFill>
                <a:latin typeface="+mn-lt"/>
              </a:rPr>
              <a:t>Wash hands with soap and water</a:t>
            </a:r>
            <a:endParaRPr lang="en-US" altLang="en-US" sz="2400" dirty="0">
              <a:solidFill>
                <a:prstClr val="black"/>
              </a:solidFill>
              <a:latin typeface="+mn-lt"/>
            </a:endParaRPr>
          </a:p>
        </p:txBody>
      </p:sp>
      <p:sp>
        <p:nvSpPr>
          <p:cNvPr id="19464" name="AutoShape 7" descr="Image result for respiratory hygiene and cough etiquette elbow">
            <a:extLst>
              <a:ext uri="{FF2B5EF4-FFF2-40B4-BE49-F238E27FC236}">
                <a16:creationId xmlns:a16="http://schemas.microsoft.com/office/drawing/2014/main" xmlns="" id="{3B0A5C99-EF88-4ECB-B750-62650D6BABD4}"/>
              </a:ext>
            </a:extLst>
          </p:cNvPr>
          <p:cNvSpPr>
            <a:spLocks noChangeAspect="1" noChangeArrowheads="1"/>
          </p:cNvSpPr>
          <p:nvPr/>
        </p:nvSpPr>
        <p:spPr bwMode="auto">
          <a:xfrm>
            <a:off x="1259681" y="-144463"/>
            <a:ext cx="2286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IN" altLang="en-US">
              <a:solidFill>
                <a:prstClr val="black"/>
              </a:solidFill>
              <a:latin typeface="Constantia" panose="02030602050306030303" pitchFamily="18" charset="0"/>
            </a:endParaRPr>
          </a:p>
        </p:txBody>
      </p:sp>
      <p:sp>
        <p:nvSpPr>
          <p:cNvPr id="19465" name="AutoShape 9" descr="Image result for respiratory hygiene and cough etiquette elbow">
            <a:extLst>
              <a:ext uri="{FF2B5EF4-FFF2-40B4-BE49-F238E27FC236}">
                <a16:creationId xmlns:a16="http://schemas.microsoft.com/office/drawing/2014/main" xmlns="" id="{A1496703-855E-4847-8582-E7FA64424336}"/>
              </a:ext>
            </a:extLst>
          </p:cNvPr>
          <p:cNvSpPr>
            <a:spLocks noChangeAspect="1" noChangeArrowheads="1"/>
          </p:cNvSpPr>
          <p:nvPr/>
        </p:nvSpPr>
        <p:spPr bwMode="auto">
          <a:xfrm>
            <a:off x="1259681" y="-144463"/>
            <a:ext cx="2286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IN" altLang="en-US">
              <a:solidFill>
                <a:prstClr val="black"/>
              </a:solidFill>
              <a:latin typeface="Constantia" panose="02030602050306030303" pitchFamily="18" charset="0"/>
            </a:endParaRPr>
          </a:p>
        </p:txBody>
      </p:sp>
      <p:sp>
        <p:nvSpPr>
          <p:cNvPr id="19466" name="AutoShape 11" descr="Image result for respiratory hygiene and cough etiquette elbow">
            <a:extLst>
              <a:ext uri="{FF2B5EF4-FFF2-40B4-BE49-F238E27FC236}">
                <a16:creationId xmlns:a16="http://schemas.microsoft.com/office/drawing/2014/main" xmlns="" id="{21F7B3A6-A6BB-49D5-918C-9BA1AE8B8B59}"/>
              </a:ext>
            </a:extLst>
          </p:cNvPr>
          <p:cNvSpPr>
            <a:spLocks noChangeAspect="1" noChangeArrowheads="1"/>
          </p:cNvSpPr>
          <p:nvPr/>
        </p:nvSpPr>
        <p:spPr bwMode="auto">
          <a:xfrm>
            <a:off x="1259681" y="-144463"/>
            <a:ext cx="2286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IN" altLang="en-US">
              <a:solidFill>
                <a:prstClr val="black"/>
              </a:solidFill>
              <a:latin typeface="Constantia" panose="02030602050306030303" pitchFamily="18" charset="0"/>
            </a:endParaRPr>
          </a:p>
        </p:txBody>
      </p:sp>
      <p:sp>
        <p:nvSpPr>
          <p:cNvPr id="19467" name="TextBox 2">
            <a:extLst>
              <a:ext uri="{FF2B5EF4-FFF2-40B4-BE49-F238E27FC236}">
                <a16:creationId xmlns:a16="http://schemas.microsoft.com/office/drawing/2014/main" xmlns="" id="{23C2600B-CEA2-40AB-99A4-435BF7EDE229}"/>
              </a:ext>
            </a:extLst>
          </p:cNvPr>
          <p:cNvSpPr txBox="1">
            <a:spLocks noChangeArrowheads="1"/>
          </p:cNvSpPr>
          <p:nvPr/>
        </p:nvSpPr>
        <p:spPr bwMode="auto">
          <a:xfrm>
            <a:off x="304800" y="1098552"/>
            <a:ext cx="8686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69875" indent="-269875" eaLnBrk="1" fontAlgn="base" hangingPunct="1">
              <a:spcBef>
                <a:spcPct val="0"/>
              </a:spcBef>
              <a:spcAft>
                <a:spcPct val="0"/>
              </a:spcAft>
              <a:buFont typeface="Arial" pitchFamily="34" charset="0"/>
              <a:buChar char="•"/>
            </a:pPr>
            <a:r>
              <a:rPr lang="en-US" altLang="en-US" sz="2400" b="1" dirty="0" smtClean="0">
                <a:solidFill>
                  <a:prstClr val="black"/>
                </a:solidFill>
                <a:latin typeface="+mn-lt"/>
              </a:rPr>
              <a:t> Avoid </a:t>
            </a:r>
            <a:r>
              <a:rPr lang="en-US" altLang="en-US" sz="2400" b="1" dirty="0">
                <a:solidFill>
                  <a:prstClr val="black"/>
                </a:solidFill>
                <a:latin typeface="+mn-lt"/>
              </a:rPr>
              <a:t>patient care areas if you have a respiratory infection. </a:t>
            </a:r>
            <a:r>
              <a:rPr lang="en-US" altLang="en-US" sz="2400" b="1" dirty="0" smtClean="0">
                <a:solidFill>
                  <a:prstClr val="black"/>
                </a:solidFill>
                <a:latin typeface="+mn-lt"/>
              </a:rPr>
              <a:t>    Stay </a:t>
            </a:r>
            <a:r>
              <a:rPr lang="en-US" altLang="en-US" sz="2400" b="1" dirty="0">
                <a:solidFill>
                  <a:prstClr val="black"/>
                </a:solidFill>
                <a:latin typeface="+mn-lt"/>
              </a:rPr>
              <a:t>home if possible. </a:t>
            </a:r>
          </a:p>
          <a:p>
            <a:pPr eaLnBrk="1" fontAlgn="base" hangingPunct="1">
              <a:spcBef>
                <a:spcPct val="0"/>
              </a:spcBef>
              <a:spcAft>
                <a:spcPct val="0"/>
              </a:spcAft>
              <a:buFont typeface="Arial" pitchFamily="34" charset="0"/>
              <a:buChar char="•"/>
            </a:pPr>
            <a:r>
              <a:rPr lang="en-US" altLang="en-US" sz="2400" b="1" dirty="0" smtClean="0">
                <a:solidFill>
                  <a:prstClr val="black"/>
                </a:solidFill>
                <a:latin typeface="+mn-lt"/>
              </a:rPr>
              <a:t>  Wear </a:t>
            </a:r>
            <a:r>
              <a:rPr lang="en-US" altLang="en-US" sz="2400" b="1" dirty="0">
                <a:solidFill>
                  <a:prstClr val="black"/>
                </a:solidFill>
                <a:latin typeface="+mn-lt"/>
              </a:rPr>
              <a:t>a mask during hospital visits.</a:t>
            </a:r>
          </a:p>
        </p:txBody>
      </p:sp>
      <p:sp>
        <p:nvSpPr>
          <p:cNvPr id="13" name="Footer Placeholder 12">
            <a:extLst>
              <a:ext uri="{FF2B5EF4-FFF2-40B4-BE49-F238E27FC236}">
                <a16:creationId xmlns:a16="http://schemas.microsoft.com/office/drawing/2014/main" xmlns="" id="{D34C03A9-463D-4FD1-9222-FBCC3A4917B7}"/>
              </a:ext>
            </a:extLst>
          </p:cNvPr>
          <p:cNvSpPr>
            <a:spLocks noGrp="1"/>
          </p:cNvSpPr>
          <p:nvPr>
            <p:ph type="ftr" sz="quarter" idx="11"/>
          </p:nvPr>
        </p:nvSpPr>
        <p:spPr>
          <a:xfrm>
            <a:off x="1828800" y="6477000"/>
            <a:ext cx="5562599" cy="381000"/>
          </a:xfrm>
        </p:spPr>
        <p:txBody>
          <a:bodyPr/>
          <a:lstStyle/>
          <a:p>
            <a:pPr>
              <a:defRPr/>
            </a:pPr>
            <a:r>
              <a:rPr lang="en-IN" sz="1400" b="1" dirty="0">
                <a:solidFill>
                  <a:srgbClr val="00B050"/>
                </a:solidFill>
                <a:latin typeface="Constantia"/>
              </a:rPr>
              <a:t>Hospital Infection Control Committee, KGMU, </a:t>
            </a:r>
            <a:r>
              <a:rPr lang="en-IN" sz="1400" b="1" dirty="0" err="1">
                <a:solidFill>
                  <a:srgbClr val="00B050"/>
                </a:solidFill>
                <a:latin typeface="Constantia"/>
              </a:rPr>
              <a:t>Lucknow</a:t>
            </a:r>
            <a:r>
              <a:rPr lang="en-IN" sz="1400" b="1" dirty="0">
                <a:solidFill>
                  <a:srgbClr val="00B050"/>
                </a:solidFill>
                <a:latin typeface="Constantia"/>
              </a:rPr>
              <a:t>, U.P</a:t>
            </a:r>
          </a:p>
          <a:p>
            <a:pPr>
              <a:defRPr/>
            </a:pPr>
            <a:endParaRPr lang="en-IN" dirty="0">
              <a:solidFill>
                <a:srgbClr val="04617B">
                  <a:shade val="90000"/>
                </a:srgbClr>
              </a:solidFill>
              <a:latin typeface="Constantia"/>
            </a:endParaRPr>
          </a:p>
        </p:txBody>
      </p:sp>
      <p:pic>
        <p:nvPicPr>
          <p:cNvPr id="19469" name="Picture 2" descr="Image result for Sneezing in elbow">
            <a:extLst>
              <a:ext uri="{FF2B5EF4-FFF2-40B4-BE49-F238E27FC236}">
                <a16:creationId xmlns:a16="http://schemas.microsoft.com/office/drawing/2014/main" xmlns="" id="{D5A5AA01-F03A-4898-A19D-EA072FD482B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25816" y="2209800"/>
            <a:ext cx="2618184" cy="232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9D3CD8-4069-4DC8-86C2-F7103CA00183}"/>
              </a:ext>
            </a:extLst>
          </p:cNvPr>
          <p:cNvSpPr>
            <a:spLocks noGrp="1"/>
          </p:cNvSpPr>
          <p:nvPr>
            <p:ph type="title"/>
          </p:nvPr>
        </p:nvSpPr>
        <p:spPr>
          <a:noFill/>
        </p:spPr>
        <p:txBody>
          <a:bodyPr/>
          <a:lstStyle/>
          <a:p>
            <a:r>
              <a:rPr lang="en-IN" b="1" dirty="0">
                <a:solidFill>
                  <a:srgbClr val="FF0000"/>
                </a:solidFill>
              </a:rPr>
              <a:t>Type of Mask</a:t>
            </a:r>
          </a:p>
        </p:txBody>
      </p:sp>
      <p:sp>
        <p:nvSpPr>
          <p:cNvPr id="3" name="Content Placeholder 2">
            <a:extLst>
              <a:ext uri="{FF2B5EF4-FFF2-40B4-BE49-F238E27FC236}">
                <a16:creationId xmlns:a16="http://schemas.microsoft.com/office/drawing/2014/main" xmlns="" id="{56B9B697-4F73-4285-95D5-6C18E1648E02}"/>
              </a:ext>
            </a:extLst>
          </p:cNvPr>
          <p:cNvSpPr>
            <a:spLocks noGrp="1"/>
          </p:cNvSpPr>
          <p:nvPr>
            <p:ph idx="1"/>
          </p:nvPr>
        </p:nvSpPr>
        <p:spPr/>
        <p:txBody>
          <a:bodyPr>
            <a:normAutofit lnSpcReduction="10000"/>
          </a:bodyPr>
          <a:lstStyle/>
          <a:p>
            <a:r>
              <a:rPr lang="en-IN" altLang="en-US" b="1" dirty="0">
                <a:solidFill>
                  <a:srgbClr val="0033CC"/>
                </a:solidFill>
              </a:rPr>
              <a:t>Surgical- Triple layered</a:t>
            </a:r>
          </a:p>
          <a:p>
            <a:pPr lvl="1"/>
            <a:r>
              <a:rPr lang="en-IN" dirty="0"/>
              <a:t> </a:t>
            </a:r>
            <a:r>
              <a:rPr lang="en-US" b="1" dirty="0"/>
              <a:t>Typically donned for a specific procedure (</a:t>
            </a:r>
            <a:r>
              <a:rPr lang="en-US" b="1" dirty="0" err="1"/>
              <a:t>eg</a:t>
            </a:r>
            <a:r>
              <a:rPr lang="en-US" b="1" dirty="0"/>
              <a:t>: surgery by a surgeon) and disposed of afterward.</a:t>
            </a:r>
          </a:p>
          <a:p>
            <a:pPr lvl="1"/>
            <a:r>
              <a:rPr lang="en-US" b="1" dirty="0"/>
              <a:t>Prevent large particles expelled by the wearer, </a:t>
            </a:r>
          </a:p>
          <a:p>
            <a:pPr lvl="1"/>
            <a:r>
              <a:rPr lang="en-US" b="1" dirty="0"/>
              <a:t>have higher requirements for capturing virus-sized (0.1 micron) particles</a:t>
            </a:r>
          </a:p>
          <a:p>
            <a:pPr lvl="1"/>
            <a:r>
              <a:rPr lang="en-US" b="1" dirty="0"/>
              <a:t>do not fit tightly to the face</a:t>
            </a:r>
            <a:endParaRPr lang="en-IN" b="1" dirty="0"/>
          </a:p>
          <a:p>
            <a:r>
              <a:rPr lang="en-IN" altLang="en-US" b="1" dirty="0">
                <a:solidFill>
                  <a:srgbClr val="0033CC"/>
                </a:solidFill>
              </a:rPr>
              <a:t>N 95- Non oil resistant (US standard); China (KN 95); Europe (FFP2)</a:t>
            </a:r>
          </a:p>
        </p:txBody>
      </p:sp>
      <p:sp>
        <p:nvSpPr>
          <p:cNvPr id="4" name="Footer Placeholder 3">
            <a:extLst>
              <a:ext uri="{FF2B5EF4-FFF2-40B4-BE49-F238E27FC236}">
                <a16:creationId xmlns:a16="http://schemas.microsoft.com/office/drawing/2014/main" xmlns="" id="{9400FBE3-692F-4407-AA86-F2C353C913E4}"/>
              </a:ext>
            </a:extLst>
          </p:cNvPr>
          <p:cNvSpPr>
            <a:spLocks noGrp="1"/>
          </p:cNvSpPr>
          <p:nvPr>
            <p:ph type="ftr" sz="quarter" idx="11"/>
          </p:nvPr>
        </p:nvSpPr>
        <p:spPr>
          <a:xfrm>
            <a:off x="1752600" y="6096001"/>
            <a:ext cx="6019800" cy="609600"/>
          </a:xfrm>
        </p:spPr>
        <p:txBody>
          <a:bodyPr/>
          <a:lstStyle/>
          <a:p>
            <a:pPr>
              <a:defRPr/>
            </a:pPr>
            <a:r>
              <a:rPr lang="en-IN" sz="1600" b="1" dirty="0">
                <a:solidFill>
                  <a:srgbClr val="00B050"/>
                </a:solidFill>
                <a:latin typeface="Constantia"/>
              </a:rPr>
              <a:t>Hospital Infection Control Committee, KGMU, </a:t>
            </a:r>
            <a:r>
              <a:rPr lang="en-IN" sz="1600" b="1" dirty="0" err="1">
                <a:solidFill>
                  <a:srgbClr val="00B050"/>
                </a:solidFill>
                <a:latin typeface="Constantia"/>
              </a:rPr>
              <a:t>Lucknow</a:t>
            </a:r>
            <a:r>
              <a:rPr lang="en-IN" sz="1600" b="1" dirty="0">
                <a:solidFill>
                  <a:srgbClr val="00B050"/>
                </a:solidFill>
                <a:latin typeface="Constantia"/>
              </a:rPr>
              <a:t>, U.P</a:t>
            </a:r>
          </a:p>
        </p:txBody>
      </p:sp>
    </p:spTree>
    <p:extLst>
      <p:ext uri="{BB962C8B-B14F-4D97-AF65-F5344CB8AC3E}">
        <p14:creationId xmlns:p14="http://schemas.microsoft.com/office/powerpoint/2010/main" xmlns="" val="25232497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013B0CC9-A99E-4B6A-B350-23FA8D766160}"/>
              </a:ext>
            </a:extLst>
          </p:cNvPr>
          <p:cNvSpPr>
            <a:spLocks noGrp="1"/>
          </p:cNvSpPr>
          <p:nvPr>
            <p:ph type="title"/>
          </p:nvPr>
        </p:nvSpPr>
        <p:spPr>
          <a:xfrm>
            <a:off x="457200" y="311150"/>
            <a:ext cx="8229600" cy="1143000"/>
          </a:xfrm>
        </p:spPr>
        <p:txBody>
          <a:bodyPr>
            <a:normAutofit fontScale="90000"/>
          </a:bodyPr>
          <a:lstStyle/>
          <a:p>
            <a:r>
              <a:rPr lang="en-IN" altLang="en-US" b="1" dirty="0">
                <a:solidFill>
                  <a:srgbClr val="FF0000"/>
                </a:solidFill>
              </a:rPr>
              <a:t>How to wear face Mask with side straps?</a:t>
            </a:r>
          </a:p>
        </p:txBody>
      </p:sp>
      <p:pic>
        <p:nvPicPr>
          <p:cNvPr id="14339" name="Content Placeholder 4">
            <a:extLst>
              <a:ext uri="{FF2B5EF4-FFF2-40B4-BE49-F238E27FC236}">
                <a16:creationId xmlns:a16="http://schemas.microsoft.com/office/drawing/2014/main" xmlns="" id="{D7A170C5-5BAB-4F8F-AB05-BEFA30778E0C}"/>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126345" y="1454150"/>
            <a:ext cx="6680584" cy="509905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CDE887D6-144B-474B-86C9-323FEE1F2E7A}"/>
              </a:ext>
            </a:extLst>
          </p:cNvPr>
          <p:cNvSpPr>
            <a:spLocks noGrp="1"/>
          </p:cNvSpPr>
          <p:nvPr>
            <p:ph type="title"/>
          </p:nvPr>
        </p:nvSpPr>
        <p:spPr>
          <a:xfrm>
            <a:off x="152400" y="274638"/>
            <a:ext cx="8229600" cy="1143000"/>
          </a:xfrm>
        </p:spPr>
        <p:txBody>
          <a:bodyPr/>
          <a:lstStyle/>
          <a:p>
            <a:pPr eaLnBrk="1" hangingPunct="1"/>
            <a:r>
              <a:rPr lang="en-IN" altLang="en-US" b="1" dirty="0">
                <a:solidFill>
                  <a:srgbClr val="FF0000"/>
                </a:solidFill>
              </a:rPr>
              <a:t>N 95 Mask</a:t>
            </a:r>
          </a:p>
        </p:txBody>
      </p:sp>
      <p:sp>
        <p:nvSpPr>
          <p:cNvPr id="3" name="Content Placeholder 2">
            <a:extLst>
              <a:ext uri="{FF2B5EF4-FFF2-40B4-BE49-F238E27FC236}">
                <a16:creationId xmlns:a16="http://schemas.microsoft.com/office/drawing/2014/main" xmlns="" id="{1935CD62-87D8-48AF-8B6D-1EF0E2855DD9}"/>
              </a:ext>
            </a:extLst>
          </p:cNvPr>
          <p:cNvSpPr>
            <a:spLocks noGrp="1"/>
          </p:cNvSpPr>
          <p:nvPr>
            <p:ph idx="1"/>
          </p:nvPr>
        </p:nvSpPr>
        <p:spPr>
          <a:xfrm>
            <a:off x="152400" y="1600200"/>
            <a:ext cx="7924800" cy="4800600"/>
          </a:xfrm>
        </p:spPr>
        <p:txBody>
          <a:bodyPr>
            <a:normAutofit fontScale="92500" lnSpcReduction="10000"/>
          </a:bodyPr>
          <a:lstStyle/>
          <a:p>
            <a:pPr marL="274320" indent="-274320" eaLnBrk="1" fontAlgn="auto" hangingPunct="1">
              <a:spcAft>
                <a:spcPts val="0"/>
              </a:spcAft>
              <a:buClr>
                <a:schemeClr val="accent3"/>
              </a:buClr>
              <a:buFont typeface="Wingdings 2"/>
              <a:buChar char=""/>
              <a:defRPr/>
            </a:pPr>
            <a:r>
              <a:rPr lang="en-IN" altLang="en-US" sz="3600" b="1" dirty="0" smtClean="0">
                <a:solidFill>
                  <a:srgbClr val="0033CC"/>
                </a:solidFill>
              </a:rPr>
              <a:t> Masks- </a:t>
            </a:r>
            <a:r>
              <a:rPr lang="en-IN" altLang="en-US" sz="3600" b="1" dirty="0">
                <a:solidFill>
                  <a:srgbClr val="0033CC"/>
                </a:solidFill>
              </a:rPr>
              <a:t>Use-N 95 </a:t>
            </a:r>
          </a:p>
          <a:p>
            <a:pPr marL="640080" lvl="1" indent="-246888" eaLnBrk="1" fontAlgn="auto" hangingPunct="1">
              <a:spcAft>
                <a:spcPts val="0"/>
              </a:spcAft>
              <a:buFont typeface="Wingdings 2"/>
              <a:buChar char=""/>
              <a:defRPr/>
            </a:pPr>
            <a:r>
              <a:rPr lang="en-IN" b="1" dirty="0"/>
              <a:t>To examine known COVID 19 positive </a:t>
            </a:r>
            <a:endParaRPr lang="en-IN" b="1" dirty="0" smtClean="0"/>
          </a:p>
          <a:p>
            <a:pPr marL="640080" lvl="1" indent="-246888" eaLnBrk="1" fontAlgn="auto" hangingPunct="1">
              <a:spcAft>
                <a:spcPts val="0"/>
              </a:spcAft>
              <a:buNone/>
              <a:defRPr/>
            </a:pPr>
            <a:r>
              <a:rPr lang="en-IN" b="1" dirty="0" smtClean="0"/>
              <a:t>   patient</a:t>
            </a:r>
            <a:endParaRPr lang="en-IN" b="1" dirty="0"/>
          </a:p>
          <a:p>
            <a:pPr marL="640080" lvl="1" indent="-246888" eaLnBrk="1" fontAlgn="auto" hangingPunct="1">
              <a:spcAft>
                <a:spcPts val="0"/>
              </a:spcAft>
              <a:buFont typeface="Wingdings 2"/>
              <a:buChar char=""/>
              <a:defRPr/>
            </a:pPr>
            <a:r>
              <a:rPr lang="en-IN" b="1" dirty="0"/>
              <a:t>When taking samples from COVID 19 suspect case</a:t>
            </a:r>
          </a:p>
          <a:p>
            <a:pPr marL="640080" lvl="1" indent="-246888" eaLnBrk="1" fontAlgn="auto" hangingPunct="1">
              <a:spcAft>
                <a:spcPts val="0"/>
              </a:spcAft>
              <a:buFont typeface="Wingdings 2"/>
              <a:buChar char=""/>
              <a:defRPr/>
            </a:pPr>
            <a:r>
              <a:rPr lang="en-IN" b="1" dirty="0"/>
              <a:t>When doing bacterial cultures of </a:t>
            </a:r>
          </a:p>
          <a:p>
            <a:pPr marL="393192" lvl="1" indent="0" eaLnBrk="1" fontAlgn="auto" hangingPunct="1">
              <a:spcAft>
                <a:spcPts val="0"/>
              </a:spcAft>
              <a:buNone/>
              <a:defRPr/>
            </a:pPr>
            <a:r>
              <a:rPr lang="en-IN" b="1" dirty="0"/>
              <a:t>    COVID suspect/ conformed respiratory samples.</a:t>
            </a:r>
          </a:p>
          <a:p>
            <a:pPr marL="640080" lvl="1" indent="-246888" eaLnBrk="1" fontAlgn="auto" hangingPunct="1">
              <a:spcAft>
                <a:spcPts val="0"/>
              </a:spcAft>
              <a:buFont typeface="Wingdings 2"/>
              <a:buChar char=""/>
              <a:defRPr/>
            </a:pPr>
            <a:r>
              <a:rPr lang="en-IN" b="1" dirty="0"/>
              <a:t>When doing RNA extraction in lab.   </a:t>
            </a:r>
          </a:p>
          <a:p>
            <a:pPr marL="640080" lvl="1" indent="-246888" eaLnBrk="1" fontAlgn="auto" hangingPunct="1">
              <a:spcAft>
                <a:spcPts val="0"/>
              </a:spcAft>
              <a:buNone/>
              <a:defRPr/>
            </a:pPr>
            <a:r>
              <a:rPr lang="en-IN" b="1" dirty="0"/>
              <a:t>(If  N 95 is not available use triple layered surgical mask. Use triple layered for all other specimens)</a:t>
            </a:r>
          </a:p>
          <a:p>
            <a:pPr marL="640080" lvl="1" indent="-246888" eaLnBrk="1" fontAlgn="auto" hangingPunct="1">
              <a:spcAft>
                <a:spcPts val="0"/>
              </a:spcAft>
              <a:buNone/>
              <a:defRPr/>
            </a:pPr>
            <a:endParaRPr lang="en-IN" sz="900" b="1" i="1" dirty="0">
              <a:solidFill>
                <a:srgbClr val="FF0000"/>
              </a:solidFill>
            </a:endParaRPr>
          </a:p>
          <a:p>
            <a:pPr marL="640080" lvl="1" indent="-246888" eaLnBrk="1" fontAlgn="auto" hangingPunct="1">
              <a:spcAft>
                <a:spcPts val="0"/>
              </a:spcAft>
              <a:buNone/>
              <a:defRPr/>
            </a:pPr>
            <a:r>
              <a:rPr lang="en-IN" sz="2400" b="1" i="1" dirty="0">
                <a:solidFill>
                  <a:srgbClr val="FF0000"/>
                </a:solidFill>
              </a:rPr>
              <a:t>Do not touch front portion of mask with hands while or after working</a:t>
            </a:r>
          </a:p>
          <a:p>
            <a:pPr marL="274320" indent="-274320" eaLnBrk="1" fontAlgn="auto" hangingPunct="1">
              <a:spcAft>
                <a:spcPts val="0"/>
              </a:spcAft>
              <a:buClr>
                <a:schemeClr val="accent3"/>
              </a:buClr>
              <a:buFont typeface="Wingdings 2"/>
              <a:buChar char=""/>
              <a:defRPr/>
            </a:pPr>
            <a:endParaRPr lang="en-IN" sz="2000" dirty="0"/>
          </a:p>
          <a:p>
            <a:pPr marL="640080" lvl="1" indent="-246888" eaLnBrk="1" fontAlgn="auto" hangingPunct="1">
              <a:spcAft>
                <a:spcPts val="0"/>
              </a:spcAft>
              <a:buNone/>
              <a:defRPr/>
            </a:pPr>
            <a:endParaRPr lang="en-IN" sz="2000" b="1" i="1" dirty="0"/>
          </a:p>
          <a:p>
            <a:pPr marL="274320" indent="-274320" eaLnBrk="1" fontAlgn="auto" hangingPunct="1">
              <a:spcAft>
                <a:spcPts val="0"/>
              </a:spcAft>
              <a:buClr>
                <a:schemeClr val="accent3"/>
              </a:buClr>
              <a:buFont typeface="Wingdings 2"/>
              <a:buChar char=""/>
              <a:defRPr/>
            </a:pPr>
            <a:endParaRPr lang="en-IN" sz="2400" dirty="0"/>
          </a:p>
        </p:txBody>
      </p:sp>
      <p:sp>
        <p:nvSpPr>
          <p:cNvPr id="4" name="Footer Placeholder 3">
            <a:extLst>
              <a:ext uri="{FF2B5EF4-FFF2-40B4-BE49-F238E27FC236}">
                <a16:creationId xmlns:a16="http://schemas.microsoft.com/office/drawing/2014/main" xmlns="" id="{5370621E-F387-49E2-9E0E-4C700499F04C}"/>
              </a:ext>
            </a:extLst>
          </p:cNvPr>
          <p:cNvSpPr>
            <a:spLocks noGrp="1"/>
          </p:cNvSpPr>
          <p:nvPr>
            <p:ph type="ftr" sz="quarter" idx="11"/>
          </p:nvPr>
        </p:nvSpPr>
        <p:spPr>
          <a:xfrm>
            <a:off x="1447800" y="6324600"/>
            <a:ext cx="6096000" cy="533400"/>
          </a:xfrm>
        </p:spPr>
        <p:txBody>
          <a:bodyPr/>
          <a:lstStyle/>
          <a:p>
            <a:pPr>
              <a:defRPr/>
            </a:pPr>
            <a:r>
              <a:rPr lang="en-IN" sz="1600" b="1" dirty="0">
                <a:solidFill>
                  <a:srgbClr val="00B050"/>
                </a:solidFill>
                <a:latin typeface="Constantia"/>
              </a:rPr>
              <a:t>Hospital Infection Control Committee, KGMU, </a:t>
            </a:r>
            <a:r>
              <a:rPr lang="en-IN" sz="1600" b="1" dirty="0" err="1">
                <a:solidFill>
                  <a:srgbClr val="00B050"/>
                </a:solidFill>
                <a:latin typeface="Constantia"/>
              </a:rPr>
              <a:t>Lucknow</a:t>
            </a:r>
            <a:r>
              <a:rPr lang="en-IN" sz="1600" b="1" dirty="0">
                <a:solidFill>
                  <a:srgbClr val="00B050"/>
                </a:solidFill>
                <a:latin typeface="Constantia"/>
              </a:rPr>
              <a:t>, </a:t>
            </a:r>
            <a:r>
              <a:rPr lang="en-IN" sz="1600" b="1" dirty="0" smtClean="0">
                <a:solidFill>
                  <a:srgbClr val="00B050"/>
                </a:solidFill>
                <a:latin typeface="Constantia"/>
              </a:rPr>
              <a:t>U.P</a:t>
            </a:r>
            <a:endParaRPr lang="en-IN" sz="1600" b="1" dirty="0">
              <a:solidFill>
                <a:srgbClr val="00B050"/>
              </a:solidFill>
              <a:latin typeface="Constantia"/>
            </a:endParaRPr>
          </a:p>
        </p:txBody>
      </p:sp>
      <p:pic>
        <p:nvPicPr>
          <p:cNvPr id="23557" name="Picture 2" descr="Schematic of the test mask showing the various layers. | Download ...">
            <a:extLst>
              <a:ext uri="{FF2B5EF4-FFF2-40B4-BE49-F238E27FC236}">
                <a16:creationId xmlns:a16="http://schemas.microsoft.com/office/drawing/2014/main" xmlns="" id="{9869CA57-3291-462B-B07D-7707532F4DB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24600" y="0"/>
            <a:ext cx="2819400" cy="2644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0C4727E-A4FB-4584-9EEA-AEAEB7C47A9D}"/>
              </a:ext>
            </a:extLst>
          </p:cNvPr>
          <p:cNvPicPr>
            <a:picLocks noChangeAspect="1"/>
          </p:cNvPicPr>
          <p:nvPr/>
        </p:nvPicPr>
        <p:blipFill>
          <a:blip r:embed="rId2" cstate="print"/>
          <a:stretch>
            <a:fillRect/>
          </a:stretch>
        </p:blipFill>
        <p:spPr>
          <a:xfrm>
            <a:off x="3348660" y="725557"/>
            <a:ext cx="2518740" cy="2295939"/>
          </a:xfrm>
          <a:prstGeom prst="rect">
            <a:avLst/>
          </a:prstGeom>
        </p:spPr>
      </p:pic>
      <p:sp>
        <p:nvSpPr>
          <p:cNvPr id="4" name="Footer Placeholder 3">
            <a:extLst>
              <a:ext uri="{FF2B5EF4-FFF2-40B4-BE49-F238E27FC236}">
                <a16:creationId xmlns:a16="http://schemas.microsoft.com/office/drawing/2014/main" xmlns="" id="{56F600A3-78F0-4BC9-A265-3B58D1723EF0}"/>
              </a:ext>
            </a:extLst>
          </p:cNvPr>
          <p:cNvSpPr>
            <a:spLocks noGrp="1"/>
          </p:cNvSpPr>
          <p:nvPr>
            <p:ph type="ftr" sz="quarter" idx="11"/>
          </p:nvPr>
        </p:nvSpPr>
        <p:spPr>
          <a:xfrm>
            <a:off x="1295400" y="6356350"/>
            <a:ext cx="5715000" cy="501650"/>
          </a:xfrm>
        </p:spPr>
        <p:txBody>
          <a:bodyPr/>
          <a:lstStyle/>
          <a:p>
            <a:pPr>
              <a:defRPr/>
            </a:pPr>
            <a:r>
              <a:rPr lang="en-IN" sz="1600" b="1" dirty="0">
                <a:solidFill>
                  <a:srgbClr val="00B050"/>
                </a:solidFill>
              </a:rPr>
              <a:t>Hospital Infection Control </a:t>
            </a:r>
            <a:r>
              <a:rPr lang="en-IN" sz="1600" b="1" dirty="0" smtClean="0">
                <a:solidFill>
                  <a:srgbClr val="00B050"/>
                </a:solidFill>
              </a:rPr>
              <a:t>Committee</a:t>
            </a:r>
            <a:r>
              <a:rPr lang="en-IN" sz="1600" b="1" dirty="0">
                <a:solidFill>
                  <a:srgbClr val="00B050"/>
                </a:solidFill>
              </a:rPr>
              <a:t>, KGMU, </a:t>
            </a:r>
            <a:r>
              <a:rPr lang="en-IN" sz="1600" b="1" dirty="0" err="1">
                <a:solidFill>
                  <a:srgbClr val="00B050"/>
                </a:solidFill>
              </a:rPr>
              <a:t>Lucknow</a:t>
            </a:r>
            <a:r>
              <a:rPr lang="en-IN" sz="1600" b="1" dirty="0">
                <a:solidFill>
                  <a:srgbClr val="00B050"/>
                </a:solidFill>
              </a:rPr>
              <a:t>, U.P</a:t>
            </a:r>
          </a:p>
        </p:txBody>
      </p:sp>
      <p:pic>
        <p:nvPicPr>
          <p:cNvPr id="5" name="Picture 4">
            <a:extLst>
              <a:ext uri="{FF2B5EF4-FFF2-40B4-BE49-F238E27FC236}">
                <a16:creationId xmlns:a16="http://schemas.microsoft.com/office/drawing/2014/main" xmlns="" id="{EA92221B-A730-4EEB-B16F-5062363F928A}"/>
              </a:ext>
            </a:extLst>
          </p:cNvPr>
          <p:cNvPicPr>
            <a:picLocks noChangeAspect="1"/>
          </p:cNvPicPr>
          <p:nvPr/>
        </p:nvPicPr>
        <p:blipFill>
          <a:blip r:embed="rId3" cstate="print"/>
          <a:stretch>
            <a:fillRect/>
          </a:stretch>
        </p:blipFill>
        <p:spPr>
          <a:xfrm>
            <a:off x="1133215" y="4251810"/>
            <a:ext cx="6579394" cy="2148990"/>
          </a:xfrm>
          <a:prstGeom prst="rect">
            <a:avLst/>
          </a:prstGeom>
        </p:spPr>
      </p:pic>
      <p:sp>
        <p:nvSpPr>
          <p:cNvPr id="7" name="TextBox 6">
            <a:extLst>
              <a:ext uri="{FF2B5EF4-FFF2-40B4-BE49-F238E27FC236}">
                <a16:creationId xmlns:a16="http://schemas.microsoft.com/office/drawing/2014/main" xmlns="" id="{EB99A9F8-CFC6-421A-9B0F-D7474C991800}"/>
              </a:ext>
            </a:extLst>
          </p:cNvPr>
          <p:cNvSpPr txBox="1"/>
          <p:nvPr/>
        </p:nvSpPr>
        <p:spPr>
          <a:xfrm>
            <a:off x="268357" y="3329610"/>
            <a:ext cx="8714132" cy="954107"/>
          </a:xfrm>
          <a:prstGeom prst="rect">
            <a:avLst/>
          </a:prstGeom>
          <a:noFill/>
        </p:spPr>
        <p:txBody>
          <a:bodyPr wrap="square" rtlCol="0">
            <a:spAutoFit/>
          </a:bodyPr>
          <a:lstStyle/>
          <a:p>
            <a:r>
              <a:rPr lang="en-IN" sz="2800" b="1" dirty="0"/>
              <a:t>Fit test- Tighten the metal nose clip around nose and  Exhale to check air leak</a:t>
            </a:r>
          </a:p>
        </p:txBody>
      </p:sp>
    </p:spTree>
    <p:extLst>
      <p:ext uri="{BB962C8B-B14F-4D97-AF65-F5344CB8AC3E}">
        <p14:creationId xmlns:p14="http://schemas.microsoft.com/office/powerpoint/2010/main" xmlns="" val="686323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xmlns="" id="{894EA40D-0A17-4520-A244-81F497DF75CC}"/>
              </a:ext>
            </a:extLst>
          </p:cNvPr>
          <p:cNvSpPr>
            <a:spLocks noGrp="1"/>
          </p:cNvSpPr>
          <p:nvPr>
            <p:ph type="title"/>
          </p:nvPr>
        </p:nvSpPr>
        <p:spPr/>
        <p:txBody>
          <a:bodyPr/>
          <a:lstStyle/>
          <a:p>
            <a:r>
              <a:rPr lang="en-IN" altLang="en-US" b="1" dirty="0">
                <a:solidFill>
                  <a:srgbClr val="FF0000"/>
                </a:solidFill>
              </a:rPr>
              <a:t>How to wear mask?</a:t>
            </a:r>
          </a:p>
        </p:txBody>
      </p:sp>
      <p:pic>
        <p:nvPicPr>
          <p:cNvPr id="17411" name="Content Placeholder 3">
            <a:extLst>
              <a:ext uri="{FF2B5EF4-FFF2-40B4-BE49-F238E27FC236}">
                <a16:creationId xmlns:a16="http://schemas.microsoft.com/office/drawing/2014/main" xmlns="" id="{7DE41397-4386-4199-8EAC-7AC9FB7604A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609600" y="1524000"/>
            <a:ext cx="3634978" cy="3781425"/>
          </a:xfrm>
        </p:spPr>
      </p:pic>
      <p:pic>
        <p:nvPicPr>
          <p:cNvPr id="17412" name="Picture 5">
            <a:extLst>
              <a:ext uri="{FF2B5EF4-FFF2-40B4-BE49-F238E27FC236}">
                <a16:creationId xmlns:a16="http://schemas.microsoft.com/office/drawing/2014/main" xmlns="" id="{AA61ED80-6ED8-4154-A05D-08CDD746BAF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2999" y="1528764"/>
            <a:ext cx="3505201" cy="378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3" name="TextBox 6">
            <a:extLst>
              <a:ext uri="{FF2B5EF4-FFF2-40B4-BE49-F238E27FC236}">
                <a16:creationId xmlns:a16="http://schemas.microsoft.com/office/drawing/2014/main" xmlns="" id="{DBEA73F2-7E25-44A4-904F-EFFB40A72862}"/>
              </a:ext>
            </a:extLst>
          </p:cNvPr>
          <p:cNvSpPr txBox="1">
            <a:spLocks noChangeArrowheads="1"/>
          </p:cNvSpPr>
          <p:nvPr/>
        </p:nvSpPr>
        <p:spPr bwMode="auto">
          <a:xfrm>
            <a:off x="5231606" y="5448300"/>
            <a:ext cx="36075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b="1" dirty="0">
                <a:solidFill>
                  <a:srgbClr val="000099"/>
                </a:solidFill>
              </a:rPr>
              <a:t>Wrong way to wearing mask</a:t>
            </a:r>
          </a:p>
        </p:txBody>
      </p:sp>
      <p:sp>
        <p:nvSpPr>
          <p:cNvPr id="17414" name="Rectangle 8">
            <a:extLst>
              <a:ext uri="{FF2B5EF4-FFF2-40B4-BE49-F238E27FC236}">
                <a16:creationId xmlns:a16="http://schemas.microsoft.com/office/drawing/2014/main" xmlns="" id="{21843F37-F9C5-42E5-B91B-596D586F7512}"/>
              </a:ext>
            </a:extLst>
          </p:cNvPr>
          <p:cNvSpPr>
            <a:spLocks noChangeArrowheads="1"/>
          </p:cNvSpPr>
          <p:nvPr/>
        </p:nvSpPr>
        <p:spPr bwMode="auto">
          <a:xfrm>
            <a:off x="381000" y="5486400"/>
            <a:ext cx="41815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IN" altLang="en-US" b="1" dirty="0">
                <a:solidFill>
                  <a:srgbClr val="000099"/>
                </a:solidFill>
              </a:rPr>
              <a:t>Wear the strings behind over the ear</a:t>
            </a:r>
          </a:p>
        </p:txBody>
      </p:sp>
      <p:sp>
        <p:nvSpPr>
          <p:cNvPr id="4" name="TextBox 3">
            <a:extLst>
              <a:ext uri="{FF2B5EF4-FFF2-40B4-BE49-F238E27FC236}">
                <a16:creationId xmlns:a16="http://schemas.microsoft.com/office/drawing/2014/main" xmlns="" id="{CA3C1E33-DED4-4C9C-A969-A744DF534D5C}"/>
              </a:ext>
            </a:extLst>
          </p:cNvPr>
          <p:cNvSpPr txBox="1"/>
          <p:nvPr/>
        </p:nvSpPr>
        <p:spPr>
          <a:xfrm flipH="1">
            <a:off x="7566907" y="3256945"/>
            <a:ext cx="815093" cy="1569660"/>
          </a:xfrm>
          <a:prstGeom prst="rect">
            <a:avLst/>
          </a:prstGeom>
          <a:noFill/>
        </p:spPr>
        <p:txBody>
          <a:bodyPr wrap="square" rtlCol="0">
            <a:spAutoFit/>
          </a:bodyPr>
          <a:lstStyle/>
          <a:p>
            <a:r>
              <a:rPr lang="en-IN" sz="9600" dirty="0">
                <a:solidFill>
                  <a:srgbClr val="FF0000"/>
                </a:solidFill>
              </a:rPr>
              <a:t>X</a:t>
            </a:r>
            <a:endParaRPr lang="en-IN" dirty="0">
              <a:solidFill>
                <a:srgbClr val="FF0000"/>
              </a:solidFill>
            </a:endParaRPr>
          </a:p>
        </p:txBody>
      </p:sp>
    </p:spTree>
  </p:cSld>
  <p:clrMapOvr>
    <a:masterClrMapping/>
  </p:clrMapOvr>
  <p:transition spd="slow" advTm="33038"/>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684C68-EAD0-40E1-A5D4-2CF48A982700}"/>
              </a:ext>
            </a:extLst>
          </p:cNvPr>
          <p:cNvSpPr>
            <a:spLocks noGrp="1"/>
          </p:cNvSpPr>
          <p:nvPr>
            <p:ph type="title"/>
          </p:nvPr>
        </p:nvSpPr>
        <p:spPr/>
        <p:txBody>
          <a:bodyPr/>
          <a:lstStyle/>
          <a:p>
            <a:r>
              <a:rPr lang="en-IN" b="1" dirty="0">
                <a:solidFill>
                  <a:srgbClr val="FF0000"/>
                </a:solidFill>
              </a:rPr>
              <a:t>Learning Objectives</a:t>
            </a:r>
          </a:p>
        </p:txBody>
      </p:sp>
      <p:sp>
        <p:nvSpPr>
          <p:cNvPr id="3" name="Content Placeholder 2">
            <a:extLst>
              <a:ext uri="{FF2B5EF4-FFF2-40B4-BE49-F238E27FC236}">
                <a16:creationId xmlns:a16="http://schemas.microsoft.com/office/drawing/2014/main" xmlns="" id="{A8427722-A914-450E-A292-0585C43FB33B}"/>
              </a:ext>
            </a:extLst>
          </p:cNvPr>
          <p:cNvSpPr>
            <a:spLocks noGrp="1"/>
          </p:cNvSpPr>
          <p:nvPr>
            <p:ph idx="1"/>
          </p:nvPr>
        </p:nvSpPr>
        <p:spPr/>
        <p:txBody>
          <a:bodyPr/>
          <a:lstStyle/>
          <a:p>
            <a:r>
              <a:rPr lang="en-IN" b="1" dirty="0"/>
              <a:t>To know the importance of hand hygiene</a:t>
            </a:r>
          </a:p>
          <a:p>
            <a:r>
              <a:rPr lang="en-IN" b="1" dirty="0"/>
              <a:t>To know when to do a hand hygiene</a:t>
            </a:r>
          </a:p>
          <a:p>
            <a:r>
              <a:rPr lang="en-IN" b="1" dirty="0"/>
              <a:t>To know the methods of hand hygiene</a:t>
            </a:r>
          </a:p>
          <a:p>
            <a:r>
              <a:rPr lang="en-IN" b="1" dirty="0"/>
              <a:t>To know the correct steps of hand hygiene</a:t>
            </a:r>
          </a:p>
          <a:p>
            <a:r>
              <a:rPr lang="en-IN" b="1" dirty="0"/>
              <a:t>To know the mask types</a:t>
            </a:r>
          </a:p>
          <a:p>
            <a:r>
              <a:rPr lang="en-IN" b="1" dirty="0"/>
              <a:t>To know the correct method of wearing a mask</a:t>
            </a:r>
          </a:p>
        </p:txBody>
      </p:sp>
    </p:spTree>
    <p:extLst>
      <p:ext uri="{BB962C8B-B14F-4D97-AF65-F5344CB8AC3E}">
        <p14:creationId xmlns:p14="http://schemas.microsoft.com/office/powerpoint/2010/main" xmlns="" val="6502964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 </a:t>
            </a:r>
          </a:p>
        </p:txBody>
      </p:sp>
      <p:sp>
        <p:nvSpPr>
          <p:cNvPr id="3" name="Content Placeholder 2"/>
          <p:cNvSpPr>
            <a:spLocks noGrp="1"/>
          </p:cNvSpPr>
          <p:nvPr>
            <p:ph idx="1"/>
          </p:nvPr>
        </p:nvSpPr>
        <p:spPr/>
        <p:txBody>
          <a:bodyPr>
            <a:normAutofit/>
          </a:bodyPr>
          <a:lstStyle/>
          <a:p>
            <a:pPr algn="ctr">
              <a:buNone/>
            </a:pPr>
            <a:r>
              <a:rPr lang="en-US" sz="28700" b="1" dirty="0">
                <a:solidFill>
                  <a:srgbClr val="FF0000"/>
                </a:solidFill>
              </a:rPr>
              <a:t>?</a:t>
            </a:r>
          </a:p>
        </p:txBody>
      </p:sp>
      <p:sp>
        <p:nvSpPr>
          <p:cNvPr id="4" name="Rectangle 3"/>
          <p:cNvSpPr/>
          <p:nvPr/>
        </p:nvSpPr>
        <p:spPr>
          <a:xfrm>
            <a:off x="2214546" y="571480"/>
            <a:ext cx="4500594" cy="769441"/>
          </a:xfrm>
          <a:prstGeom prst="rect">
            <a:avLst/>
          </a:prstGeom>
        </p:spPr>
        <p:txBody>
          <a:bodyPr wrap="square">
            <a:spAutoFit/>
          </a:bodyPr>
          <a:lstStyle/>
          <a:p>
            <a:pPr algn="ctr"/>
            <a:r>
              <a:rPr lang="en-US" sz="4400" b="1" dirty="0" smtClean="0">
                <a:solidFill>
                  <a:srgbClr val="FF3300"/>
                </a:solidFill>
                <a:latin typeface="+mj-lt"/>
              </a:rPr>
              <a:t>Any Questions?</a:t>
            </a:r>
            <a:endParaRPr lang="en-US" sz="4400" dirty="0">
              <a:latin typeface="+mj-l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491375-CF50-4B2B-8EB8-E84D89C976AB}"/>
              </a:ext>
            </a:extLst>
          </p:cNvPr>
          <p:cNvSpPr>
            <a:spLocks noGrp="1"/>
          </p:cNvSpPr>
          <p:nvPr>
            <p:ph type="title"/>
          </p:nvPr>
        </p:nvSpPr>
        <p:spPr/>
        <p:txBody>
          <a:bodyPr>
            <a:normAutofit/>
          </a:bodyPr>
          <a:lstStyle/>
          <a:p>
            <a:r>
              <a:rPr lang="en-IN" sz="4800" b="1" dirty="0">
                <a:solidFill>
                  <a:srgbClr val="FF0000"/>
                </a:solidFill>
              </a:rPr>
              <a:t>Summary</a:t>
            </a:r>
          </a:p>
        </p:txBody>
      </p:sp>
      <p:sp>
        <p:nvSpPr>
          <p:cNvPr id="3" name="Content Placeholder 2">
            <a:extLst>
              <a:ext uri="{FF2B5EF4-FFF2-40B4-BE49-F238E27FC236}">
                <a16:creationId xmlns:a16="http://schemas.microsoft.com/office/drawing/2014/main" xmlns="" id="{5C7AE879-324A-4DCD-8753-C41AA023C67D}"/>
              </a:ext>
            </a:extLst>
          </p:cNvPr>
          <p:cNvSpPr>
            <a:spLocks noGrp="1"/>
          </p:cNvSpPr>
          <p:nvPr>
            <p:ph idx="1"/>
          </p:nvPr>
        </p:nvSpPr>
        <p:spPr/>
        <p:txBody>
          <a:bodyPr>
            <a:normAutofit fontScale="92500" lnSpcReduction="10000"/>
          </a:bodyPr>
          <a:lstStyle/>
          <a:p>
            <a:r>
              <a:rPr lang="en-IN" b="1" dirty="0"/>
              <a:t>Hand hygiene with either soap and water or with alcohol based hand rub is a must</a:t>
            </a:r>
          </a:p>
          <a:p>
            <a:r>
              <a:rPr lang="en-IN" b="1" dirty="0"/>
              <a:t>Always do 7 steps of hand hygiene</a:t>
            </a:r>
          </a:p>
          <a:p>
            <a:r>
              <a:rPr lang="en-IN" b="1" dirty="0"/>
              <a:t>Wear the mask correctly</a:t>
            </a:r>
          </a:p>
          <a:p>
            <a:r>
              <a:rPr lang="en-IN" b="1" dirty="0"/>
              <a:t>Always cover both nose and mouth properly with the mask.</a:t>
            </a:r>
          </a:p>
          <a:p>
            <a:r>
              <a:rPr lang="en-IN" b="1" dirty="0"/>
              <a:t>Do a fit test of N 95 mask </a:t>
            </a:r>
          </a:p>
          <a:p>
            <a:r>
              <a:rPr lang="en-IN" b="1" dirty="0"/>
              <a:t>Do not touch front of mask with hands while working or thereafter</a:t>
            </a:r>
          </a:p>
          <a:p>
            <a:endParaRPr lang="en-IN" dirty="0"/>
          </a:p>
          <a:p>
            <a:endParaRPr lang="en-IN" dirty="0"/>
          </a:p>
          <a:p>
            <a:endParaRPr lang="en-IN" dirty="0"/>
          </a:p>
        </p:txBody>
      </p:sp>
      <p:sp>
        <p:nvSpPr>
          <p:cNvPr id="4" name="Footer Placeholder 3">
            <a:extLst>
              <a:ext uri="{FF2B5EF4-FFF2-40B4-BE49-F238E27FC236}">
                <a16:creationId xmlns:a16="http://schemas.microsoft.com/office/drawing/2014/main" xmlns="" id="{8B98BF05-8E5D-4C14-815D-41BCEEF38EB3}"/>
              </a:ext>
            </a:extLst>
          </p:cNvPr>
          <p:cNvSpPr>
            <a:spLocks noGrp="1"/>
          </p:cNvSpPr>
          <p:nvPr>
            <p:ph type="ftr" sz="quarter" idx="11"/>
          </p:nvPr>
        </p:nvSpPr>
        <p:spPr>
          <a:xfrm>
            <a:off x="2057400" y="6096000"/>
            <a:ext cx="5562600" cy="501650"/>
          </a:xfrm>
        </p:spPr>
        <p:txBody>
          <a:bodyPr/>
          <a:lstStyle/>
          <a:p>
            <a:pPr>
              <a:defRPr/>
            </a:pPr>
            <a:r>
              <a:rPr lang="en-IN" sz="1600" b="1" dirty="0">
                <a:solidFill>
                  <a:srgbClr val="00B050"/>
                </a:solidFill>
              </a:rPr>
              <a:t>Hospital Infection Control </a:t>
            </a:r>
            <a:r>
              <a:rPr lang="en-IN" sz="1600" b="1" dirty="0" smtClean="0">
                <a:solidFill>
                  <a:srgbClr val="00B050"/>
                </a:solidFill>
              </a:rPr>
              <a:t>Committee</a:t>
            </a:r>
            <a:r>
              <a:rPr lang="en-IN" sz="1600" b="1" dirty="0">
                <a:solidFill>
                  <a:srgbClr val="00B050"/>
                </a:solidFill>
              </a:rPr>
              <a:t>, KGMU, </a:t>
            </a:r>
            <a:r>
              <a:rPr lang="en-IN" sz="1600" b="1" dirty="0" err="1">
                <a:solidFill>
                  <a:srgbClr val="00B050"/>
                </a:solidFill>
              </a:rPr>
              <a:t>Lucknow</a:t>
            </a:r>
            <a:r>
              <a:rPr lang="en-IN" sz="1600" b="1" dirty="0">
                <a:solidFill>
                  <a:srgbClr val="00B050"/>
                </a:solidFill>
              </a:rPr>
              <a:t>, U.P</a:t>
            </a:r>
          </a:p>
        </p:txBody>
      </p:sp>
    </p:spTree>
    <p:extLst>
      <p:ext uri="{BB962C8B-B14F-4D97-AF65-F5344CB8AC3E}">
        <p14:creationId xmlns:p14="http://schemas.microsoft.com/office/powerpoint/2010/main" xmlns="" val="1204066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a:solidFill>
                  <a:srgbClr val="FF3300"/>
                </a:solidFill>
              </a:rPr>
              <a:t>About Corona </a:t>
            </a:r>
          </a:p>
        </p:txBody>
      </p:sp>
      <p:sp>
        <p:nvSpPr>
          <p:cNvPr id="3" name="Content Placeholder 2"/>
          <p:cNvSpPr>
            <a:spLocks noGrp="1"/>
          </p:cNvSpPr>
          <p:nvPr>
            <p:ph idx="1"/>
          </p:nvPr>
        </p:nvSpPr>
        <p:spPr>
          <a:xfrm>
            <a:off x="457200" y="1219200"/>
            <a:ext cx="8229600" cy="5410200"/>
          </a:xfrm>
        </p:spPr>
        <p:txBody>
          <a:bodyPr>
            <a:noAutofit/>
          </a:bodyPr>
          <a:lstStyle/>
          <a:p>
            <a:r>
              <a:rPr lang="en-US" sz="2400" b="1" dirty="0"/>
              <a:t>A pneumonia of unknown cause detected in Wuhan, China was first reported to the WHO Country Office in China on 31 December 2019.</a:t>
            </a:r>
          </a:p>
          <a:p>
            <a:r>
              <a:rPr lang="en-US" sz="2400" b="1" dirty="0"/>
              <a:t>WHO is working 24/7 to analyze data, provide advice, coordinate with partners, help countries prepare, increase supplies and manage expert networks.</a:t>
            </a:r>
          </a:p>
          <a:p>
            <a:r>
              <a:rPr lang="en-US" sz="2400" b="1" dirty="0"/>
              <a:t>The outbreak was declared a Public Health Emergency of International Concern on 30 January 2020.</a:t>
            </a:r>
          </a:p>
          <a:p>
            <a:r>
              <a:rPr lang="en-US" sz="2400" b="1" dirty="0"/>
              <a:t>The international community has asked for US$675 million to help protect states with weaker health systems as part of its Strategic Preparedness and Response Plan.</a:t>
            </a:r>
          </a:p>
          <a:p>
            <a:r>
              <a:rPr lang="en-US" sz="2400" b="1" dirty="0"/>
              <a:t>On 11 February 2020, WHO announced a name for the new corona virus disease: COVID-19.</a:t>
            </a:r>
            <a:br>
              <a:rPr lang="en-US" sz="2400" b="1" dirty="0"/>
            </a:b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470025"/>
          </a:xfrm>
        </p:spPr>
        <p:txBody>
          <a:bodyPr>
            <a:normAutofit/>
          </a:bodyPr>
          <a:lstStyle/>
          <a:p>
            <a:r>
              <a:rPr lang="en-US" b="1" dirty="0" smtClean="0">
                <a:solidFill>
                  <a:srgbClr val="FF3300"/>
                </a:solidFill>
                <a:cs typeface="Trebuchet MS"/>
              </a:rPr>
              <a:t>Donning and Doffing PPE</a:t>
            </a:r>
            <a:endParaRPr lang="en-US" b="1" dirty="0">
              <a:solidFill>
                <a:srgbClr val="FF0000"/>
              </a:solidFill>
            </a:endParaRP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a:t>
            </a:r>
            <a:r>
              <a:rPr lang="en-US" sz="4800" b="1" dirty="0" smtClean="0">
                <a:solidFill>
                  <a:srgbClr val="0033CC"/>
                </a:solidFill>
              </a:rPr>
              <a:t>5)</a:t>
            </a:r>
            <a:endParaRPr lang="en-US" sz="4800" b="1" dirty="0">
              <a:solidFill>
                <a:srgbClr val="0033CC"/>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ln w="12700">
            <a:solidFill>
              <a:schemeClr val="tx1"/>
            </a:solidFill>
          </a:ln>
        </p:spPr>
        <p:txBody>
          <a:bodyPr>
            <a:noAutofit/>
          </a:bodyPr>
          <a:lstStyle/>
          <a:p>
            <a:r>
              <a:rPr lang="en-US" sz="2800" b="1" dirty="0">
                <a:solidFill>
                  <a:srgbClr val="FF0000"/>
                </a:solidFill>
              </a:rPr>
              <a:t>Steps of Donning PPE</a:t>
            </a:r>
            <a:endParaRPr lang="en-US" sz="2800" dirty="0">
              <a:solidFill>
                <a:srgbClr val="FF0000"/>
              </a:solidFill>
            </a:endParaRPr>
          </a:p>
        </p:txBody>
      </p:sp>
      <p:sp>
        <p:nvSpPr>
          <p:cNvPr id="1025" name="Rectangle 1"/>
          <p:cNvSpPr>
            <a:spLocks noChangeArrowheads="1"/>
          </p:cNvSpPr>
          <p:nvPr/>
        </p:nvSpPr>
        <p:spPr bwMode="auto">
          <a:xfrm>
            <a:off x="426717" y="1082189"/>
            <a:ext cx="8595365"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Remove home clothes, jewelry, watches, electronic etc. and wear clean hospital scrubs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381000" y="1701969"/>
            <a:ext cx="8534400" cy="646331"/>
          </a:xfrm>
          <a:prstGeom prst="rect">
            <a:avLst/>
          </a:prstGeom>
          <a:noFill/>
          <a:ln w="127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Check PPE kit for all components – Shoe cover, gloves, gown, mask, cap, eye shield, face shield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457200" y="2644914"/>
            <a:ext cx="7543800" cy="369332"/>
          </a:xfrm>
          <a:prstGeom prst="rect">
            <a:avLst/>
          </a:prstGeom>
          <a:noFill/>
          <a:ln w="127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Sanitize hands as per WHO protocol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1371600" y="3330714"/>
            <a:ext cx="5943600" cy="369332"/>
          </a:xfrm>
          <a:prstGeom prst="rect">
            <a:avLst/>
          </a:prstGeom>
          <a:noFill/>
          <a:ln w="127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Sit on Chair and Wear shoe covers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2319834" y="3974068"/>
            <a:ext cx="4397358"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Sanitize hands with alcohol based sanitizer</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3227894" y="4659868"/>
            <a:ext cx="2482474"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Wear first set of gloves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Rectangle 7"/>
          <p:cNvSpPr>
            <a:spLocks noChangeArrowheads="1"/>
          </p:cNvSpPr>
          <p:nvPr/>
        </p:nvSpPr>
        <p:spPr bwMode="auto">
          <a:xfrm>
            <a:off x="1740262" y="5345668"/>
            <a:ext cx="5928033"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Wear gown – Arm sleeves of gown should cover the gloves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1725130" y="6031468"/>
            <a:ext cx="6229334"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Wear Mask – Check for snug fit of mask by exhaling 3 times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Down Arrow 11"/>
          <p:cNvSpPr/>
          <p:nvPr/>
        </p:nvSpPr>
        <p:spPr>
          <a:xfrm>
            <a:off x="4267200" y="14478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267200" y="23622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4267200" y="30480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4267200" y="37338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267200" y="43434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4267200" y="50292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4267200" y="57150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4267200" y="64008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27"/>
                                        </p:tgtEl>
                                        <p:attrNameLst>
                                          <p:attrName>style.visibility</p:attrName>
                                        </p:attrNameLst>
                                      </p:cBhvr>
                                      <p:to>
                                        <p:strVal val="visible"/>
                                      </p:to>
                                    </p:set>
                                    <p:anim calcmode="lin" valueType="num">
                                      <p:cBhvr additive="base">
                                        <p:cTn id="27" dur="500" fill="hold"/>
                                        <p:tgtEl>
                                          <p:spTgt spid="1027"/>
                                        </p:tgtEl>
                                        <p:attrNameLst>
                                          <p:attrName>ppt_x</p:attrName>
                                        </p:attrNameLst>
                                      </p:cBhvr>
                                      <p:tavLst>
                                        <p:tav tm="0">
                                          <p:val>
                                            <p:strVal val="#ppt_x"/>
                                          </p:val>
                                        </p:tav>
                                        <p:tav tm="100000">
                                          <p:val>
                                            <p:strVal val="#ppt_x"/>
                                          </p:val>
                                        </p:tav>
                                      </p:tavLst>
                                    </p:anim>
                                    <p:anim calcmode="lin" valueType="num">
                                      <p:cBhvr additive="base">
                                        <p:cTn id="28" dur="500" fill="hold"/>
                                        <p:tgtEl>
                                          <p:spTgt spid="10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29"/>
                                        </p:tgtEl>
                                        <p:attrNameLst>
                                          <p:attrName>style.visibility</p:attrName>
                                        </p:attrNameLst>
                                      </p:cBhvr>
                                      <p:to>
                                        <p:strVal val="visible"/>
                                      </p:to>
                                    </p:set>
                                    <p:anim calcmode="lin" valueType="num">
                                      <p:cBhvr additive="base">
                                        <p:cTn id="47" dur="500" fill="hold"/>
                                        <p:tgtEl>
                                          <p:spTgt spid="1029"/>
                                        </p:tgtEl>
                                        <p:attrNameLst>
                                          <p:attrName>ppt_x</p:attrName>
                                        </p:attrNameLst>
                                      </p:cBhvr>
                                      <p:tavLst>
                                        <p:tav tm="0">
                                          <p:val>
                                            <p:strVal val="#ppt_x"/>
                                          </p:val>
                                        </p:tav>
                                        <p:tav tm="100000">
                                          <p:val>
                                            <p:strVal val="#ppt_x"/>
                                          </p:val>
                                        </p:tav>
                                      </p:tavLst>
                                    </p:anim>
                                    <p:anim calcmode="lin" valueType="num">
                                      <p:cBhvr additive="base">
                                        <p:cTn id="48" dur="500" fill="hold"/>
                                        <p:tgtEl>
                                          <p:spTgt spid="10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30"/>
                                        </p:tgtEl>
                                        <p:attrNameLst>
                                          <p:attrName>style.visibility</p:attrName>
                                        </p:attrNameLst>
                                      </p:cBhvr>
                                      <p:to>
                                        <p:strVal val="visible"/>
                                      </p:to>
                                    </p:set>
                                    <p:anim calcmode="lin" valueType="num">
                                      <p:cBhvr additive="base">
                                        <p:cTn id="57" dur="500" fill="hold"/>
                                        <p:tgtEl>
                                          <p:spTgt spid="1030"/>
                                        </p:tgtEl>
                                        <p:attrNameLst>
                                          <p:attrName>ppt_x</p:attrName>
                                        </p:attrNameLst>
                                      </p:cBhvr>
                                      <p:tavLst>
                                        <p:tav tm="0">
                                          <p:val>
                                            <p:strVal val="#ppt_x"/>
                                          </p:val>
                                        </p:tav>
                                        <p:tav tm="100000">
                                          <p:val>
                                            <p:strVal val="#ppt_x"/>
                                          </p:val>
                                        </p:tav>
                                      </p:tavLst>
                                    </p:anim>
                                    <p:anim calcmode="lin" valueType="num">
                                      <p:cBhvr additive="base">
                                        <p:cTn id="58" dur="500" fill="hold"/>
                                        <p:tgtEl>
                                          <p:spTgt spid="103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31"/>
                                        </p:tgtEl>
                                        <p:attrNameLst>
                                          <p:attrName>style.visibility</p:attrName>
                                        </p:attrNameLst>
                                      </p:cBhvr>
                                      <p:to>
                                        <p:strVal val="visible"/>
                                      </p:to>
                                    </p:set>
                                    <p:anim calcmode="lin" valueType="num">
                                      <p:cBhvr additive="base">
                                        <p:cTn id="67" dur="500" fill="hold"/>
                                        <p:tgtEl>
                                          <p:spTgt spid="1031"/>
                                        </p:tgtEl>
                                        <p:attrNameLst>
                                          <p:attrName>ppt_x</p:attrName>
                                        </p:attrNameLst>
                                      </p:cBhvr>
                                      <p:tavLst>
                                        <p:tav tm="0">
                                          <p:val>
                                            <p:strVal val="#ppt_x"/>
                                          </p:val>
                                        </p:tav>
                                        <p:tav tm="100000">
                                          <p:val>
                                            <p:strVal val="#ppt_x"/>
                                          </p:val>
                                        </p:tav>
                                      </p:tavLst>
                                    </p:anim>
                                    <p:anim calcmode="lin" valueType="num">
                                      <p:cBhvr additive="base">
                                        <p:cTn id="68" dur="500" fill="hold"/>
                                        <p:tgtEl>
                                          <p:spTgt spid="103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032"/>
                                        </p:tgtEl>
                                        <p:attrNameLst>
                                          <p:attrName>style.visibility</p:attrName>
                                        </p:attrNameLst>
                                      </p:cBhvr>
                                      <p:to>
                                        <p:strVal val="visible"/>
                                      </p:to>
                                    </p:set>
                                    <p:anim calcmode="lin" valueType="num">
                                      <p:cBhvr additive="base">
                                        <p:cTn id="81" dur="500" fill="hold"/>
                                        <p:tgtEl>
                                          <p:spTgt spid="1032"/>
                                        </p:tgtEl>
                                        <p:attrNameLst>
                                          <p:attrName>ppt_x</p:attrName>
                                        </p:attrNameLst>
                                      </p:cBhvr>
                                      <p:tavLst>
                                        <p:tav tm="0">
                                          <p:val>
                                            <p:strVal val="#ppt_x"/>
                                          </p:val>
                                        </p:tav>
                                        <p:tav tm="100000">
                                          <p:val>
                                            <p:strVal val="#ppt_x"/>
                                          </p:val>
                                        </p:tav>
                                      </p:tavLst>
                                    </p:anim>
                                    <p:anim calcmode="lin" valueType="num">
                                      <p:cBhvr additive="base">
                                        <p:cTn id="8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P spid="1026" grpId="0" animBg="1"/>
      <p:bldP spid="1027" grpId="0" animBg="1"/>
      <p:bldP spid="1028" grpId="0" animBg="1"/>
      <p:bldP spid="1029" grpId="0" animBg="1"/>
      <p:bldP spid="1030" grpId="0" animBg="1"/>
      <p:bldP spid="1031" grpId="0" animBg="1"/>
      <p:bldP spid="1032"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0694" y="1295400"/>
            <a:ext cx="1162306" cy="369332"/>
          </a:xfrm>
          <a:prstGeom prst="rect">
            <a:avLst/>
          </a:prstGeom>
          <a:ln w="12700">
            <a:solidFill>
              <a:schemeClr val="tx1"/>
            </a:solidFill>
          </a:ln>
        </p:spPr>
        <p:txBody>
          <a:bodyPr wrap="none">
            <a:spAutoFit/>
          </a:bodyPr>
          <a:lstStyle/>
          <a:p>
            <a:pPr algn="ctr"/>
            <a:r>
              <a:rPr lang="en-US" b="1" dirty="0"/>
              <a:t>Wear Cap </a:t>
            </a:r>
            <a:endParaRPr lang="en-US" dirty="0"/>
          </a:p>
        </p:txBody>
      </p:sp>
      <p:sp>
        <p:nvSpPr>
          <p:cNvPr id="3" name="Rectangle 4"/>
          <p:cNvSpPr>
            <a:spLocks noChangeArrowheads="1"/>
          </p:cNvSpPr>
          <p:nvPr/>
        </p:nvSpPr>
        <p:spPr bwMode="auto">
          <a:xfrm>
            <a:off x="1418136" y="1927086"/>
            <a:ext cx="5943600" cy="369332"/>
          </a:xfrm>
          <a:prstGeom prst="rect">
            <a:avLst/>
          </a:prstGeom>
          <a:noFill/>
          <a:ln w="127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dirty="0"/>
              <a:t>Wear eye shield</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3682788" y="2570440"/>
            <a:ext cx="1764522"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n-US" b="1" dirty="0"/>
              <a:t>Wear face shield</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6"/>
          <p:cNvSpPr>
            <a:spLocks noChangeArrowheads="1"/>
          </p:cNvSpPr>
          <p:nvPr/>
        </p:nvSpPr>
        <p:spPr bwMode="auto">
          <a:xfrm>
            <a:off x="1159332" y="3256240"/>
            <a:ext cx="6712671"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n-US" b="1" dirty="0"/>
              <a:t>Wear 2nd pair of the gloves – should cover free end of arms of gown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2579707" y="3942040"/>
            <a:ext cx="4342215"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n-US" b="1" dirty="0"/>
              <a:t>Check gown fitness with help of companion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Down Arrow 7"/>
          <p:cNvSpPr/>
          <p:nvPr/>
        </p:nvSpPr>
        <p:spPr>
          <a:xfrm>
            <a:off x="4313736" y="2330172"/>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313736" y="2939772"/>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313736" y="3625572"/>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343400" y="16764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457200" y="274638"/>
            <a:ext cx="8229600" cy="487362"/>
          </a:xfrm>
          <a:prstGeom prst="rect">
            <a:avLst/>
          </a:prstGeom>
          <a:ln w="12700">
            <a:solidFill>
              <a:schemeClr val="tx1"/>
            </a:solid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mj-lt"/>
                <a:ea typeface="+mj-ea"/>
                <a:cs typeface="+mj-cs"/>
              </a:rPr>
              <a:t>Steps of Donning PPE (Cont..)</a:t>
            </a:r>
            <a:endParaRPr kumimoji="0" lang="en-US" sz="2800" b="0" i="0" u="none" strike="noStrike" kern="1200" cap="none" spc="0" normalizeH="0" baseline="0" noProof="0" dirty="0" smtClean="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P spid="9" grpId="0" animBg="1"/>
      <p:bldP spid="10" grpId="0" animBg="1"/>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ln w="12700">
            <a:solidFill>
              <a:schemeClr val="tx1"/>
            </a:solidFill>
          </a:ln>
        </p:spPr>
        <p:txBody>
          <a:bodyPr>
            <a:noAutofit/>
          </a:bodyPr>
          <a:lstStyle/>
          <a:p>
            <a:r>
              <a:rPr lang="en-US" sz="2800" b="1" dirty="0">
                <a:solidFill>
                  <a:srgbClr val="FF0000"/>
                </a:solidFill>
              </a:rPr>
              <a:t>Steps of </a:t>
            </a:r>
            <a:r>
              <a:rPr lang="en-US" sz="2800" b="1" dirty="0" smtClean="0">
                <a:solidFill>
                  <a:srgbClr val="FF0000"/>
                </a:solidFill>
              </a:rPr>
              <a:t>Doffing </a:t>
            </a:r>
            <a:r>
              <a:rPr lang="en-US" sz="2800" b="1" dirty="0">
                <a:solidFill>
                  <a:srgbClr val="FF0000"/>
                </a:solidFill>
              </a:rPr>
              <a:t>PPE</a:t>
            </a:r>
            <a:endParaRPr lang="en-US" sz="2800" dirty="0">
              <a:solidFill>
                <a:srgbClr val="FF0000"/>
              </a:solidFill>
            </a:endParaRPr>
          </a:p>
        </p:txBody>
      </p:sp>
      <p:sp>
        <p:nvSpPr>
          <p:cNvPr id="1025" name="Rectangle 1"/>
          <p:cNvSpPr>
            <a:spLocks noChangeArrowheads="1"/>
          </p:cNvSpPr>
          <p:nvPr/>
        </p:nvSpPr>
        <p:spPr bwMode="auto">
          <a:xfrm>
            <a:off x="2971800" y="1082189"/>
            <a:ext cx="2692660"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n-US" b="1" dirty="0"/>
              <a:t>Sanitize hands with gloves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762000" y="1688068"/>
            <a:ext cx="7391400" cy="369332"/>
          </a:xfrm>
          <a:prstGeom prst="rect">
            <a:avLst/>
          </a:prstGeom>
          <a:noFill/>
          <a:ln w="127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en-US" b="1" dirty="0"/>
              <a:t>Sit on Designated dirty chair </a:t>
            </a:r>
            <a:endParaRPr lang="en-US" dirty="0"/>
          </a:p>
        </p:txBody>
      </p:sp>
      <p:sp>
        <p:nvSpPr>
          <p:cNvPr id="1027" name="Rectangle 3"/>
          <p:cNvSpPr>
            <a:spLocks noChangeArrowheads="1"/>
          </p:cNvSpPr>
          <p:nvPr/>
        </p:nvSpPr>
        <p:spPr bwMode="auto">
          <a:xfrm>
            <a:off x="304800" y="2325469"/>
            <a:ext cx="8305800" cy="646331"/>
          </a:xfrm>
          <a:prstGeom prst="rect">
            <a:avLst/>
          </a:prstGeom>
          <a:noFill/>
          <a:ln w="127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dirty="0"/>
              <a:t>Remove shoe covers by touching outer surface and discard in yellow bin. Perform hand hygiene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457200" y="3276600"/>
            <a:ext cx="7696200" cy="369332"/>
          </a:xfrm>
          <a:prstGeom prst="rect">
            <a:avLst/>
          </a:prstGeom>
          <a:noFill/>
          <a:ln w="127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dirty="0"/>
              <a:t>Remove outer gloves, discard in yellow bin and perform hand hygiene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1143000" y="3974068"/>
            <a:ext cx="6238887"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lvl="0"/>
            <a:r>
              <a:rPr lang="en-US" b="1" dirty="0"/>
              <a:t>Remove gown, discard in yellow bin and perform hand hygiene </a:t>
            </a:r>
            <a:endParaRPr lang="en-US" dirty="0"/>
          </a:p>
        </p:txBody>
      </p:sp>
      <p:sp>
        <p:nvSpPr>
          <p:cNvPr id="1030" name="Rectangle 6"/>
          <p:cNvSpPr>
            <a:spLocks noChangeArrowheads="1"/>
          </p:cNvSpPr>
          <p:nvPr/>
        </p:nvSpPr>
        <p:spPr bwMode="auto">
          <a:xfrm>
            <a:off x="990600" y="4659868"/>
            <a:ext cx="6675482"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lvl="0"/>
            <a:r>
              <a:rPr lang="en-US" b="1" dirty="0"/>
              <a:t>Remove face shield, discard in yellow bin and perform hand hygiene</a:t>
            </a:r>
            <a:endParaRPr lang="en-US" dirty="0"/>
          </a:p>
        </p:txBody>
      </p:sp>
      <p:sp>
        <p:nvSpPr>
          <p:cNvPr id="1031" name="Rectangle 7"/>
          <p:cNvSpPr>
            <a:spLocks noChangeArrowheads="1"/>
          </p:cNvSpPr>
          <p:nvPr/>
        </p:nvSpPr>
        <p:spPr bwMode="auto">
          <a:xfrm>
            <a:off x="174136" y="5257800"/>
            <a:ext cx="8665064"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lvl="0"/>
            <a:r>
              <a:rPr lang="en-US" b="1" dirty="0"/>
              <a:t>Remove eye shield by holding the straps, discard in yellow bin and perform hand hygiene</a:t>
            </a:r>
            <a:endParaRPr lang="en-US" dirty="0"/>
          </a:p>
        </p:txBody>
      </p:sp>
      <p:sp>
        <p:nvSpPr>
          <p:cNvPr id="1032" name="Rectangle 8"/>
          <p:cNvSpPr>
            <a:spLocks noChangeArrowheads="1"/>
          </p:cNvSpPr>
          <p:nvPr/>
        </p:nvSpPr>
        <p:spPr bwMode="auto">
          <a:xfrm>
            <a:off x="1843111" y="6031468"/>
            <a:ext cx="5993372"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n-US" b="1" dirty="0"/>
              <a:t>Remove cap, discard in yellow bin and perform hand hygiene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Down Arrow 11"/>
          <p:cNvSpPr/>
          <p:nvPr/>
        </p:nvSpPr>
        <p:spPr>
          <a:xfrm>
            <a:off x="4267200" y="14478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267200" y="20574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4267200" y="29718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4267200" y="37338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267200" y="43434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4267200" y="50292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4267200" y="57150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4267200" y="64008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27"/>
                                        </p:tgtEl>
                                        <p:attrNameLst>
                                          <p:attrName>style.visibility</p:attrName>
                                        </p:attrNameLst>
                                      </p:cBhvr>
                                      <p:to>
                                        <p:strVal val="visible"/>
                                      </p:to>
                                    </p:set>
                                    <p:anim calcmode="lin" valueType="num">
                                      <p:cBhvr additive="base">
                                        <p:cTn id="27" dur="500" fill="hold"/>
                                        <p:tgtEl>
                                          <p:spTgt spid="1027"/>
                                        </p:tgtEl>
                                        <p:attrNameLst>
                                          <p:attrName>ppt_x</p:attrName>
                                        </p:attrNameLst>
                                      </p:cBhvr>
                                      <p:tavLst>
                                        <p:tav tm="0">
                                          <p:val>
                                            <p:strVal val="#ppt_x"/>
                                          </p:val>
                                        </p:tav>
                                        <p:tav tm="100000">
                                          <p:val>
                                            <p:strVal val="#ppt_x"/>
                                          </p:val>
                                        </p:tav>
                                      </p:tavLst>
                                    </p:anim>
                                    <p:anim calcmode="lin" valueType="num">
                                      <p:cBhvr additive="base">
                                        <p:cTn id="28" dur="500" fill="hold"/>
                                        <p:tgtEl>
                                          <p:spTgt spid="10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29"/>
                                        </p:tgtEl>
                                        <p:attrNameLst>
                                          <p:attrName>style.visibility</p:attrName>
                                        </p:attrNameLst>
                                      </p:cBhvr>
                                      <p:to>
                                        <p:strVal val="visible"/>
                                      </p:to>
                                    </p:set>
                                    <p:anim calcmode="lin" valueType="num">
                                      <p:cBhvr additive="base">
                                        <p:cTn id="47" dur="500" fill="hold"/>
                                        <p:tgtEl>
                                          <p:spTgt spid="1029"/>
                                        </p:tgtEl>
                                        <p:attrNameLst>
                                          <p:attrName>ppt_x</p:attrName>
                                        </p:attrNameLst>
                                      </p:cBhvr>
                                      <p:tavLst>
                                        <p:tav tm="0">
                                          <p:val>
                                            <p:strVal val="#ppt_x"/>
                                          </p:val>
                                        </p:tav>
                                        <p:tav tm="100000">
                                          <p:val>
                                            <p:strVal val="#ppt_x"/>
                                          </p:val>
                                        </p:tav>
                                      </p:tavLst>
                                    </p:anim>
                                    <p:anim calcmode="lin" valueType="num">
                                      <p:cBhvr additive="base">
                                        <p:cTn id="48" dur="500" fill="hold"/>
                                        <p:tgtEl>
                                          <p:spTgt spid="10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30"/>
                                        </p:tgtEl>
                                        <p:attrNameLst>
                                          <p:attrName>style.visibility</p:attrName>
                                        </p:attrNameLst>
                                      </p:cBhvr>
                                      <p:to>
                                        <p:strVal val="visible"/>
                                      </p:to>
                                    </p:set>
                                    <p:anim calcmode="lin" valueType="num">
                                      <p:cBhvr additive="base">
                                        <p:cTn id="57" dur="500" fill="hold"/>
                                        <p:tgtEl>
                                          <p:spTgt spid="1030"/>
                                        </p:tgtEl>
                                        <p:attrNameLst>
                                          <p:attrName>ppt_x</p:attrName>
                                        </p:attrNameLst>
                                      </p:cBhvr>
                                      <p:tavLst>
                                        <p:tav tm="0">
                                          <p:val>
                                            <p:strVal val="#ppt_x"/>
                                          </p:val>
                                        </p:tav>
                                        <p:tav tm="100000">
                                          <p:val>
                                            <p:strVal val="#ppt_x"/>
                                          </p:val>
                                        </p:tav>
                                      </p:tavLst>
                                    </p:anim>
                                    <p:anim calcmode="lin" valueType="num">
                                      <p:cBhvr additive="base">
                                        <p:cTn id="58" dur="500" fill="hold"/>
                                        <p:tgtEl>
                                          <p:spTgt spid="103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31"/>
                                        </p:tgtEl>
                                        <p:attrNameLst>
                                          <p:attrName>style.visibility</p:attrName>
                                        </p:attrNameLst>
                                      </p:cBhvr>
                                      <p:to>
                                        <p:strVal val="visible"/>
                                      </p:to>
                                    </p:set>
                                    <p:anim calcmode="lin" valueType="num">
                                      <p:cBhvr additive="base">
                                        <p:cTn id="67" dur="500" fill="hold"/>
                                        <p:tgtEl>
                                          <p:spTgt spid="1031"/>
                                        </p:tgtEl>
                                        <p:attrNameLst>
                                          <p:attrName>ppt_x</p:attrName>
                                        </p:attrNameLst>
                                      </p:cBhvr>
                                      <p:tavLst>
                                        <p:tav tm="0">
                                          <p:val>
                                            <p:strVal val="#ppt_x"/>
                                          </p:val>
                                        </p:tav>
                                        <p:tav tm="100000">
                                          <p:val>
                                            <p:strVal val="#ppt_x"/>
                                          </p:val>
                                        </p:tav>
                                      </p:tavLst>
                                    </p:anim>
                                    <p:anim calcmode="lin" valueType="num">
                                      <p:cBhvr additive="base">
                                        <p:cTn id="68" dur="500" fill="hold"/>
                                        <p:tgtEl>
                                          <p:spTgt spid="103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032"/>
                                        </p:tgtEl>
                                        <p:attrNameLst>
                                          <p:attrName>style.visibility</p:attrName>
                                        </p:attrNameLst>
                                      </p:cBhvr>
                                      <p:to>
                                        <p:strVal val="visible"/>
                                      </p:to>
                                    </p:set>
                                    <p:anim calcmode="lin" valueType="num">
                                      <p:cBhvr additive="base">
                                        <p:cTn id="81" dur="500" fill="hold"/>
                                        <p:tgtEl>
                                          <p:spTgt spid="1032"/>
                                        </p:tgtEl>
                                        <p:attrNameLst>
                                          <p:attrName>ppt_x</p:attrName>
                                        </p:attrNameLst>
                                      </p:cBhvr>
                                      <p:tavLst>
                                        <p:tav tm="0">
                                          <p:val>
                                            <p:strVal val="#ppt_x"/>
                                          </p:val>
                                        </p:tav>
                                        <p:tav tm="100000">
                                          <p:val>
                                            <p:strVal val="#ppt_x"/>
                                          </p:val>
                                        </p:tav>
                                      </p:tavLst>
                                    </p:anim>
                                    <p:anim calcmode="lin" valueType="num">
                                      <p:cBhvr additive="base">
                                        <p:cTn id="8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P spid="1026" grpId="0" animBg="1"/>
      <p:bldP spid="1027" grpId="0" animBg="1"/>
      <p:bldP spid="1028" grpId="0" animBg="1"/>
      <p:bldP spid="1029" grpId="0" animBg="1"/>
      <p:bldP spid="1030" grpId="0" animBg="1"/>
      <p:bldP spid="1031" grpId="0" animBg="1"/>
      <p:bldP spid="1032"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5159" y="1295400"/>
            <a:ext cx="6815841" cy="369332"/>
          </a:xfrm>
          <a:prstGeom prst="rect">
            <a:avLst/>
          </a:prstGeom>
          <a:ln w="12700">
            <a:solidFill>
              <a:schemeClr val="tx1"/>
            </a:solidFill>
          </a:ln>
        </p:spPr>
        <p:txBody>
          <a:bodyPr wrap="none">
            <a:spAutoFit/>
          </a:bodyPr>
          <a:lstStyle/>
          <a:p>
            <a:pPr algn="ctr"/>
            <a:r>
              <a:rPr lang="en-US" b="1" dirty="0"/>
              <a:t>Remove inner gloves, discard in yellow bin and perform hand hygiene</a:t>
            </a:r>
            <a:endParaRPr lang="en-US" dirty="0"/>
          </a:p>
        </p:txBody>
      </p:sp>
      <p:sp>
        <p:nvSpPr>
          <p:cNvPr id="3" name="Rectangle 4"/>
          <p:cNvSpPr>
            <a:spLocks noChangeArrowheads="1"/>
          </p:cNvSpPr>
          <p:nvPr/>
        </p:nvSpPr>
        <p:spPr bwMode="auto">
          <a:xfrm>
            <a:off x="1639368" y="1927086"/>
            <a:ext cx="5943600" cy="369332"/>
          </a:xfrm>
          <a:prstGeom prst="rect">
            <a:avLst/>
          </a:prstGeom>
          <a:noFill/>
          <a:ln w="1270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dirty="0"/>
              <a:t>Wear another pair of sterile/unsterile </a:t>
            </a:r>
            <a:r>
              <a:rPr lang="en-US" b="1" dirty="0" smtClean="0"/>
              <a:t>gloves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1440432" y="2570440"/>
            <a:ext cx="6217536" cy="369332"/>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lvl="0"/>
            <a:r>
              <a:rPr lang="en-US" b="1" dirty="0"/>
              <a:t>Remove mask, discard in yellow bin and perform hand hygiene </a:t>
            </a:r>
            <a:endParaRPr lang="en-US" dirty="0"/>
          </a:p>
        </p:txBody>
      </p:sp>
      <p:sp>
        <p:nvSpPr>
          <p:cNvPr id="5" name="Rectangle 6"/>
          <p:cNvSpPr>
            <a:spLocks noChangeArrowheads="1"/>
          </p:cNvSpPr>
          <p:nvPr/>
        </p:nvSpPr>
        <p:spPr bwMode="auto">
          <a:xfrm>
            <a:off x="1395724" y="3240852"/>
            <a:ext cx="6369308" cy="400110"/>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n-US" sz="2000" b="1" dirty="0"/>
              <a:t>Sit on clean chair and clean your shoes with alcohol </a:t>
            </a:r>
            <a:r>
              <a:rPr lang="en-US" sz="2000" b="1" dirty="0" smtClean="0"/>
              <a:t>swabs</a:t>
            </a:r>
            <a:endParaRPr lang="en-US" sz="2000" dirty="0"/>
          </a:p>
        </p:txBody>
      </p:sp>
      <p:sp>
        <p:nvSpPr>
          <p:cNvPr id="6" name="Rectangle 7"/>
          <p:cNvSpPr>
            <a:spLocks noChangeArrowheads="1"/>
          </p:cNvSpPr>
          <p:nvPr/>
        </p:nvSpPr>
        <p:spPr bwMode="auto">
          <a:xfrm>
            <a:off x="1592832" y="3926652"/>
            <a:ext cx="5909054" cy="400110"/>
          </a:xfrm>
          <a:prstGeom prst="rect">
            <a:avLst/>
          </a:prstGeom>
          <a:noFill/>
          <a:ln w="12700">
            <a:solidFill>
              <a:schemeClr val="tx1"/>
            </a:solidFill>
            <a:miter lim="800000"/>
            <a:headEnd/>
            <a:tailEnd/>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n-US" sz="2000" b="1" dirty="0"/>
              <a:t>Remove last pair of gloves and perform hand hygiene </a:t>
            </a:r>
            <a:endParaRPr lang="en-US" sz="2000" dirty="0"/>
          </a:p>
        </p:txBody>
      </p:sp>
      <p:sp>
        <p:nvSpPr>
          <p:cNvPr id="8" name="Down Arrow 7"/>
          <p:cNvSpPr/>
          <p:nvPr/>
        </p:nvSpPr>
        <p:spPr>
          <a:xfrm>
            <a:off x="4313736" y="2330172"/>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313736" y="2939772"/>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313736" y="3625572"/>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343400" y="1676400"/>
            <a:ext cx="76200" cy="228600"/>
          </a:xfrm>
          <a:prstGeom prst="downArrow">
            <a:avLst/>
          </a:prstGeom>
          <a:solidFill>
            <a:schemeClr val="accent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457200" y="274638"/>
            <a:ext cx="8229600" cy="487362"/>
          </a:xfrm>
          <a:prstGeom prst="rect">
            <a:avLst/>
          </a:prstGeom>
          <a:ln w="12700">
            <a:solidFill>
              <a:schemeClr val="tx1"/>
            </a:solid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mj-lt"/>
                <a:ea typeface="+mj-ea"/>
                <a:cs typeface="+mj-cs"/>
              </a:rPr>
              <a:t>Steps of Donning PPE (Cont..)</a:t>
            </a:r>
            <a:endParaRPr kumimoji="0" lang="en-US" sz="2800" b="0" i="0" u="none" strike="noStrike" kern="1200" cap="none" spc="0" normalizeH="0" baseline="0" noProof="0" dirty="0" smtClean="0">
              <a:ln>
                <a:noFill/>
              </a:ln>
              <a:solidFill>
                <a:srgbClr val="FF000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P spid="9" grpId="0" animBg="1"/>
      <p:bldP spid="10"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 </a:t>
            </a:r>
          </a:p>
        </p:txBody>
      </p:sp>
      <p:sp>
        <p:nvSpPr>
          <p:cNvPr id="3" name="Content Placeholder 2"/>
          <p:cNvSpPr>
            <a:spLocks noGrp="1"/>
          </p:cNvSpPr>
          <p:nvPr>
            <p:ph idx="1"/>
          </p:nvPr>
        </p:nvSpPr>
        <p:spPr/>
        <p:txBody>
          <a:bodyPr>
            <a:normAutofit/>
          </a:bodyPr>
          <a:lstStyle/>
          <a:p>
            <a:pPr algn="ctr">
              <a:buNone/>
            </a:pPr>
            <a:r>
              <a:rPr lang="en-US" sz="28700" b="1" dirty="0">
                <a:solidFill>
                  <a:srgbClr val="FF0000"/>
                </a:solidFill>
              </a:rPr>
              <a:t>?</a:t>
            </a:r>
          </a:p>
        </p:txBody>
      </p:sp>
      <p:sp>
        <p:nvSpPr>
          <p:cNvPr id="4" name="Rectangle 3"/>
          <p:cNvSpPr/>
          <p:nvPr/>
        </p:nvSpPr>
        <p:spPr>
          <a:xfrm>
            <a:off x="2214546" y="571480"/>
            <a:ext cx="4500594" cy="769441"/>
          </a:xfrm>
          <a:prstGeom prst="rect">
            <a:avLst/>
          </a:prstGeom>
        </p:spPr>
        <p:txBody>
          <a:bodyPr wrap="square">
            <a:spAutoFit/>
          </a:bodyPr>
          <a:lstStyle/>
          <a:p>
            <a:pPr algn="ctr"/>
            <a:r>
              <a:rPr lang="en-US" sz="4400" b="1" dirty="0" smtClean="0">
                <a:solidFill>
                  <a:srgbClr val="FF3300"/>
                </a:solidFill>
                <a:latin typeface="+mj-lt"/>
              </a:rPr>
              <a:t>Any Questions?</a:t>
            </a:r>
            <a:endParaRPr lang="en-US" sz="4400" dirty="0">
              <a:latin typeface="+mj-l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571744"/>
            <a:ext cx="7772400" cy="1470025"/>
          </a:xfrm>
        </p:spPr>
        <p:txBody>
          <a:bodyPr>
            <a:normAutofit fontScale="90000"/>
          </a:bodyPr>
          <a:lstStyle/>
          <a:p>
            <a:r>
              <a:rPr lang="en-US" b="1" dirty="0" smtClean="0">
                <a:solidFill>
                  <a:srgbClr val="FF0000"/>
                </a:solidFill>
              </a:rPr>
              <a:t>Clinical presentation of COVID-19 </a:t>
            </a:r>
            <a:br>
              <a:rPr lang="en-US" b="1" dirty="0" smtClean="0">
                <a:solidFill>
                  <a:srgbClr val="FF0000"/>
                </a:solidFill>
              </a:rPr>
            </a:br>
            <a:r>
              <a:rPr lang="en-US" b="1" dirty="0" smtClean="0">
                <a:solidFill>
                  <a:srgbClr val="FF0000"/>
                </a:solidFill>
              </a:rPr>
              <a:t>in pediatric population</a:t>
            </a:r>
            <a:endParaRPr lang="en-US" b="1" dirty="0">
              <a:solidFill>
                <a:srgbClr val="FF0000"/>
              </a:solidFill>
            </a:endParaRPr>
          </a:p>
        </p:txBody>
      </p:sp>
      <p:sp>
        <p:nvSpPr>
          <p:cNvPr id="3" name="Subtitle 2"/>
          <p:cNvSpPr>
            <a:spLocks noGrp="1"/>
          </p:cNvSpPr>
          <p:nvPr>
            <p:ph type="subTitle" idx="1"/>
          </p:nvPr>
        </p:nvSpPr>
        <p:spPr>
          <a:xfrm>
            <a:off x="1285852" y="1142984"/>
            <a:ext cx="6400800" cy="1143008"/>
          </a:xfrm>
        </p:spPr>
        <p:txBody>
          <a:bodyPr>
            <a:normAutofit/>
          </a:bodyPr>
          <a:lstStyle/>
          <a:p>
            <a:r>
              <a:rPr lang="en-US" sz="4800" b="1" dirty="0">
                <a:solidFill>
                  <a:srgbClr val="0033CC"/>
                </a:solidFill>
              </a:rPr>
              <a:t>(Module </a:t>
            </a:r>
            <a:r>
              <a:rPr lang="en-US" sz="4800" b="1" dirty="0" smtClean="0">
                <a:solidFill>
                  <a:srgbClr val="0033CC"/>
                </a:solidFill>
              </a:rPr>
              <a:t>10)</a:t>
            </a:r>
            <a:endParaRPr lang="en-US" sz="4800" b="1" dirty="0">
              <a:solidFill>
                <a:srgbClr val="0033CC"/>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b="1" dirty="0" smtClean="0">
                <a:solidFill>
                  <a:srgbClr val="FF0000"/>
                </a:solidFill>
              </a:rPr>
              <a:t>Expected learning after this talk…</a:t>
            </a:r>
          </a:p>
        </p:txBody>
      </p:sp>
      <p:sp>
        <p:nvSpPr>
          <p:cNvPr id="21507" name="Content Placeholder 2"/>
          <p:cNvSpPr>
            <a:spLocks noGrp="1"/>
          </p:cNvSpPr>
          <p:nvPr>
            <p:ph idx="1"/>
          </p:nvPr>
        </p:nvSpPr>
        <p:spPr/>
        <p:txBody>
          <a:bodyPr/>
          <a:lstStyle/>
          <a:p>
            <a:pPr eaLnBrk="1" hangingPunct="1"/>
            <a:r>
              <a:rPr lang="en-US" altLang="en-US" b="1" dirty="0" smtClean="0"/>
              <a:t>Identification of pediatric symptoms/signs </a:t>
            </a:r>
          </a:p>
          <a:p>
            <a:pPr eaLnBrk="1" hangingPunct="1"/>
            <a:r>
              <a:rPr lang="en-US" altLang="en-US" b="1" dirty="0" smtClean="0"/>
              <a:t>Comparison of clinical presentation of this disease in pediatric versus adult population</a:t>
            </a:r>
          </a:p>
          <a:p>
            <a:pPr eaLnBrk="1" hangingPunct="1"/>
            <a:r>
              <a:rPr lang="en-US" altLang="en-US" b="1" dirty="0" smtClean="0"/>
              <a:t>Grades of clinical presentation of COVID-19 disease in pediatric population</a:t>
            </a:r>
          </a:p>
          <a:p>
            <a:pPr eaLnBrk="1" hangingPunct="1"/>
            <a:r>
              <a:rPr lang="en-US" altLang="en-US" b="1" dirty="0" smtClean="0"/>
              <a:t>What are the findings of few of recent studies on pediatric COVID-19 disease </a:t>
            </a:r>
          </a:p>
          <a:p>
            <a:pPr eaLnBrk="1" hangingPunct="1"/>
            <a:r>
              <a:rPr lang="en-US" altLang="en-US" b="1" dirty="0" smtClean="0"/>
              <a:t>Outlines of management.</a:t>
            </a:r>
          </a:p>
          <a:p>
            <a:pPr eaLnBrk="1" hangingPunct="1"/>
            <a:endParaRPr lang="en-US" altLang="en-US" b="1" dirty="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dirty="0" smtClean="0">
                <a:solidFill>
                  <a:srgbClr val="FF0000"/>
                </a:solidFill>
              </a:rPr>
              <a:t>Prerequisite…. </a:t>
            </a:r>
            <a:r>
              <a:rPr lang="en-US" sz="3600" b="1" dirty="0" smtClean="0">
                <a:solidFill>
                  <a:srgbClr val="FF0000"/>
                </a:solidFill>
              </a:rPr>
              <a:t>To know</a:t>
            </a:r>
            <a:r>
              <a:rPr lang="en-US" b="1" dirty="0" smtClean="0">
                <a:solidFill>
                  <a:srgbClr val="FF0000"/>
                </a:solidFill>
              </a:rPr>
              <a:t>..</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anose="020B0604020202020204" pitchFamily="34" charset="0"/>
              <a:buChar char="•"/>
              <a:defRPr/>
            </a:pPr>
            <a:r>
              <a:rPr lang="en-US" b="1" dirty="0" smtClean="0"/>
              <a:t>All the general information about COVID-19 disease and most of the epidemiological points are common between children and adults population.</a:t>
            </a:r>
          </a:p>
          <a:p>
            <a:pPr eaLnBrk="1" fontAlgn="auto" hangingPunct="1">
              <a:spcAft>
                <a:spcPts val="0"/>
              </a:spcAft>
              <a:buFont typeface="Arial" panose="020B0604020202020204" pitchFamily="34" charset="0"/>
              <a:buChar char="•"/>
              <a:defRPr/>
            </a:pPr>
            <a:r>
              <a:rPr lang="en-US" b="1" dirty="0" smtClean="0"/>
              <a:t>Therefore it is must to have listened and understood the details of SARS-COV2 virus and contacts, suspected contacts, close contacts, sample whom and who is a confirm covid-19 case </a:t>
            </a:r>
          </a:p>
          <a:p>
            <a:pPr eaLnBrk="1" fontAlgn="auto" hangingPunct="1">
              <a:spcAft>
                <a:spcPts val="0"/>
              </a:spcAft>
              <a:buFont typeface="Arial" panose="020B0604020202020204" pitchFamily="34" charset="0"/>
              <a:buChar char="•"/>
              <a:defRPr/>
            </a:pPr>
            <a:r>
              <a:rPr lang="en-US" b="1" dirty="0" smtClean="0"/>
              <a:t>All the precautions, social distancing, masks and hand hygiene and cough </a:t>
            </a:r>
            <a:r>
              <a:rPr lang="en-US" b="1" dirty="0" err="1" smtClean="0"/>
              <a:t>attequettes</a:t>
            </a:r>
            <a:r>
              <a:rPr lang="en-US" b="1" dirty="0" smtClean="0"/>
              <a:t> etc….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solidFill>
                  <a:srgbClr val="FF0000"/>
                </a:solidFill>
              </a:rPr>
              <a:t>Symptoms/signs</a:t>
            </a:r>
            <a:br>
              <a:rPr lang="en-US" b="1" dirty="0" smtClean="0">
                <a:solidFill>
                  <a:srgbClr val="FF0000"/>
                </a:solidFill>
              </a:rPr>
            </a:br>
            <a:r>
              <a:rPr lang="en-US" b="1" i="1" dirty="0" smtClean="0">
                <a:solidFill>
                  <a:srgbClr val="0033CC"/>
                </a:solidFill>
              </a:rPr>
              <a:t>…</a:t>
            </a:r>
            <a:r>
              <a:rPr lang="en-US" sz="3600" b="1" i="1" dirty="0" smtClean="0">
                <a:solidFill>
                  <a:srgbClr val="0033CC"/>
                </a:solidFill>
              </a:rPr>
              <a:t>similar to other viral respiratory illnesses</a:t>
            </a:r>
          </a:p>
        </p:txBody>
      </p:sp>
      <p:sp>
        <p:nvSpPr>
          <p:cNvPr id="25603" name="Content Placeholder 2"/>
          <p:cNvSpPr>
            <a:spLocks noGrp="1"/>
          </p:cNvSpPr>
          <p:nvPr>
            <p:ph idx="1"/>
          </p:nvPr>
        </p:nvSpPr>
        <p:spPr>
          <a:xfrm>
            <a:off x="457200" y="1600200"/>
            <a:ext cx="8229600" cy="5257800"/>
          </a:xfrm>
        </p:spPr>
        <p:txBody>
          <a:bodyPr/>
          <a:lstStyle/>
          <a:p>
            <a:pPr eaLnBrk="1" hangingPunct="1"/>
            <a:r>
              <a:rPr lang="en-US" altLang="en-US" b="1" dirty="0" smtClean="0"/>
              <a:t>Fever: 41%</a:t>
            </a:r>
          </a:p>
          <a:p>
            <a:pPr eaLnBrk="1" hangingPunct="1"/>
            <a:r>
              <a:rPr lang="en-US" altLang="en-US" b="1" dirty="0" smtClean="0"/>
              <a:t>Cough</a:t>
            </a:r>
          </a:p>
          <a:p>
            <a:pPr eaLnBrk="1" hangingPunct="1"/>
            <a:r>
              <a:rPr lang="en-US" altLang="en-US" b="1" dirty="0" smtClean="0"/>
              <a:t>Nasal congestion</a:t>
            </a:r>
          </a:p>
          <a:p>
            <a:pPr eaLnBrk="1" hangingPunct="1"/>
            <a:r>
              <a:rPr lang="en-US" altLang="en-US" b="1" dirty="0" smtClean="0"/>
              <a:t>Sore throat</a:t>
            </a:r>
          </a:p>
          <a:p>
            <a:pPr eaLnBrk="1" hangingPunct="1"/>
            <a:r>
              <a:rPr lang="en-US" altLang="en-US" b="1" dirty="0" smtClean="0"/>
              <a:t>Nasal congestion</a:t>
            </a:r>
          </a:p>
          <a:p>
            <a:pPr eaLnBrk="1" hangingPunct="1"/>
            <a:r>
              <a:rPr lang="en-US" altLang="en-US" b="1" dirty="0" smtClean="0"/>
              <a:t>Asymptomatic</a:t>
            </a:r>
          </a:p>
          <a:p>
            <a:pPr eaLnBrk="1" hangingPunct="1"/>
            <a:r>
              <a:rPr lang="en-US" altLang="en-US" b="1" dirty="0" smtClean="0">
                <a:solidFill>
                  <a:srgbClr val="008000"/>
                </a:solidFill>
              </a:rPr>
              <a:t>Children may be hypoxic without being breathless initially</a:t>
            </a:r>
          </a:p>
          <a:p>
            <a:pPr eaLnBrk="1" hangingPunct="1">
              <a:buFont typeface="Arial" charset="0"/>
              <a:buNone/>
            </a:pPr>
            <a:endParaRPr lang="en-US" altLang="en-US" b="1" dirty="0" smtClean="0">
              <a:solidFill>
                <a:srgbClr val="F40C9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3300"/>
                </a:solidFill>
              </a:rPr>
              <a:t>Corona Virus and co-morbidities </a:t>
            </a:r>
          </a:p>
        </p:txBody>
      </p:sp>
      <p:sp>
        <p:nvSpPr>
          <p:cNvPr id="3" name="Content Placeholder 2"/>
          <p:cNvSpPr>
            <a:spLocks noGrp="1"/>
          </p:cNvSpPr>
          <p:nvPr>
            <p:ph idx="1"/>
          </p:nvPr>
        </p:nvSpPr>
        <p:spPr>
          <a:xfrm>
            <a:off x="457200" y="1295400"/>
            <a:ext cx="8458200" cy="5181600"/>
          </a:xfrm>
        </p:spPr>
        <p:txBody>
          <a:bodyPr>
            <a:normAutofit lnSpcReduction="10000"/>
          </a:bodyPr>
          <a:lstStyle/>
          <a:p>
            <a:pPr>
              <a:buNone/>
            </a:pPr>
            <a:r>
              <a:rPr lang="en-US" b="1" dirty="0">
                <a:solidFill>
                  <a:srgbClr val="0033CC"/>
                </a:solidFill>
              </a:rPr>
              <a:t>More Lethal in persons with low immunity status </a:t>
            </a:r>
          </a:p>
          <a:p>
            <a:r>
              <a:rPr lang="en-US" b="1" dirty="0"/>
              <a:t>Diabetes Mellitus </a:t>
            </a:r>
          </a:p>
          <a:p>
            <a:r>
              <a:rPr lang="en-US" b="1" dirty="0"/>
              <a:t>Chronic Kidney Disease </a:t>
            </a:r>
          </a:p>
          <a:p>
            <a:r>
              <a:rPr lang="en-US" b="1" dirty="0"/>
              <a:t>Immune Suppression </a:t>
            </a:r>
          </a:p>
          <a:p>
            <a:r>
              <a:rPr lang="en-US" b="1" dirty="0"/>
              <a:t>Transplant Patients </a:t>
            </a:r>
          </a:p>
          <a:p>
            <a:r>
              <a:rPr lang="en-US" b="1" dirty="0"/>
              <a:t>Cancer Chemotherapy </a:t>
            </a:r>
          </a:p>
          <a:p>
            <a:r>
              <a:rPr lang="en-US" b="1" dirty="0"/>
              <a:t>Malnutrition </a:t>
            </a:r>
          </a:p>
          <a:p>
            <a:r>
              <a:rPr lang="en-US" b="1" dirty="0"/>
              <a:t>Cardiac disease (Hypertension) </a:t>
            </a:r>
          </a:p>
          <a:p>
            <a:r>
              <a:rPr lang="en-US" b="1" dirty="0"/>
              <a:t>Extremes of age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solidFill>
                  <a:srgbClr val="FF0000"/>
                </a:solidFill>
              </a:rPr>
              <a:t>Few uncommon other symptoms/signs…</a:t>
            </a:r>
          </a:p>
        </p:txBody>
      </p:sp>
      <p:sp>
        <p:nvSpPr>
          <p:cNvPr id="27651" name="Content Placeholder 2"/>
          <p:cNvSpPr>
            <a:spLocks noGrp="1"/>
          </p:cNvSpPr>
          <p:nvPr>
            <p:ph idx="1"/>
          </p:nvPr>
        </p:nvSpPr>
        <p:spPr/>
        <p:txBody>
          <a:bodyPr/>
          <a:lstStyle/>
          <a:p>
            <a:pPr eaLnBrk="1" hangingPunct="1"/>
            <a:r>
              <a:rPr lang="en-US" altLang="en-US" b="1" dirty="0" err="1" smtClean="0">
                <a:solidFill>
                  <a:srgbClr val="0033CC"/>
                </a:solidFill>
              </a:rPr>
              <a:t>Diarrhoea</a:t>
            </a:r>
            <a:endParaRPr lang="en-US" altLang="en-US" b="1" dirty="0" smtClean="0">
              <a:solidFill>
                <a:srgbClr val="0033CC"/>
              </a:solidFill>
            </a:endParaRPr>
          </a:p>
          <a:p>
            <a:pPr eaLnBrk="1" hangingPunct="1"/>
            <a:r>
              <a:rPr lang="en-US" altLang="en-US" b="1" dirty="0" smtClean="0"/>
              <a:t>Nausea/vomiting</a:t>
            </a:r>
          </a:p>
          <a:p>
            <a:pPr eaLnBrk="1" hangingPunct="1"/>
            <a:r>
              <a:rPr lang="en-US" altLang="en-US" b="1" dirty="0" smtClean="0"/>
              <a:t>Fatigue</a:t>
            </a:r>
          </a:p>
          <a:p>
            <a:pPr eaLnBrk="1" hangingPunct="1"/>
            <a:r>
              <a:rPr lang="en-US" altLang="en-US" b="1" dirty="0" smtClean="0"/>
              <a:t>Headache</a:t>
            </a:r>
          </a:p>
          <a:p>
            <a:pPr eaLnBrk="1" hangingPunct="1"/>
            <a:r>
              <a:rPr lang="en-US" altLang="en-US" b="1" dirty="0" err="1" smtClean="0"/>
              <a:t>Myalgia</a:t>
            </a:r>
            <a:endParaRPr lang="en-US" altLang="en-US" b="1" dirty="0" smtClean="0"/>
          </a:p>
          <a:p>
            <a:pPr eaLnBrk="1" hangingPunct="1"/>
            <a:r>
              <a:rPr lang="en-US" altLang="en-US" b="1" dirty="0" smtClean="0"/>
              <a:t>Poor feeding or poor appetite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smtClean="0">
                <a:solidFill>
                  <a:srgbClr val="FF0000"/>
                </a:solidFill>
              </a:rPr>
              <a:t>Difference from adults in symptoms/signs</a:t>
            </a:r>
          </a:p>
        </p:txBody>
      </p:sp>
      <p:sp>
        <p:nvSpPr>
          <p:cNvPr id="29699" name="Content Placeholder 2"/>
          <p:cNvSpPr>
            <a:spLocks noGrp="1"/>
          </p:cNvSpPr>
          <p:nvPr>
            <p:ph idx="1"/>
          </p:nvPr>
        </p:nvSpPr>
        <p:spPr/>
        <p:txBody>
          <a:bodyPr>
            <a:normAutofit lnSpcReduction="10000"/>
          </a:bodyPr>
          <a:lstStyle/>
          <a:p>
            <a:pPr eaLnBrk="1" hangingPunct="1"/>
            <a:r>
              <a:rPr lang="en-US" altLang="en-US" b="1" dirty="0" smtClean="0"/>
              <a:t>Fever and cough may not present at the beginning of disease</a:t>
            </a:r>
          </a:p>
          <a:p>
            <a:pPr eaLnBrk="1" hangingPunct="1"/>
            <a:endParaRPr lang="en-US" altLang="en-US" b="1" dirty="0" smtClean="0"/>
          </a:p>
          <a:p>
            <a:pPr eaLnBrk="1" hangingPunct="1"/>
            <a:r>
              <a:rPr lang="en-US" altLang="en-US" b="1" dirty="0" smtClean="0"/>
              <a:t>Initial presentation may be only gastrointestinal  symptoms</a:t>
            </a:r>
          </a:p>
          <a:p>
            <a:pPr eaLnBrk="1" hangingPunct="1"/>
            <a:endParaRPr lang="en-US" altLang="en-US" b="1" dirty="0" smtClean="0"/>
          </a:p>
          <a:p>
            <a:pPr eaLnBrk="1" hangingPunct="1"/>
            <a:r>
              <a:rPr lang="en-US" altLang="en-US" b="1" dirty="0" smtClean="0"/>
              <a:t>Asymptomatic initial phase are not uncommon (So… important epidemiological repercussions!)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IN" altLang="en-US" b="1" dirty="0" smtClean="0">
                <a:solidFill>
                  <a:srgbClr val="FF0000"/>
                </a:solidFill>
              </a:rPr>
              <a:t>Reports from large studies..</a:t>
            </a:r>
          </a:p>
        </p:txBody>
      </p:sp>
      <p:sp>
        <p:nvSpPr>
          <p:cNvPr id="31747" name="Content Placeholder 2"/>
          <p:cNvSpPr>
            <a:spLocks noGrp="1"/>
          </p:cNvSpPr>
          <p:nvPr>
            <p:ph idx="1"/>
          </p:nvPr>
        </p:nvSpPr>
        <p:spPr>
          <a:xfrm>
            <a:off x="603250" y="1600200"/>
            <a:ext cx="8229600" cy="4708525"/>
          </a:xfrm>
          <a:ln w="19050">
            <a:solidFill>
              <a:schemeClr val="tx1"/>
            </a:solidFill>
          </a:ln>
        </p:spPr>
        <p:txBody>
          <a:bodyPr/>
          <a:lstStyle/>
          <a:p>
            <a:pPr marL="0" indent="0" eaLnBrk="1" hangingPunct="1">
              <a:buFont typeface="Arial" charset="0"/>
              <a:buNone/>
            </a:pPr>
            <a:r>
              <a:rPr lang="en-IN" altLang="en-US" dirty="0" smtClean="0"/>
              <a:t> </a:t>
            </a:r>
            <a:r>
              <a:rPr lang="en-IN" altLang="en-US" b="1" dirty="0" smtClean="0">
                <a:solidFill>
                  <a:srgbClr val="0033CC"/>
                </a:solidFill>
              </a:rPr>
              <a:t>status		presentation	     percentage</a:t>
            </a:r>
          </a:p>
          <a:p>
            <a:pPr marL="400050" lvl="1" indent="0" eaLnBrk="1" hangingPunct="1">
              <a:buFont typeface="Arial" charset="0"/>
              <a:buNone/>
            </a:pPr>
            <a:r>
              <a:rPr lang="en-IN" altLang="en-US" sz="1600" b="1" dirty="0" smtClean="0"/>
              <a:t>Asymptomatic	         </a:t>
            </a:r>
            <a:r>
              <a:rPr lang="en-US" altLang="en-US" sz="1600" b="1" dirty="0" smtClean="0"/>
              <a:t>No clinical signs/symptoms,                                4%</a:t>
            </a:r>
          </a:p>
          <a:p>
            <a:pPr marL="400050" lvl="1" indent="0" eaLnBrk="1" hangingPunct="1">
              <a:buFont typeface="Arial" charset="0"/>
              <a:buNone/>
            </a:pPr>
            <a:r>
              <a:rPr lang="en-US" altLang="en-US" sz="1600" b="1" dirty="0" smtClean="0"/>
              <a:t>		         Normal imaging</a:t>
            </a:r>
          </a:p>
          <a:p>
            <a:pPr marL="0" indent="0" eaLnBrk="1" hangingPunct="1">
              <a:buFont typeface="Arial" charset="0"/>
              <a:buNone/>
            </a:pPr>
            <a:r>
              <a:rPr lang="en-IN" altLang="en-US" sz="1600" b="1" dirty="0" smtClean="0"/>
              <a:t>        Mild		          M</a:t>
            </a:r>
            <a:r>
              <a:rPr lang="en-US" altLang="en-US" sz="1600" b="1" dirty="0" err="1" smtClean="0"/>
              <a:t>ild</a:t>
            </a:r>
            <a:r>
              <a:rPr lang="en-US" altLang="en-US" sz="1600" b="1" dirty="0" smtClean="0"/>
              <a:t> symptoms, including fever,	           51%</a:t>
            </a:r>
          </a:p>
          <a:p>
            <a:pPr marL="0" indent="0" eaLnBrk="1" hangingPunct="1">
              <a:buFont typeface="Arial" charset="0"/>
              <a:buNone/>
            </a:pPr>
            <a:r>
              <a:rPr lang="en-US" altLang="en-US" sz="1600" b="1" dirty="0" smtClean="0"/>
              <a:t>		          fatigue, </a:t>
            </a:r>
            <a:r>
              <a:rPr lang="en-US" altLang="en-US" sz="1600" b="1" dirty="0" err="1" smtClean="0"/>
              <a:t>myalgia</a:t>
            </a:r>
            <a:r>
              <a:rPr lang="en-US" altLang="en-US" sz="1600" b="1" dirty="0" smtClean="0"/>
              <a:t>, cough</a:t>
            </a:r>
          </a:p>
          <a:p>
            <a:pPr marL="0" indent="0" eaLnBrk="1" hangingPunct="1">
              <a:buFont typeface="Arial" charset="0"/>
              <a:buNone/>
            </a:pPr>
            <a:endParaRPr lang="en-IN" altLang="en-US" sz="1600" b="1" dirty="0" smtClean="0"/>
          </a:p>
          <a:p>
            <a:pPr marL="0" indent="0" eaLnBrk="1" hangingPunct="1">
              <a:buFont typeface="Arial" charset="0"/>
              <a:buNone/>
            </a:pPr>
            <a:r>
              <a:rPr lang="en-IN" altLang="en-US" sz="1600" b="1" dirty="0" smtClean="0"/>
              <a:t>        Moderate	          P</a:t>
            </a:r>
            <a:r>
              <a:rPr lang="en-US" altLang="en-US" sz="1600" b="1" dirty="0" err="1" smtClean="0"/>
              <a:t>neumonia</a:t>
            </a:r>
            <a:r>
              <a:rPr lang="en-US" altLang="en-US" sz="1600" b="1" dirty="0" smtClean="0"/>
              <a:t> with symptoms or                            39%</a:t>
            </a:r>
          </a:p>
          <a:p>
            <a:pPr marL="0" indent="0" eaLnBrk="1" hangingPunct="1">
              <a:buFont typeface="Arial" charset="0"/>
              <a:buNone/>
            </a:pPr>
            <a:r>
              <a:rPr lang="en-US" altLang="en-US" sz="1600" b="1" dirty="0" smtClean="0"/>
              <a:t>		          subclinical disease with </a:t>
            </a:r>
          </a:p>
          <a:p>
            <a:pPr marL="0" indent="0" eaLnBrk="1" hangingPunct="1">
              <a:buFont typeface="Arial" charset="0"/>
              <a:buNone/>
            </a:pPr>
            <a:r>
              <a:rPr lang="en-US" altLang="en-US" sz="1600" b="1" dirty="0" smtClean="0"/>
              <a:t>		          abnormal chest imaging</a:t>
            </a:r>
          </a:p>
          <a:p>
            <a:pPr marL="0" indent="0" eaLnBrk="1" hangingPunct="1">
              <a:buFont typeface="Arial" charset="0"/>
              <a:buNone/>
            </a:pPr>
            <a:r>
              <a:rPr lang="en-IN" altLang="en-US" sz="1600" b="1" dirty="0" smtClean="0"/>
              <a:t>        Severe 	           D</a:t>
            </a:r>
            <a:r>
              <a:rPr lang="en-US" altLang="en-US" sz="1600" b="1" dirty="0" err="1" smtClean="0"/>
              <a:t>yspnea</a:t>
            </a:r>
            <a:r>
              <a:rPr lang="en-US" altLang="en-US" sz="1600" b="1" dirty="0" smtClean="0"/>
              <a:t>, central cyanosis, hypoxia	              5%</a:t>
            </a:r>
          </a:p>
          <a:p>
            <a:pPr marL="0" indent="0" eaLnBrk="1" hangingPunct="1">
              <a:buFont typeface="Arial" charset="0"/>
              <a:buNone/>
            </a:pPr>
            <a:endParaRPr lang="en-US" altLang="en-US" sz="1600" b="1" dirty="0" smtClean="0"/>
          </a:p>
          <a:p>
            <a:pPr marL="0" indent="0" eaLnBrk="1" hangingPunct="1">
              <a:buFont typeface="Arial" charset="0"/>
              <a:buNone/>
            </a:pPr>
            <a:endParaRPr lang="en-US" altLang="en-US" sz="1600" b="1" dirty="0" smtClean="0"/>
          </a:p>
          <a:p>
            <a:pPr marL="0" indent="0" eaLnBrk="1" hangingPunct="1">
              <a:buFont typeface="Arial" charset="0"/>
              <a:buNone/>
            </a:pPr>
            <a:r>
              <a:rPr lang="en-US" altLang="en-US" sz="1600" b="1" dirty="0" smtClean="0"/>
              <a:t>         Critical	           Acute respiratory distress syndrome	             0.6%</a:t>
            </a:r>
          </a:p>
          <a:p>
            <a:pPr marL="0" indent="0" eaLnBrk="1" hangingPunct="1">
              <a:buFont typeface="Arial" charset="0"/>
              <a:buNone/>
            </a:pPr>
            <a:r>
              <a:rPr lang="en-US" altLang="en-US" sz="1600" b="1" dirty="0" smtClean="0"/>
              <a:t>		           [ARDS], respiratory failure, shock, </a:t>
            </a:r>
          </a:p>
          <a:p>
            <a:pPr marL="0" indent="0" eaLnBrk="1" hangingPunct="1">
              <a:buFont typeface="Arial" charset="0"/>
              <a:buNone/>
            </a:pPr>
            <a:r>
              <a:rPr lang="en-US" altLang="en-US" sz="1600" b="1" dirty="0" smtClean="0"/>
              <a:t>		           or multi-organ dysfunction</a:t>
            </a:r>
          </a:p>
          <a:p>
            <a:pPr marL="0" indent="0" eaLnBrk="1" hangingPunct="1">
              <a:buFont typeface="Arial" charset="0"/>
              <a:buNone/>
            </a:pPr>
            <a:endParaRPr lang="en-US" altLang="en-US" sz="1600" dirty="0" smtClean="0"/>
          </a:p>
          <a:p>
            <a:pPr marL="0" indent="0" eaLnBrk="1" hangingPunct="1">
              <a:buFont typeface="Arial" charset="0"/>
              <a:buNone/>
            </a:pPr>
            <a:endParaRPr lang="en-IN" altLang="en-US" sz="1600" dirty="0" smtClean="0"/>
          </a:p>
        </p:txBody>
      </p:sp>
      <p:sp>
        <p:nvSpPr>
          <p:cNvPr id="18" name="Rectangle 17"/>
          <p:cNvSpPr/>
          <p:nvPr/>
        </p:nvSpPr>
        <p:spPr>
          <a:xfrm>
            <a:off x="620713" y="1600200"/>
            <a:ext cx="8221662" cy="472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IN" sz="2400" b="1" dirty="0"/>
              <a:t>    </a:t>
            </a:r>
          </a:p>
        </p:txBody>
      </p:sp>
      <p:cxnSp>
        <p:nvCxnSpPr>
          <p:cNvPr id="20" name="Straight Arrow Connector 19"/>
          <p:cNvCxnSpPr/>
          <p:nvPr/>
        </p:nvCxnSpPr>
        <p:spPr>
          <a:xfrm flipH="1">
            <a:off x="609600" y="2743200"/>
            <a:ext cx="82232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15950" y="2133600"/>
            <a:ext cx="82756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15950" y="3657600"/>
            <a:ext cx="82169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03250" y="4476750"/>
            <a:ext cx="8229600" cy="365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03250" y="5334000"/>
            <a:ext cx="821531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819400" y="1600200"/>
            <a:ext cx="76200" cy="47085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477000" y="1600200"/>
            <a:ext cx="0" cy="47323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IN" altLang="en-US" b="1" dirty="0" smtClean="0">
                <a:solidFill>
                  <a:srgbClr val="FF0000"/>
                </a:solidFill>
              </a:rPr>
              <a:t>Reports from studies..</a:t>
            </a:r>
          </a:p>
        </p:txBody>
      </p:sp>
      <p:sp>
        <p:nvSpPr>
          <p:cNvPr id="33795" name="Content Placeholder 2"/>
          <p:cNvSpPr>
            <a:spLocks noGrp="1"/>
          </p:cNvSpPr>
          <p:nvPr>
            <p:ph idx="1"/>
          </p:nvPr>
        </p:nvSpPr>
        <p:spPr/>
        <p:txBody>
          <a:bodyPr/>
          <a:lstStyle/>
          <a:p>
            <a:pPr eaLnBrk="1" hangingPunct="1"/>
            <a:r>
              <a:rPr lang="en-IN" altLang="en-US" b="1" dirty="0" smtClean="0"/>
              <a:t>Incubation period-14 days (like adults),     China </a:t>
            </a:r>
            <a:r>
              <a:rPr lang="en-IN" altLang="en-US" b="1" dirty="0" smtClean="0">
                <a:sym typeface="Wingdings" pitchFamily="2" charset="2"/>
              </a:rPr>
              <a:t>2-14 days (average 5.9 days)</a:t>
            </a:r>
          </a:p>
          <a:p>
            <a:pPr eaLnBrk="1" hangingPunct="1"/>
            <a:r>
              <a:rPr lang="en-IN" altLang="en-US" b="1" dirty="0" smtClean="0">
                <a:sym typeface="Wingdings" pitchFamily="2" charset="2"/>
              </a:rPr>
              <a:t>Children of all ages at risk</a:t>
            </a:r>
          </a:p>
          <a:p>
            <a:pPr eaLnBrk="1" hangingPunct="1"/>
            <a:r>
              <a:rPr lang="en-IN" altLang="en-US" b="1" dirty="0" smtClean="0">
                <a:sym typeface="Wingdings" pitchFamily="2" charset="2"/>
              </a:rPr>
              <a:t>Prevalence of asymptomatic infection is less understood</a:t>
            </a:r>
          </a:p>
          <a:p>
            <a:pPr eaLnBrk="1" hangingPunct="1"/>
            <a:r>
              <a:rPr lang="en-IN" altLang="en-US" b="1" dirty="0" smtClean="0">
                <a:sym typeface="Wingdings" pitchFamily="2" charset="2"/>
              </a:rPr>
              <a:t>Duration of </a:t>
            </a:r>
            <a:r>
              <a:rPr lang="en-IN" altLang="en-US" b="1" dirty="0" err="1" smtClean="0">
                <a:sym typeface="Wingdings" pitchFamily="2" charset="2"/>
              </a:rPr>
              <a:t>presymptomatic</a:t>
            </a:r>
            <a:r>
              <a:rPr lang="en-IN" altLang="en-US" b="1" dirty="0" smtClean="0">
                <a:sym typeface="Wingdings" pitchFamily="2" charset="2"/>
              </a:rPr>
              <a:t> period not well known</a:t>
            </a:r>
          </a:p>
          <a:p>
            <a:pPr eaLnBrk="1" hangingPunct="1"/>
            <a:endParaRPr lang="en-IN" altLang="en-US" b="1" dirty="0" smtClean="0">
              <a:sym typeface="Wingdings" pitchFamily="2" charset="2"/>
            </a:endParaRPr>
          </a:p>
          <a:p>
            <a:pPr eaLnBrk="1" hangingPunct="1"/>
            <a:endParaRPr lang="en-IN" altLang="en-US" b="1" dirty="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0"/>
            <a:ext cx="8229600" cy="1143000"/>
          </a:xfrm>
        </p:spPr>
        <p:txBody>
          <a:bodyPr/>
          <a:lstStyle/>
          <a:p>
            <a:pPr eaLnBrk="1" hangingPunct="1"/>
            <a:r>
              <a:rPr lang="en-IN" altLang="en-US" b="1" dirty="0" smtClean="0">
                <a:solidFill>
                  <a:srgbClr val="FF0000"/>
                </a:solidFill>
              </a:rPr>
              <a:t>Reports from studies..</a:t>
            </a:r>
          </a:p>
        </p:txBody>
      </p:sp>
      <p:sp>
        <p:nvSpPr>
          <p:cNvPr id="35843" name="Content Placeholder 2"/>
          <p:cNvSpPr>
            <a:spLocks noGrp="1"/>
          </p:cNvSpPr>
          <p:nvPr>
            <p:ph idx="1"/>
          </p:nvPr>
        </p:nvSpPr>
        <p:spPr>
          <a:xfrm>
            <a:off x="471488" y="1177925"/>
            <a:ext cx="8229600" cy="5070475"/>
          </a:xfrm>
        </p:spPr>
        <p:txBody>
          <a:bodyPr/>
          <a:lstStyle/>
          <a:p>
            <a:pPr eaLnBrk="1" hangingPunct="1"/>
            <a:r>
              <a:rPr lang="en-IN" altLang="en-US" b="1" dirty="0" smtClean="0"/>
              <a:t>Mostly transmission by household exposure</a:t>
            </a:r>
          </a:p>
          <a:p>
            <a:pPr eaLnBrk="1" hangingPunct="1"/>
            <a:endParaRPr lang="en-IN" altLang="en-US" b="1" dirty="0" smtClean="0"/>
          </a:p>
          <a:p>
            <a:pPr eaLnBrk="1" hangingPunct="1"/>
            <a:r>
              <a:rPr lang="en-IN" altLang="en-US" b="1" dirty="0" smtClean="0"/>
              <a:t>Infants at higher risk of severe disease. (amongst </a:t>
            </a:r>
            <a:r>
              <a:rPr lang="en-IN" altLang="en-US" b="1" dirty="0" err="1" smtClean="0"/>
              <a:t>pediatric</a:t>
            </a:r>
            <a:r>
              <a:rPr lang="en-IN" altLang="en-US" b="1" dirty="0" smtClean="0"/>
              <a:t> age group lesser the age more predilection to develop severe disease).</a:t>
            </a:r>
          </a:p>
          <a:p>
            <a:pPr eaLnBrk="1" hangingPunct="1"/>
            <a:endParaRPr lang="en-IN" altLang="en-US" b="1" dirty="0" smtClean="0"/>
          </a:p>
          <a:p>
            <a:pPr eaLnBrk="1" hangingPunct="1"/>
            <a:r>
              <a:rPr lang="en-IN" altLang="en-US" b="1" dirty="0" smtClean="0"/>
              <a:t>Amongst </a:t>
            </a:r>
            <a:r>
              <a:rPr lang="en-IN" altLang="en-US" b="1" dirty="0" err="1" smtClean="0"/>
              <a:t>pediatric</a:t>
            </a:r>
            <a:r>
              <a:rPr lang="en-IN" altLang="en-US" b="1" dirty="0" smtClean="0"/>
              <a:t> age group rate of hospitalization more in infants or with co-morbidities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tLang="en-US" b="1" dirty="0" smtClean="0">
                <a:solidFill>
                  <a:srgbClr val="FF0000"/>
                </a:solidFill>
              </a:rPr>
              <a:t>Disease Burden..</a:t>
            </a:r>
            <a:endParaRPr lang="en-IN" altLang="en-US" b="1" dirty="0" smtClean="0">
              <a:solidFill>
                <a:srgbClr val="FF0000"/>
              </a:solidFill>
            </a:endParaRPr>
          </a:p>
        </p:txBody>
      </p:sp>
      <p:sp>
        <p:nvSpPr>
          <p:cNvPr id="37891" name="Content Placeholder 2"/>
          <p:cNvSpPr>
            <a:spLocks noGrp="1"/>
          </p:cNvSpPr>
          <p:nvPr>
            <p:ph idx="1"/>
          </p:nvPr>
        </p:nvSpPr>
        <p:spPr/>
        <p:txBody>
          <a:bodyPr/>
          <a:lstStyle/>
          <a:p>
            <a:pPr eaLnBrk="1" hangingPunct="1"/>
            <a:r>
              <a:rPr lang="en-US" altLang="en-US" b="1" dirty="0" smtClean="0"/>
              <a:t>Relatively fewer cases in children than adults</a:t>
            </a:r>
          </a:p>
          <a:p>
            <a:pPr eaLnBrk="1" hangingPunct="1"/>
            <a:endParaRPr lang="en-US" altLang="en-US" b="1" dirty="0" smtClean="0"/>
          </a:p>
          <a:p>
            <a:pPr eaLnBrk="1" hangingPunct="1"/>
            <a:r>
              <a:rPr lang="en-US" altLang="en-US" b="1" dirty="0" smtClean="0"/>
              <a:t>Complications milder cause ? </a:t>
            </a:r>
            <a:r>
              <a:rPr lang="en-US" altLang="en-US" b="1" dirty="0" smtClean="0">
                <a:sym typeface="Wingdings" pitchFamily="2" charset="2"/>
              </a:rPr>
              <a:t> perhaps virus affinity more towards Upper Resp. Tract.</a:t>
            </a:r>
          </a:p>
          <a:p>
            <a:pPr eaLnBrk="1" hangingPunct="1"/>
            <a:endParaRPr lang="en-US" altLang="en-US" b="1" dirty="0" smtClean="0">
              <a:sym typeface="Wingdings" pitchFamily="2" charset="2"/>
            </a:endParaRPr>
          </a:p>
          <a:p>
            <a:pPr eaLnBrk="1" hangingPunct="1"/>
            <a:r>
              <a:rPr lang="en-US" altLang="en-US" b="1" dirty="0" smtClean="0">
                <a:sym typeface="Wingdings" pitchFamily="2" charset="2"/>
              </a:rPr>
              <a:t>Disease burden 0.8% to 2.2% of confirmed cases</a:t>
            </a:r>
            <a:endParaRPr lang="en-US" altLang="en-US" b="1" dirty="0" smtClean="0"/>
          </a:p>
          <a:p>
            <a:pPr eaLnBrk="1" hangingPunct="1"/>
            <a:endParaRPr lang="en-US" altLang="en-US" b="1" dirty="0" smtClean="0"/>
          </a:p>
          <a:p>
            <a:pPr eaLnBrk="1" hangingPunct="1"/>
            <a:endParaRPr lang="en-IN" altLang="en-US" b="1" dirty="0"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b="1" dirty="0" smtClean="0">
                <a:solidFill>
                  <a:srgbClr val="FF0000"/>
                </a:solidFill>
              </a:rPr>
              <a:t>Reports from studies:</a:t>
            </a:r>
            <a:endParaRPr lang="en-IN" altLang="en-US" b="1" dirty="0" smtClean="0">
              <a:solidFill>
                <a:srgbClr val="FF0000"/>
              </a:solidFill>
            </a:endParaRPr>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b="1" dirty="0" smtClean="0"/>
          </a:p>
          <a:p>
            <a:pPr>
              <a:buFont typeface="Arial" panose="020B0604020202020204" pitchFamily="34" charset="0"/>
              <a:buChar char="•"/>
              <a:defRPr/>
            </a:pPr>
            <a:r>
              <a:rPr lang="en-US" b="1" dirty="0" smtClean="0"/>
              <a:t>Limited data for pediatric ages, findings not </a:t>
            </a:r>
          </a:p>
          <a:p>
            <a:pPr marL="0" indent="0">
              <a:buFont typeface="Arial" panose="020B0604020202020204" pitchFamily="34" charset="0"/>
              <a:buNone/>
              <a:defRPr/>
            </a:pPr>
            <a:r>
              <a:rPr lang="en-US" b="1" dirty="0"/>
              <a:t> </a:t>
            </a:r>
            <a:r>
              <a:rPr lang="en-US" b="1" dirty="0" smtClean="0"/>
              <a:t>   specific for COVID-19</a:t>
            </a:r>
          </a:p>
          <a:p>
            <a:pPr>
              <a:buFont typeface="Arial" panose="020B0604020202020204" pitchFamily="34" charset="0"/>
              <a:buChar char="•"/>
              <a:defRPr/>
            </a:pPr>
            <a:endParaRPr lang="en-US" b="1" dirty="0"/>
          </a:p>
          <a:p>
            <a:pPr>
              <a:buFont typeface="Arial" panose="020B0604020202020204" pitchFamily="34" charset="0"/>
              <a:buChar char="•"/>
              <a:defRPr/>
            </a:pPr>
            <a:r>
              <a:rPr lang="en-US" b="1" dirty="0" smtClean="0"/>
              <a:t>Leucocyte abnormalities may not always accompany</a:t>
            </a:r>
            <a:endParaRPr lang="en-IN" b="1"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b="1" dirty="0" smtClean="0">
                <a:solidFill>
                  <a:srgbClr val="FF0000"/>
                </a:solidFill>
              </a:rPr>
              <a:t>Reports from studies:</a:t>
            </a:r>
            <a:endParaRPr lang="en-IN" altLang="en-US" b="1" dirty="0" smtClean="0">
              <a:solidFill>
                <a:srgbClr val="FF0000"/>
              </a:solidFill>
            </a:endParaRPr>
          </a:p>
        </p:txBody>
      </p:sp>
      <p:sp>
        <p:nvSpPr>
          <p:cNvPr id="41987" name="Content Placeholder 2"/>
          <p:cNvSpPr>
            <a:spLocks noGrp="1"/>
          </p:cNvSpPr>
          <p:nvPr>
            <p:ph idx="1"/>
          </p:nvPr>
        </p:nvSpPr>
        <p:spPr/>
        <p:txBody>
          <a:bodyPr/>
          <a:lstStyle/>
          <a:p>
            <a:endParaRPr lang="en-US" altLang="en-US" b="1" dirty="0" smtClean="0"/>
          </a:p>
          <a:p>
            <a:r>
              <a:rPr lang="en-US" altLang="en-US" b="1" dirty="0" smtClean="0"/>
              <a:t>X-ray chest </a:t>
            </a:r>
            <a:r>
              <a:rPr lang="en-US" altLang="en-US" b="1" dirty="0" smtClean="0">
                <a:sym typeface="Wingdings" pitchFamily="2" charset="2"/>
              </a:rPr>
              <a:t> patchy infiltrates            (consistent with viral pneumonia)</a:t>
            </a:r>
          </a:p>
          <a:p>
            <a:r>
              <a:rPr lang="en-US" altLang="en-US" b="1" dirty="0" smtClean="0">
                <a:sym typeface="Wingdings" pitchFamily="2" charset="2"/>
              </a:rPr>
              <a:t>Chest CT Scan Nodular ground glass appearance</a:t>
            </a:r>
          </a:p>
          <a:p>
            <a:r>
              <a:rPr lang="en-US" altLang="en-US" b="1" dirty="0" smtClean="0">
                <a:sym typeface="Wingdings" pitchFamily="2" charset="2"/>
              </a:rPr>
              <a:t>Absent radiographic findings possible</a:t>
            </a:r>
            <a:endParaRPr lang="en-IN" altLang="en-US" b="1" dirty="0"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IN" altLang="en-US" b="1" dirty="0" smtClean="0">
                <a:solidFill>
                  <a:srgbClr val="FF0000"/>
                </a:solidFill>
              </a:rPr>
              <a:t>SARI in children:</a:t>
            </a:r>
          </a:p>
        </p:txBody>
      </p:sp>
      <p:sp>
        <p:nvSpPr>
          <p:cNvPr id="44035" name="Content Placeholder 2"/>
          <p:cNvSpPr>
            <a:spLocks noGrp="1"/>
          </p:cNvSpPr>
          <p:nvPr>
            <p:ph idx="1"/>
          </p:nvPr>
        </p:nvSpPr>
        <p:spPr/>
        <p:txBody>
          <a:bodyPr/>
          <a:lstStyle/>
          <a:p>
            <a:pPr eaLnBrk="1" hangingPunct="1">
              <a:buFont typeface="Wingdings" pitchFamily="2" charset="2"/>
              <a:buChar char="à"/>
            </a:pPr>
            <a:r>
              <a:rPr lang="en-US" altLang="en-US" b="1" dirty="0" smtClean="0">
                <a:solidFill>
                  <a:srgbClr val="000000"/>
                </a:solidFill>
                <a:sym typeface="Wingdings" pitchFamily="2" charset="2"/>
              </a:rPr>
              <a:t>Fever of moderate degree and</a:t>
            </a:r>
          </a:p>
          <a:p>
            <a:pPr eaLnBrk="1" hangingPunct="1">
              <a:buFont typeface="Wingdings" pitchFamily="2" charset="2"/>
              <a:buChar char="à"/>
            </a:pPr>
            <a:r>
              <a:rPr lang="en-US" altLang="en-US" b="1" dirty="0" err="1" smtClean="0">
                <a:solidFill>
                  <a:srgbClr val="000000"/>
                </a:solidFill>
                <a:sym typeface="Wingdings" pitchFamily="2" charset="2"/>
              </a:rPr>
              <a:t>Tachypnea</a:t>
            </a:r>
            <a:r>
              <a:rPr lang="en-US" altLang="en-US" b="1" dirty="0" smtClean="0">
                <a:solidFill>
                  <a:srgbClr val="000000"/>
                </a:solidFill>
                <a:sym typeface="Wingdings" pitchFamily="2" charset="2"/>
              </a:rPr>
              <a:t>/respiratory distress</a:t>
            </a:r>
            <a:endParaRPr lang="en-US" altLang="en-US" b="1" dirty="0" smtClean="0">
              <a:solidFill>
                <a:srgbClr val="000000"/>
              </a:solidFill>
            </a:endParaRPr>
          </a:p>
          <a:p>
            <a:pPr eaLnBrk="1" hangingPunct="1">
              <a:buFont typeface="Arial" charset="0"/>
              <a:buNone/>
            </a:pPr>
            <a:r>
              <a:rPr lang="en-US" altLang="en-US" b="1" dirty="0" smtClean="0">
                <a:solidFill>
                  <a:srgbClr val="000000"/>
                </a:solidFill>
                <a:sym typeface="Wingdings" pitchFamily="2" charset="2"/>
              </a:rPr>
              <a:t>[</a:t>
            </a:r>
            <a:r>
              <a:rPr lang="en-US" altLang="en-US" b="1" dirty="0" smtClean="0">
                <a:solidFill>
                  <a:srgbClr val="000000"/>
                </a:solidFill>
              </a:rPr>
              <a:t>fast breathing:</a:t>
            </a:r>
          </a:p>
          <a:p>
            <a:pPr eaLnBrk="1" hangingPunct="1">
              <a:buFont typeface="Arial" charset="0"/>
              <a:buNone/>
            </a:pPr>
            <a:r>
              <a:rPr lang="en-US" altLang="en-US" b="1" dirty="0" smtClean="0">
                <a:solidFill>
                  <a:srgbClr val="000000"/>
                </a:solidFill>
              </a:rPr>
              <a:t>	 &lt;2 months, </a:t>
            </a:r>
            <a:r>
              <a:rPr lang="en-US" altLang="en-US" b="1" dirty="0" smtClean="0">
                <a:solidFill>
                  <a:srgbClr val="C00000"/>
                </a:solidFill>
              </a:rPr>
              <a:t>≥60; </a:t>
            </a:r>
          </a:p>
          <a:p>
            <a:pPr eaLnBrk="1" hangingPunct="1">
              <a:buFont typeface="Arial" charset="0"/>
              <a:buNone/>
            </a:pPr>
            <a:r>
              <a:rPr lang="en-US" altLang="en-US" b="1" dirty="0" smtClean="0">
                <a:solidFill>
                  <a:srgbClr val="000000"/>
                </a:solidFill>
              </a:rPr>
              <a:t>	2–11 months, </a:t>
            </a:r>
            <a:r>
              <a:rPr lang="en-US" altLang="en-US" b="1" dirty="0" smtClean="0">
                <a:solidFill>
                  <a:srgbClr val="C00000"/>
                </a:solidFill>
              </a:rPr>
              <a:t>≥50; </a:t>
            </a:r>
          </a:p>
          <a:p>
            <a:pPr eaLnBrk="1" hangingPunct="1">
              <a:buFont typeface="Arial" charset="0"/>
              <a:buNone/>
            </a:pPr>
            <a:r>
              <a:rPr lang="en-US" altLang="en-US" b="1" dirty="0" smtClean="0">
                <a:solidFill>
                  <a:srgbClr val="000000"/>
                </a:solidFill>
              </a:rPr>
              <a:t>	1– 5 years, </a:t>
            </a:r>
            <a:r>
              <a:rPr lang="en-US" altLang="en-US" b="1" dirty="0" smtClean="0">
                <a:solidFill>
                  <a:srgbClr val="C00000"/>
                </a:solidFill>
              </a:rPr>
              <a:t>≥40]</a:t>
            </a:r>
          </a:p>
          <a:p>
            <a:endParaRPr lang="en-IN" altLang="en-US" b="1" dirty="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fontScale="90000"/>
          </a:bodyPr>
          <a:lstStyle/>
          <a:p>
            <a:pPr eaLnBrk="1" hangingPunct="1"/>
            <a:r>
              <a:rPr lang="en-US" altLang="en-US" sz="3600" b="1" dirty="0" smtClean="0">
                <a:solidFill>
                  <a:srgbClr val="FF0000"/>
                </a:solidFill>
              </a:rPr>
              <a:t>Clinical syndromes associated with COVID - 19 infection</a:t>
            </a:r>
          </a:p>
        </p:txBody>
      </p:sp>
      <p:sp>
        <p:nvSpPr>
          <p:cNvPr id="27651" name="Content Placeholder 2"/>
          <p:cNvSpPr>
            <a:spLocks noGrp="1"/>
          </p:cNvSpPr>
          <p:nvPr>
            <p:ph idx="1"/>
          </p:nvPr>
        </p:nvSpPr>
        <p:spPr>
          <a:xfrm>
            <a:off x="457200" y="1417637"/>
            <a:ext cx="8229600" cy="4906963"/>
          </a:xfrm>
        </p:spPr>
        <p:txBody>
          <a:bodyPr>
            <a:normAutofit fontScale="92500" lnSpcReduction="20000"/>
          </a:bodyPr>
          <a:lstStyle/>
          <a:p>
            <a:pPr eaLnBrk="1" hangingPunct="1">
              <a:buFont typeface="Arial" panose="020B0604020202020204" pitchFamily="34" charset="0"/>
              <a:buChar char="•"/>
              <a:defRPr/>
            </a:pPr>
            <a:r>
              <a:rPr lang="en-US" altLang="en-US" b="1" dirty="0" smtClean="0"/>
              <a:t>Uncomplicated URI like illness </a:t>
            </a:r>
            <a:r>
              <a:rPr lang="en-US" altLang="en-US" b="1" dirty="0" smtClean="0">
                <a:solidFill>
                  <a:srgbClr val="0033CC"/>
                </a:solidFill>
              </a:rPr>
              <a:t>(?Immunosuppressed?)</a:t>
            </a:r>
          </a:p>
          <a:p>
            <a:pPr eaLnBrk="1" hangingPunct="1">
              <a:buFont typeface="Arial" panose="020B0604020202020204" pitchFamily="34" charset="0"/>
              <a:buChar char="•"/>
              <a:defRPr/>
            </a:pPr>
            <a:r>
              <a:rPr lang="en-US" altLang="en-US" b="1" dirty="0" smtClean="0"/>
              <a:t> </a:t>
            </a:r>
            <a:r>
              <a:rPr lang="en-US" altLang="en-US" b="1" dirty="0"/>
              <a:t>Mild </a:t>
            </a:r>
            <a:r>
              <a:rPr lang="en-US" altLang="en-US" b="1" dirty="0" smtClean="0"/>
              <a:t>illness</a:t>
            </a:r>
          </a:p>
          <a:p>
            <a:pPr eaLnBrk="1" hangingPunct="1">
              <a:buFont typeface="Arial" panose="020B0604020202020204" pitchFamily="34" charset="0"/>
              <a:buChar char="•"/>
              <a:defRPr/>
            </a:pPr>
            <a:r>
              <a:rPr lang="en-US" altLang="en-US" b="1" dirty="0"/>
              <a:t>Severe </a:t>
            </a:r>
            <a:r>
              <a:rPr lang="en-US" altLang="en-US" b="1" dirty="0" smtClean="0"/>
              <a:t>Pneumonia</a:t>
            </a:r>
          </a:p>
          <a:p>
            <a:pPr eaLnBrk="1" hangingPunct="1">
              <a:buFont typeface="Arial" panose="020B0604020202020204" pitchFamily="34" charset="0"/>
              <a:buChar char="•"/>
              <a:defRPr/>
            </a:pPr>
            <a:r>
              <a:rPr lang="en-US" altLang="en-US" b="1" dirty="0" smtClean="0"/>
              <a:t>ARDS</a:t>
            </a:r>
          </a:p>
          <a:p>
            <a:pPr eaLnBrk="1" hangingPunct="1">
              <a:buFont typeface="Arial" panose="020B0604020202020204" pitchFamily="34" charset="0"/>
              <a:buChar char="•"/>
              <a:defRPr/>
            </a:pPr>
            <a:r>
              <a:rPr lang="en-US" altLang="en-US" b="1" dirty="0" smtClean="0"/>
              <a:t>Sepsis</a:t>
            </a:r>
          </a:p>
          <a:p>
            <a:pPr eaLnBrk="1" hangingPunct="1">
              <a:buFont typeface="Arial" panose="020B0604020202020204" pitchFamily="34" charset="0"/>
              <a:buChar char="•"/>
              <a:defRPr/>
            </a:pPr>
            <a:r>
              <a:rPr lang="en-US" altLang="en-US" b="1" dirty="0" smtClean="0"/>
              <a:t>Septic shock</a:t>
            </a:r>
          </a:p>
          <a:p>
            <a:pPr eaLnBrk="1" hangingPunct="1">
              <a:buFont typeface="Arial" panose="020B0604020202020204" pitchFamily="34" charset="0"/>
              <a:buChar char="•"/>
              <a:defRPr/>
            </a:pPr>
            <a:r>
              <a:rPr lang="en-US" altLang="en-US" b="1" dirty="0" smtClean="0"/>
              <a:t>Severer disease in lesser age and co-morbidities</a:t>
            </a:r>
          </a:p>
          <a:p>
            <a:pPr eaLnBrk="1" hangingPunct="1">
              <a:buFont typeface="Arial" panose="020B0604020202020204" pitchFamily="34" charset="0"/>
              <a:buChar char="•"/>
              <a:defRPr/>
            </a:pPr>
            <a:endParaRPr lang="en-US" altLang="en-US" b="1" dirty="0" smtClean="0"/>
          </a:p>
          <a:p>
            <a:pPr eaLnBrk="1" hangingPunct="1">
              <a:buFont typeface="Arial" panose="020B0604020202020204" pitchFamily="34" charset="0"/>
              <a:buNone/>
              <a:defRPr/>
            </a:pPr>
            <a:r>
              <a:rPr lang="en-US" altLang="en-US" b="1" dirty="0" smtClean="0"/>
              <a:t>	</a:t>
            </a:r>
            <a:endParaRPr lang="en-US" altLang="en-US" b="1" dirty="0" smtClean="0">
              <a:solidFill>
                <a:srgbClr val="C0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TotalTime>
  <Words>9996</Words>
  <Application>Microsoft Office PowerPoint</Application>
  <PresentationFormat>On-screen Show (4:3)</PresentationFormat>
  <Paragraphs>1404</Paragraphs>
  <Slides>226</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226</vt:i4>
      </vt:variant>
    </vt:vector>
  </HeadingPairs>
  <TitlesOfParts>
    <vt:vector size="228" baseType="lpstr">
      <vt:lpstr>Office Theme</vt:lpstr>
      <vt:lpstr>Acrobat Document</vt:lpstr>
      <vt:lpstr>Integral University,  integral college of Nursing Lucknow COVID 19 – Training Modules </vt:lpstr>
      <vt:lpstr>Welcome and Introductions</vt:lpstr>
      <vt:lpstr>Slide 3</vt:lpstr>
      <vt:lpstr>Safe Learning Environment</vt:lpstr>
      <vt:lpstr>Educational Format</vt:lpstr>
      <vt:lpstr>COVID 19 – Overview, Global Scenario and Immunity Booster</vt:lpstr>
      <vt:lpstr>Global Scenario</vt:lpstr>
      <vt:lpstr>About Corona </vt:lpstr>
      <vt:lpstr>Corona Virus and co-morbidities </vt:lpstr>
      <vt:lpstr>Corona Virus and Immunity </vt:lpstr>
      <vt:lpstr>Corona Virus and Immunity </vt:lpstr>
      <vt:lpstr>Corona Virus and Immunity - AYUSH Recommendation  </vt:lpstr>
      <vt:lpstr>Here some ideas to stay healthy</vt:lpstr>
      <vt:lpstr> </vt:lpstr>
      <vt:lpstr>Summary</vt:lpstr>
      <vt:lpstr>Clinical Presentation, Prophylaxis and Treatment in adults with Complications</vt:lpstr>
      <vt:lpstr>Learning objectives</vt:lpstr>
      <vt:lpstr>Introduction</vt:lpstr>
      <vt:lpstr>Transmission</vt:lpstr>
      <vt:lpstr>Clinical Features</vt:lpstr>
      <vt:lpstr>Clinical Features</vt:lpstr>
      <vt:lpstr>Spectrum of disease activity</vt:lpstr>
      <vt:lpstr>Case Definition (When to suspect?)</vt:lpstr>
      <vt:lpstr>Case Definition (When to suspect?)</vt:lpstr>
      <vt:lpstr>Confirmed Case</vt:lpstr>
      <vt:lpstr>Close Contacts </vt:lpstr>
      <vt:lpstr>Close Contacts </vt:lpstr>
      <vt:lpstr>Recommendations for sample collection</vt:lpstr>
      <vt:lpstr>Current recommended diagnostic modality for COVID-19</vt:lpstr>
      <vt:lpstr>Recommendations for sample collection</vt:lpstr>
      <vt:lpstr> </vt:lpstr>
      <vt:lpstr>Slide 32</vt:lpstr>
      <vt:lpstr>Prophylaxis</vt:lpstr>
      <vt:lpstr>Treatment-Mild disease</vt:lpstr>
      <vt:lpstr>Treatment-Moderate/ severe disease</vt:lpstr>
      <vt:lpstr>Chloroquine / hydroxychloroquine</vt:lpstr>
      <vt:lpstr>When to discharge patient ??</vt:lpstr>
      <vt:lpstr>Conclusion</vt:lpstr>
      <vt:lpstr>Any Questions?</vt:lpstr>
      <vt:lpstr>Summary</vt:lpstr>
      <vt:lpstr>HOW TO CONFIRM COVID 19:  Sample Collection, Packing &amp; Transport</vt:lpstr>
      <vt:lpstr>Learning Objectives</vt:lpstr>
      <vt:lpstr>General Precautions</vt:lpstr>
      <vt:lpstr>WHOM TO TEST AND WHEN TO TEST; GUIDELINES OF ICMR 09.4.2020</vt:lpstr>
      <vt:lpstr>Whom To Test And When To Test; Guidelines Of ICMR For Pregnant Females</vt:lpstr>
      <vt:lpstr>Retesting strategy for COVID 19 PCR positive patients as per ICMR</vt:lpstr>
      <vt:lpstr>Labeling of Specimens</vt:lpstr>
      <vt:lpstr>Requisition form</vt:lpstr>
      <vt:lpstr>Slide 49</vt:lpstr>
      <vt:lpstr>USE Personal Protective Equipments for Sample collection </vt:lpstr>
      <vt:lpstr>Nasal Swab Collection</vt:lpstr>
      <vt:lpstr>Throat Swab collection</vt:lpstr>
      <vt:lpstr>Transport Conditions</vt:lpstr>
      <vt:lpstr>Packaging &amp; Transport at KGMU</vt:lpstr>
      <vt:lpstr>Acceptance Criteria</vt:lpstr>
      <vt:lpstr>Rejection Criteria:</vt:lpstr>
      <vt:lpstr>Learning Objectives</vt:lpstr>
      <vt:lpstr> </vt:lpstr>
      <vt:lpstr>Summary</vt:lpstr>
      <vt:lpstr>Hand hygiene, Donning &amp; Doffing of Mask</vt:lpstr>
      <vt:lpstr>Learning Objectives</vt:lpstr>
      <vt:lpstr>Hand Hygiene</vt:lpstr>
      <vt:lpstr>WHY is hand hygiene required`?</vt:lpstr>
      <vt:lpstr>Slide 64</vt:lpstr>
      <vt:lpstr>When is hand hygiene a must?</vt:lpstr>
      <vt:lpstr>WHICH: Hand wash or hand rub?</vt:lpstr>
      <vt:lpstr>Hand wash recommendations:</vt:lpstr>
      <vt:lpstr>Steps of hand rub/Hand wash</vt:lpstr>
      <vt:lpstr>Why do we need steps of hand hygiene?</vt:lpstr>
      <vt:lpstr>Slide 70</vt:lpstr>
      <vt:lpstr>Respiratory hygiene</vt:lpstr>
      <vt:lpstr>Type of Mask</vt:lpstr>
      <vt:lpstr>How to wear face Mask with side straps?</vt:lpstr>
      <vt:lpstr>N 95 Mask</vt:lpstr>
      <vt:lpstr>Slide 75</vt:lpstr>
      <vt:lpstr>How to wear mask?</vt:lpstr>
      <vt:lpstr>Learning Objectives</vt:lpstr>
      <vt:lpstr> </vt:lpstr>
      <vt:lpstr>Summary</vt:lpstr>
      <vt:lpstr>Donning and Doffing PPE</vt:lpstr>
      <vt:lpstr>Steps of Donning PPE</vt:lpstr>
      <vt:lpstr>Slide 82</vt:lpstr>
      <vt:lpstr>Steps of Doffing PPE</vt:lpstr>
      <vt:lpstr>Slide 84</vt:lpstr>
      <vt:lpstr> </vt:lpstr>
      <vt:lpstr>Clinical presentation of COVID-19  in pediatric population</vt:lpstr>
      <vt:lpstr>Expected learning after this talk…</vt:lpstr>
      <vt:lpstr>Prerequisite…. To know..</vt:lpstr>
      <vt:lpstr>Symptoms/signs …similar to other viral respiratory illnesses</vt:lpstr>
      <vt:lpstr>Few uncommon other symptoms/signs…</vt:lpstr>
      <vt:lpstr>Difference from adults in symptoms/signs</vt:lpstr>
      <vt:lpstr>Reports from large studies..</vt:lpstr>
      <vt:lpstr>Reports from studies..</vt:lpstr>
      <vt:lpstr>Reports from studies..</vt:lpstr>
      <vt:lpstr>Disease Burden..</vt:lpstr>
      <vt:lpstr>Reports from studies:</vt:lpstr>
      <vt:lpstr>Reports from studies:</vt:lpstr>
      <vt:lpstr>SARI in children:</vt:lpstr>
      <vt:lpstr>Clinical syndromes associated with COVID - 19 infection</vt:lpstr>
      <vt:lpstr>Investigations…</vt:lpstr>
      <vt:lpstr>Supportive therapy</vt:lpstr>
      <vt:lpstr>ICU Requirements in COVID</vt:lpstr>
      <vt:lpstr>Boston Children …(one of associated hospitals)</vt:lpstr>
      <vt:lpstr>Other Therapeutic Measures: </vt:lpstr>
      <vt:lpstr>Lopinavir/ Ritonavir to be considered in Laboratory confirmed cases of COVID – 19 when the following criteria are met: </vt:lpstr>
      <vt:lpstr> </vt:lpstr>
      <vt:lpstr>To Summarise: Try and recollect that…</vt:lpstr>
      <vt:lpstr>Slide 108</vt:lpstr>
      <vt:lpstr>Clinical presentation of COVID-19  in Pregnant Women</vt:lpstr>
      <vt:lpstr>Learning Objectives</vt:lpstr>
      <vt:lpstr>Risk </vt:lpstr>
      <vt:lpstr>Mother-baby Transmission</vt:lpstr>
      <vt:lpstr>Signs/Symptoms</vt:lpstr>
      <vt:lpstr>Clinical course:</vt:lpstr>
      <vt:lpstr>Clinical course:</vt:lpstr>
      <vt:lpstr>Clinical course:</vt:lpstr>
      <vt:lpstr>Clinical course:</vt:lpstr>
      <vt:lpstr>Clinical course:</vt:lpstr>
      <vt:lpstr>Tenets of Management</vt:lpstr>
      <vt:lpstr>During Antenatal Period</vt:lpstr>
      <vt:lpstr>Care when Patient comes for Admission</vt:lpstr>
      <vt:lpstr>Obstetric Management </vt:lpstr>
      <vt:lpstr>Monitoring </vt:lpstr>
      <vt:lpstr>Route of Delivery</vt:lpstr>
      <vt:lpstr>Operative Delivery</vt:lpstr>
      <vt:lpstr>Postnatal Management</vt:lpstr>
      <vt:lpstr>Neonatal Feeding</vt:lpstr>
      <vt:lpstr>Slide 128</vt:lpstr>
      <vt:lpstr> </vt:lpstr>
      <vt:lpstr>To Summarize…..</vt:lpstr>
      <vt:lpstr>To Summarize…..</vt:lpstr>
      <vt:lpstr>Positive Mental Health</vt:lpstr>
      <vt:lpstr>Slide 133</vt:lpstr>
      <vt:lpstr>Health Care Workers (HCW) </vt:lpstr>
      <vt:lpstr>Evidence base </vt:lpstr>
      <vt:lpstr>Mental health impact </vt:lpstr>
      <vt:lpstr>Factors that help reduce stress were as follows 4</vt:lpstr>
      <vt:lpstr>Getting infected was NOT a              major worry</vt:lpstr>
      <vt:lpstr>Fear </vt:lpstr>
      <vt:lpstr>Coping and resilience   Positive mental health  </vt:lpstr>
      <vt:lpstr>STRESS RESPONSE</vt:lpstr>
      <vt:lpstr>Basic Principles  </vt:lpstr>
      <vt:lpstr>Having A Healthy  Lifestyle</vt:lpstr>
      <vt:lpstr>Slide 144</vt:lpstr>
      <vt:lpstr>Social contagion </vt:lpstr>
      <vt:lpstr>Points to remember </vt:lpstr>
      <vt:lpstr>Relaxation </vt:lpstr>
      <vt:lpstr>Other resources </vt:lpstr>
      <vt:lpstr>Online resources </vt:lpstr>
      <vt:lpstr>References </vt:lpstr>
      <vt:lpstr>Support </vt:lpstr>
      <vt:lpstr> </vt:lpstr>
      <vt:lpstr>Hospital Environment Cleaning with special reference to COVID 19</vt:lpstr>
      <vt:lpstr>Learning objectives</vt:lpstr>
      <vt:lpstr>SARS CoV-2 survival on various surfaces </vt:lpstr>
      <vt:lpstr>Environment &amp; equipment surfaces to be cleaned and disinfected daily</vt:lpstr>
      <vt:lpstr>Cleaning of small equipments</vt:lpstr>
      <vt:lpstr>General Principles of Cleaning &amp; Disinfection</vt:lpstr>
      <vt:lpstr>General Principles of Cleaning &amp; Disinfection</vt:lpstr>
      <vt:lpstr>Slide 160</vt:lpstr>
      <vt:lpstr>High-touch surfaces</vt:lpstr>
      <vt:lpstr>Low-touch surfaces</vt:lpstr>
      <vt:lpstr>OT Cleaning &amp; Disinfection</vt:lpstr>
      <vt:lpstr>Surgical Instrument Cleaning &amp; Disinfection  </vt:lpstr>
      <vt:lpstr>Environment surfaces within Isolation (Corona ward)</vt:lpstr>
      <vt:lpstr>Environment surfaces in Quarantine rooms &amp; outer corridors of Isolation &amp; Quarantine area/ Lift/ Triage  </vt:lpstr>
      <vt:lpstr>Cleaning of floors</vt:lpstr>
      <vt:lpstr>Slide 168</vt:lpstr>
      <vt:lpstr>Mopping Floors using Wet Mop and Bucket</vt:lpstr>
      <vt:lpstr>Mopping Floors using Wet Mop </vt:lpstr>
      <vt:lpstr>Technique for mopping with wiper</vt:lpstr>
      <vt:lpstr>Triple bucket system</vt:lpstr>
      <vt:lpstr>Slide 173</vt:lpstr>
      <vt:lpstr>Triple bucket system</vt:lpstr>
      <vt:lpstr>Terminal Cleaning/ disinfection of patient room after discharge</vt:lpstr>
      <vt:lpstr>Disinfecting Ambulance</vt:lpstr>
      <vt:lpstr>Laundry/ cleaning and disinfection of isolation room after patient discharge</vt:lpstr>
      <vt:lpstr>Laundring patient clothes/ bed linen</vt:lpstr>
      <vt:lpstr> </vt:lpstr>
      <vt:lpstr>Summary</vt:lpstr>
      <vt:lpstr>Biomedical Waste Management &amp; Dead Body Disposal for COVID 19</vt:lpstr>
      <vt:lpstr>Learning Objectives</vt:lpstr>
      <vt:lpstr>General guidelines at KGMU for COVID waste</vt:lpstr>
      <vt:lpstr>General guidelines at KGMU for COVID waste</vt:lpstr>
      <vt:lpstr>Slide 185</vt:lpstr>
      <vt:lpstr>Slide 186</vt:lpstr>
      <vt:lpstr>Slide 187</vt:lpstr>
      <vt:lpstr>Slide 188</vt:lpstr>
      <vt:lpstr>Black Bin</vt:lpstr>
      <vt:lpstr>Labelling of Waste </vt:lpstr>
      <vt:lpstr>Spill Management</vt:lpstr>
      <vt:lpstr>Hypochlorite solution and Bleach preparation for floor &amp;wall disinfection</vt:lpstr>
      <vt:lpstr>Handling dead bodies</vt:lpstr>
      <vt:lpstr> </vt:lpstr>
      <vt:lpstr>Summary</vt:lpstr>
      <vt:lpstr>Flow of COVID Patients with Triaging – Current Scenario</vt:lpstr>
      <vt:lpstr>Learning objectives</vt:lpstr>
      <vt:lpstr>Slide 198</vt:lpstr>
      <vt:lpstr>Slide 199</vt:lpstr>
      <vt:lpstr>Flow of Patient</vt:lpstr>
      <vt:lpstr>Slide 201</vt:lpstr>
      <vt:lpstr>Slide 202</vt:lpstr>
      <vt:lpstr>Slide 203</vt:lpstr>
      <vt:lpstr>Slide 204</vt:lpstr>
      <vt:lpstr>Learning objectives</vt:lpstr>
      <vt:lpstr> </vt:lpstr>
      <vt:lpstr>Summary</vt:lpstr>
      <vt:lpstr>Current Concepts of Isolation and Quarantine for health care workers</vt:lpstr>
      <vt:lpstr>Learning objectives</vt:lpstr>
      <vt:lpstr>Risk categories of HCW – High Risk</vt:lpstr>
      <vt:lpstr>Risk categories of HCW – High Risk</vt:lpstr>
      <vt:lpstr>Risk categories of HCW – Low Risk</vt:lpstr>
      <vt:lpstr>Isolation Versus Quarantine</vt:lpstr>
      <vt:lpstr>Purpose of Quarantine</vt:lpstr>
      <vt:lpstr>Slide 215</vt:lpstr>
      <vt:lpstr>Why Quarantine?</vt:lpstr>
      <vt:lpstr>Active versus passive quarantine</vt:lpstr>
      <vt:lpstr>Corona Test during Quarantine</vt:lpstr>
      <vt:lpstr>Slide 219</vt:lpstr>
      <vt:lpstr>Guidelines for Home quarantine of HCW</vt:lpstr>
      <vt:lpstr>Guideline for Home quarantine for HCW</vt:lpstr>
      <vt:lpstr>In-House Quarantine</vt:lpstr>
      <vt:lpstr>Learning objectives</vt:lpstr>
      <vt:lpstr> </vt:lpstr>
      <vt:lpstr>Summary</vt:lpstr>
      <vt:lpstr>Faculty and Contributors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Kgmu</dc:creator>
  <cp:lastModifiedBy>Admin</cp:lastModifiedBy>
  <cp:revision>63</cp:revision>
  <dcterms:created xsi:type="dcterms:W3CDTF">2020-04-20T22:58:15Z</dcterms:created>
  <dcterms:modified xsi:type="dcterms:W3CDTF">2020-05-16T04:02:58Z</dcterms:modified>
</cp:coreProperties>
</file>